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10"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7" r:id="rId29"/>
    <p:sldId id="288" r:id="rId30"/>
    <p:sldId id="289" r:id="rId31"/>
    <p:sldId id="290" r:id="rId32"/>
    <p:sldId id="291" r:id="rId33"/>
    <p:sldId id="292" r:id="rId34"/>
    <p:sldId id="312" r:id="rId35"/>
    <p:sldId id="311" r:id="rId36"/>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42">
          <p15:clr>
            <a:srgbClr val="A4A3A4"/>
          </p15:clr>
        </p15:guide>
        <p15:guide id="2" orient="horz" pos="663">
          <p15:clr>
            <a:srgbClr val="A4A3A4"/>
          </p15:clr>
        </p15:guide>
        <p15:guide id="3" orient="horz" pos="3997">
          <p15:clr>
            <a:srgbClr val="A4A3A4"/>
          </p15:clr>
        </p15:guide>
        <p15:guide id="4" orient="horz" pos="38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812" y="678"/>
      </p:cViewPr>
      <p:guideLst>
        <p:guide pos="7242"/>
        <p:guide orient="horz" pos="663"/>
        <p:guide orient="horz" pos="3997"/>
        <p:guide orient="horz" pos="38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87B6DC65-AC66-41B9-BF14-C3BA43B79BBF}"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23663E8D-64D1-4DEA-90AB-6EEB75D57A4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150BF35-7DAC-4E2C-98E3-1DD8456E1B1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34</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150BF35-7DAC-4E2C-98E3-1DD8456E1B1D}" type="slidenum">
              <a:rPr lang="zh-CN" altLang="en-US" smtClean="0"/>
              <a:t>35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85DEC75-C9C0-45C0-AD59-1D9A3863541F}" type="slidenum">
              <a:rPr kumimoji="0" lang="zh-CN" altLang="en-US" sz="1800" b="0" i="0" u="none" strike="noStrike" kern="0" cap="none" spc="0" normalizeH="0" baseline="0" noProof="0" smtClean="0">
                <a:ln>
                  <a:noFill/>
                </a:ln>
                <a:solidFill>
                  <a:sysClr val="windowText" lastClr="000000"/>
                </a:solidFill>
                <a:effectLst/>
                <a:uLnTx/>
                <a:uFillTx/>
              </a:rPr>
              <a:t>4</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ChangeArrowheads="1" noTextEdit="1"/>
          </p:cNvSpPr>
          <p:nvPr>
            <p:ph type="sldImg" idx="4294967295"/>
          </p:nvPr>
        </p:nvSpPr>
        <p:spPr>
          <a:xfrm>
            <a:off x="381000" y="685800"/>
            <a:ext cx="6096000" cy="3429000"/>
          </a:xfrm>
        </p:spPr>
      </p:sp>
      <p:sp>
        <p:nvSpPr>
          <p:cNvPr id="16386" name="备注占位符 2"/>
          <p:cNvSpPr>
            <a:spLocks noGrp="1" noChangeArrowheads="1"/>
          </p:cNvSpPr>
          <p:nvPr>
            <p:ph type="body" idx="4294967295"/>
          </p:nvPr>
        </p:nvSpPr>
        <p:spPr/>
        <p:txBody>
          <a:bodyPr/>
          <a:lstStyle/>
          <a:p>
            <a:endParaRPr lang="zh-CN" altLang="en-US"/>
          </a:p>
        </p:txBody>
      </p:sp>
      <p:sp>
        <p:nvSpPr>
          <p:cNvPr id="16387" name="灯片编号占位符 3"/>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defRPr/>
            </a:pPr>
            <a:fld id="{A8ABD9A5-9FBD-49D0-BFB9-B4EEAAE52640}" type="slidenum">
              <a:rPr kumimoji="0" lang="zh-CN" altLang="en-US" sz="1800" b="0" i="0" u="none" strike="noStrike" kern="0" cap="none" spc="0" normalizeH="0" baseline="0" noProof="0">
                <a:ln>
                  <a:noFill/>
                </a:ln>
                <a:solidFill>
                  <a:sysClr val="windowText" lastClr="000000"/>
                </a:solidFill>
                <a:effectLst/>
                <a:uLnTx/>
                <a:uFillTx/>
              </a:rPr>
              <a:t>5</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idx="4294967295"/>
          </p:nvPr>
        </p:nvSpPr>
        <p:spPr bwMode="auto">
          <a:xfrm>
            <a:off x="379413" y="684213"/>
            <a:ext cx="6096000" cy="3429000"/>
          </a:xfrm>
          <a:ln>
            <a:solidFill>
              <a:srgbClr val="000000"/>
            </a:solidFill>
            <a:miter lim="800000"/>
          </a:ln>
        </p:spPr>
      </p:sp>
      <p:sp>
        <p:nvSpPr>
          <p:cNvPr id="25603" name="Rectangle 3"/>
          <p:cNvSpPr>
            <a:spLocks noGrp="1" noRot="1" noChangeArrowheads="1"/>
          </p:cNvSpPr>
          <p:nvPr>
            <p:ph type="body" idx="4294967295"/>
          </p:nvPr>
        </p:nvSpPr>
        <p:spPr bwMode="auto">
          <a:xfrm>
            <a:off x="684213" y="4341813"/>
            <a:ext cx="5486400" cy="4114800"/>
          </a:xfrm>
          <a:noFill/>
        </p:spPr>
        <p:txBody>
          <a:bodyPr wrap="square" numCol="1" anchor="t" anchorCtr="0" compatLnSpc="1"/>
          <a:lstStyle/>
          <a:p>
            <a:pPr marL="609600" indent="-609600" eaLnBrk="1" hangingPunct="1">
              <a:lnSpc>
                <a:spcPct val="90000"/>
              </a:lnSpc>
              <a:buFontTx/>
              <a:buAutoNum type="arabicPeriod"/>
            </a:pPr>
            <a:r>
              <a:rPr lang="zh-CN" altLang="en-US" sz="900" b="1" dirty="0"/>
              <a:t>淀粉、蛋白质、脂肪在哪里开始被</a:t>
            </a:r>
            <a:r>
              <a:rPr lang="zh-CN" altLang="en-US" sz="900" b="1" dirty="0">
                <a:solidFill>
                  <a:srgbClr val="FF0000"/>
                </a:solidFill>
              </a:rPr>
              <a:t>初步消化</a:t>
            </a:r>
            <a:r>
              <a:rPr lang="zh-CN" altLang="en-US" sz="900" b="1" dirty="0"/>
              <a:t>？</a:t>
            </a:r>
          </a:p>
          <a:p>
            <a:pPr marL="609600" indent="-609600" eaLnBrk="1" hangingPunct="1">
              <a:lnSpc>
                <a:spcPct val="90000"/>
              </a:lnSpc>
              <a:buFontTx/>
              <a:buAutoNum type="arabicPeriod"/>
            </a:pPr>
            <a:endParaRPr lang="zh-CN" altLang="en-US" sz="900" b="1" dirty="0"/>
          </a:p>
          <a:p>
            <a:pPr marL="609600" indent="-609600" eaLnBrk="1" hangingPunct="1">
              <a:lnSpc>
                <a:spcPct val="90000"/>
              </a:lnSpc>
              <a:buFontTx/>
              <a:buAutoNum type="arabicPeriod"/>
            </a:pPr>
            <a:r>
              <a:rPr lang="zh-CN" altLang="en-US" sz="900" b="1" dirty="0"/>
              <a:t>淀粉、蛋白质、脂肪的消化依次需要哪些</a:t>
            </a:r>
            <a:r>
              <a:rPr lang="zh-CN" altLang="en-US" sz="900" b="1" dirty="0">
                <a:solidFill>
                  <a:srgbClr val="FF0000"/>
                </a:solidFill>
              </a:rPr>
              <a:t>消化液</a:t>
            </a:r>
            <a:r>
              <a:rPr lang="zh-CN" altLang="en-US" sz="900" b="1" dirty="0"/>
              <a:t>的参与？</a:t>
            </a:r>
          </a:p>
          <a:p>
            <a:pPr marL="609600" indent="-609600" eaLnBrk="1" hangingPunct="1">
              <a:lnSpc>
                <a:spcPct val="90000"/>
              </a:lnSpc>
              <a:buFontTx/>
              <a:buAutoNum type="arabicPeriod"/>
            </a:pPr>
            <a:endParaRPr lang="zh-CN" altLang="en-US" sz="900" b="1" dirty="0"/>
          </a:p>
          <a:p>
            <a:pPr marL="609600" indent="-609600" eaLnBrk="1" hangingPunct="1">
              <a:lnSpc>
                <a:spcPct val="90000"/>
              </a:lnSpc>
              <a:buFontTx/>
              <a:buAutoNum type="arabicPeriod"/>
            </a:pPr>
            <a:r>
              <a:rPr lang="zh-CN" altLang="en-US" sz="900" b="1" dirty="0"/>
              <a:t>淀粉、蛋白质、脂肪在哪里被</a:t>
            </a:r>
            <a:r>
              <a:rPr lang="zh-CN" altLang="en-US" sz="900" b="1" dirty="0">
                <a:solidFill>
                  <a:srgbClr val="FF0000"/>
                </a:solidFill>
              </a:rPr>
              <a:t>彻底消化</a:t>
            </a:r>
            <a:r>
              <a:rPr lang="zh-CN" altLang="en-US" sz="900" b="1" dirty="0"/>
              <a:t>？</a:t>
            </a:r>
          </a:p>
          <a:p>
            <a:pPr marL="609600" indent="-609600">
              <a:lnSpc>
                <a:spcPct val="90000"/>
              </a:lnSpc>
              <a:buFontTx/>
              <a:buAutoNum type="arabicPeriod"/>
            </a:pPr>
            <a:endParaRPr lang="zh-CN" altLang="en-US" sz="900"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85DEC75-C9C0-45C0-AD59-1D9A3863541F}" type="slidenum">
              <a:rPr kumimoji="0" lang="zh-CN" altLang="en-US" sz="1800" b="0" i="0" u="none" strike="noStrike" kern="0" cap="none" spc="0" normalizeH="0" baseline="0" noProof="0" smtClean="0">
                <a:ln>
                  <a:noFill/>
                </a:ln>
                <a:solidFill>
                  <a:sysClr val="windowText" lastClr="000000"/>
                </a:solidFill>
                <a:effectLst/>
                <a:uLnTx/>
                <a:uFillTx/>
              </a:rPr>
              <a:t>29</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85DEC75-C9C0-45C0-AD59-1D9A3863541F}" type="slidenum">
              <a:rPr kumimoji="0" lang="zh-CN" altLang="en-US" sz="1800" b="0" i="0" u="none" strike="noStrike" kern="0" cap="none" spc="0" normalizeH="0" baseline="0" noProof="0" smtClean="0">
                <a:ln>
                  <a:noFill/>
                </a:ln>
                <a:solidFill>
                  <a:sysClr val="windowText" lastClr="000000"/>
                </a:solidFill>
                <a:effectLst/>
                <a:uLnTx/>
                <a:uFillTx/>
              </a:rPr>
              <a:t>30</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85DEC75-C9C0-45C0-AD59-1D9A3863541F}" type="slidenum">
              <a:rPr kumimoji="0" lang="zh-CN" altLang="en-US" sz="1800" b="0" i="0" u="none" strike="noStrike" kern="0" cap="none" spc="0" normalizeH="0" baseline="0" noProof="0" smtClean="0">
                <a:ln>
                  <a:noFill/>
                </a:ln>
                <a:solidFill>
                  <a:sysClr val="windowText" lastClr="000000"/>
                </a:solidFill>
                <a:effectLst/>
                <a:uLnTx/>
                <a:uFillTx/>
              </a:rPr>
              <a:t>31</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85DEC75-C9C0-45C0-AD59-1D9A3863541F}" type="slidenum">
              <a:rPr kumimoji="0" lang="zh-CN" altLang="en-US" sz="1800" b="0" i="0" u="none" strike="noStrike" kern="0" cap="none" spc="0" normalizeH="0" baseline="0" noProof="0" smtClean="0">
                <a:ln>
                  <a:noFill/>
                </a:ln>
                <a:solidFill>
                  <a:sysClr val="windowText" lastClr="000000"/>
                </a:solidFill>
                <a:effectLst/>
                <a:uLnTx/>
                <a:uFillTx/>
              </a:rPr>
              <a:t>32</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8" name="六边形 7"/>
          <p:cNvSpPr/>
          <p:nvPr userDrawn="1"/>
        </p:nvSpPr>
        <p:spPr>
          <a:xfrm>
            <a:off x="323706" y="351790"/>
            <a:ext cx="755794" cy="666750"/>
          </a:xfrm>
          <a:prstGeom prst="hexagon">
            <a:avLst/>
          </a:prstGeom>
          <a:gradFill>
            <a:gsLst>
              <a:gs pos="0">
                <a:srgbClr val="E8525B"/>
              </a:gs>
              <a:gs pos="100000">
                <a:srgbClr val="F8B54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9"/>
          <p:cNvSpPr>
            <a:spLocks noGrp="1"/>
          </p:cNvSpPr>
          <p:nvPr>
            <p:ph type="pic" sz="quarter" idx="10"/>
          </p:nvPr>
        </p:nvSpPr>
        <p:spPr>
          <a:xfrm>
            <a:off x="1506178" y="1342671"/>
            <a:ext cx="3993099" cy="3993100"/>
          </a:xfrm>
          <a:prstGeom prst="ellipse">
            <a:avLst/>
          </a:prstGeom>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23454;&#39564;&#26448;&#26009;.mp4"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oleObject" Target="../embeddings/oleObject3.bin"/><Relationship Id="rId5" Type="http://schemas.openxmlformats.org/officeDocument/2006/relationships/image" Target="../media/image11.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28040;&#21270;&#21644;&#21560;&#25910;/&#33026;&#32938;&#30340;&#28040;&#21270;&#20998;&#35299;.avi" TargetMode="External"/><Relationship Id="rId7" Type="http://schemas.openxmlformats.org/officeDocument/2006/relationships/hyperlink" Target="&#28040;&#21270;&#21644;&#21560;&#25910;/&#34507;&#30333;&#36136;&#30340;&#28040;&#21270;&#20998;&#35299;.avi"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1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9780292" y="-1024705"/>
            <a:ext cx="3372218" cy="3278777"/>
          </a:xfrm>
          <a:prstGeom prst="ellipse">
            <a:avLst/>
          </a:prstGeom>
          <a:gradFill>
            <a:gsLst>
              <a:gs pos="0">
                <a:srgbClr val="E8525B"/>
              </a:gs>
              <a:gs pos="100000">
                <a:srgbClr val="F8B54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思源黑体 CN Medium" panose="020B0600000000000000" pitchFamily="34" charset="-122"/>
            </a:endParaRPr>
          </a:p>
        </p:txBody>
      </p:sp>
      <p:sp>
        <p:nvSpPr>
          <p:cNvPr id="6" name="Oval 5"/>
          <p:cNvSpPr/>
          <p:nvPr/>
        </p:nvSpPr>
        <p:spPr>
          <a:xfrm>
            <a:off x="11731704" y="6273800"/>
            <a:ext cx="920591" cy="945034"/>
          </a:xfrm>
          <a:prstGeom prst="ellipse">
            <a:avLst/>
          </a:prstGeom>
          <a:gradFill>
            <a:gsLst>
              <a:gs pos="0">
                <a:srgbClr val="E8525B"/>
              </a:gs>
              <a:gs pos="100000">
                <a:srgbClr val="F8B54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思源黑体 CN Medium" panose="020B0600000000000000" pitchFamily="34" charset="-122"/>
            </a:endParaRPr>
          </a:p>
        </p:txBody>
      </p:sp>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6700" b="16700"/>
          <a:stretch>
            <a:fillRect/>
          </a:stretch>
        </p:blipFill>
        <p:spPr>
          <a:xfrm>
            <a:off x="881063" y="1343025"/>
            <a:ext cx="3992562" cy="3992563"/>
          </a:xfrm>
        </p:spPr>
      </p:pic>
      <p:sp>
        <p:nvSpPr>
          <p:cNvPr id="9" name="Rectangle: Rounded Corners 40"/>
          <p:cNvSpPr/>
          <p:nvPr/>
        </p:nvSpPr>
        <p:spPr bwMode="auto">
          <a:xfrm rot="16200000">
            <a:off x="6253916" y="4719122"/>
            <a:ext cx="322784" cy="1423537"/>
          </a:xfrm>
          <a:prstGeom prst="roundRect">
            <a:avLst>
              <a:gd name="adj" fmla="val 12979"/>
            </a:avLst>
          </a:prstGeom>
          <a:gradFill>
            <a:gsLst>
              <a:gs pos="0">
                <a:srgbClr val="E8525B"/>
              </a:gs>
              <a:gs pos="100000">
                <a:srgbClr val="F8B54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lt1"/>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0" name="Rectangle: Rounded Corners 43"/>
          <p:cNvSpPr/>
          <p:nvPr/>
        </p:nvSpPr>
        <p:spPr bwMode="auto">
          <a:xfrm rot="16200000">
            <a:off x="7944781" y="4719122"/>
            <a:ext cx="322784" cy="1423537"/>
          </a:xfrm>
          <a:prstGeom prst="roundRect">
            <a:avLst>
              <a:gd name="adj" fmla="val 12979"/>
            </a:avLst>
          </a:prstGeom>
          <a:solidFill>
            <a:schemeClr val="bg1">
              <a:lumMod val="75000"/>
            </a:schemeClr>
          </a:solidFill>
          <a:ln w="50800">
            <a:noFill/>
          </a:ln>
        </p:spPr>
        <p:txBody>
          <a:bodyPr vert="horz" wrap="square" lIns="91440" tIns="45720" rIns="91440" bIns="45720" numCol="1" anchor="ctr"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D" sz="2000" b="0" i="0" u="none" strike="noStrike" kern="1200" cap="none" spc="0" normalizeH="0" baseline="0" noProof="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11" name="组合 10"/>
          <p:cNvGrpSpPr/>
          <p:nvPr/>
        </p:nvGrpSpPr>
        <p:grpSpPr>
          <a:xfrm>
            <a:off x="5499277" y="2875543"/>
            <a:ext cx="6252623" cy="1614104"/>
            <a:chOff x="1510350" y="2866444"/>
            <a:chExt cx="4983852" cy="1286573"/>
          </a:xfrm>
        </p:grpSpPr>
        <p:sp>
          <p:nvSpPr>
            <p:cNvPr id="12" name="矩形 11"/>
            <p:cNvSpPr/>
            <p:nvPr/>
          </p:nvSpPr>
          <p:spPr bwMode="auto">
            <a:xfrm>
              <a:off x="1510350" y="2866444"/>
              <a:ext cx="4983852" cy="564243"/>
            </a:xfrm>
            <a:prstGeom prst="rect">
              <a:avLst/>
            </a:prstGeom>
          </p:spPr>
          <p:txBody>
            <a:bodyPr wrap="square">
              <a:spAutoFit/>
            </a:bodyPr>
            <a:lstStyle/>
            <a:p>
              <a:pPr lvl="0" algn="dist">
                <a:defRPr/>
              </a:pPr>
              <a:r>
                <a:rPr lang="zh-CN" altLang="en-US" sz="4000" b="1" kern="1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第二节 消化和吸收</a:t>
              </a:r>
            </a:p>
          </p:txBody>
        </p:sp>
        <p:sp>
          <p:nvSpPr>
            <p:cNvPr id="14" name="矩形 13"/>
            <p:cNvSpPr/>
            <p:nvPr/>
          </p:nvSpPr>
          <p:spPr>
            <a:xfrm>
              <a:off x="1571361" y="3637838"/>
              <a:ext cx="3472716" cy="51517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cxnSp>
          <p:nvCxnSpPr>
            <p:cNvPr id="15" name="直接连接符 14"/>
            <p:cNvCxnSpPr/>
            <p:nvPr/>
          </p:nvCxnSpPr>
          <p:spPr>
            <a:xfrm>
              <a:off x="1634862" y="3563329"/>
              <a:ext cx="4122173" cy="0"/>
            </a:xfrm>
            <a:prstGeom prst="line">
              <a:avLst/>
            </a:prstGeom>
            <a:noFill/>
            <a:ln w="6350" cap="flat" cmpd="sng" algn="ctr">
              <a:solidFill>
                <a:schemeClr val="tx1"/>
              </a:solidFill>
              <a:prstDash val="solid"/>
              <a:miter lim="800000"/>
            </a:ln>
            <a:effectLst/>
          </p:spPr>
        </p:cxnSp>
      </p:grpSp>
      <p:sp>
        <p:nvSpPr>
          <p:cNvPr id="16" name="矩形 15"/>
          <p:cNvSpPr/>
          <p:nvPr/>
        </p:nvSpPr>
        <p:spPr bwMode="auto">
          <a:xfrm>
            <a:off x="5575820" y="2229212"/>
            <a:ext cx="1608133" cy="646331"/>
          </a:xfrm>
          <a:prstGeom prst="rect">
            <a:avLst/>
          </a:prstGeom>
        </p:spPr>
        <p:txBody>
          <a:bodyPr wrap="none">
            <a:spAutoFit/>
          </a:bodyPr>
          <a:lstStyle/>
          <a:p>
            <a:pPr lvl="0" defTabSz="457200">
              <a:defRPr/>
            </a:pPr>
            <a:r>
              <a:rPr lang="zh-CN" altLang="en-US" sz="3600" b="1" kern="1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第二章</a:t>
            </a:r>
          </a:p>
        </p:txBody>
      </p:sp>
      <p:sp>
        <p:nvSpPr>
          <p:cNvPr id="17" name="文本框 16"/>
          <p:cNvSpPr txBox="1"/>
          <p:nvPr/>
        </p:nvSpPr>
        <p:spPr>
          <a:xfrm>
            <a:off x="5575820" y="4420676"/>
            <a:ext cx="5670333" cy="54713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Please Enter Your Detailed Text Here, The Content Should Be Concise And Clear, Concise And Concise Do Not Need Too Much Text</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18" name="矩形 17"/>
          <p:cNvSpPr/>
          <p:nvPr/>
        </p:nvSpPr>
        <p:spPr>
          <a:xfrm>
            <a:off x="5575820" y="3879862"/>
            <a:ext cx="4879329" cy="400110"/>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人教版  生物（初中）  （七年级 下）</a:t>
            </a:r>
          </a:p>
        </p:txBody>
      </p:sp>
      <p:sp>
        <p:nvSpPr>
          <p:cNvPr id="19" name="文本框 18"/>
          <p:cNvSpPr txBox="1"/>
          <p:nvPr/>
        </p:nvSpPr>
        <p:spPr>
          <a:xfrm>
            <a:off x="5720273" y="5297558"/>
            <a:ext cx="1346151"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主讲人：</a:t>
            </a:r>
            <a:r>
              <a:rPr kumimoji="0" lang="en-US" altLang="zh-CN" sz="1050" b="0" i="0" u="none" strike="noStrike" kern="120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xippt</a:t>
            </a:r>
            <a:endPar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20" name="文本框 19"/>
          <p:cNvSpPr txBox="1"/>
          <p:nvPr/>
        </p:nvSpPr>
        <p:spPr>
          <a:xfrm>
            <a:off x="7411139" y="5297558"/>
            <a:ext cx="1346323"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时间：</a:t>
            </a:r>
            <a:r>
              <a:rPr kumimoji="0" lang="en-US" altLang="zh-CN" sz="105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2020.4.30</a:t>
            </a:r>
            <a:endPar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21" name="矩形 20"/>
          <p:cNvSpPr/>
          <p:nvPr/>
        </p:nvSpPr>
        <p:spPr bwMode="auto">
          <a:xfrm>
            <a:off x="660400" y="338818"/>
            <a:ext cx="1486304" cy="338554"/>
          </a:xfrm>
          <a:prstGeom prst="rect">
            <a:avLst/>
          </a:prstGeom>
        </p:spPr>
        <p:txBody>
          <a:bodyPr wrap="none">
            <a:spAutoFit/>
          </a:bodyPr>
          <a:lstStyle/>
          <a:p>
            <a:pPr lvl="0" defTabSz="457200">
              <a:defRPr/>
            </a:pPr>
            <a:r>
              <a:rPr lang="en-US" altLang="zh-CN" sz="1600" kern="1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YOUR  LOGO</a:t>
            </a:r>
            <a:endParaRPr lang="zh-CN" altLang="en-US" sz="1600" kern="1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24" name="Oval 5"/>
          <p:cNvSpPr/>
          <p:nvPr/>
        </p:nvSpPr>
        <p:spPr>
          <a:xfrm>
            <a:off x="3264387" y="4694244"/>
            <a:ext cx="920591" cy="945034"/>
          </a:xfrm>
          <a:prstGeom prst="ellipse">
            <a:avLst/>
          </a:prstGeom>
          <a:gradFill>
            <a:gsLst>
              <a:gs pos="0">
                <a:srgbClr val="E8525B"/>
              </a:gs>
              <a:gs pos="100000">
                <a:srgbClr val="F8B54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思源黑体 CN Medium" panose="020B06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p:bldP spid="17" grpId="0"/>
      <p:bldP spid="18" grpId="0"/>
      <p:bldP spid="19" grpId="0"/>
      <p:bldP spid="20" grpId="0"/>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Group 2"/>
          <p:cNvGraphicFramePr>
            <a:graphicFrameLocks noGrp="1"/>
          </p:cNvGraphicFramePr>
          <p:nvPr>
            <p:custDataLst>
              <p:tags r:id="rId1"/>
            </p:custDataLst>
          </p:nvPr>
        </p:nvGraphicFramePr>
        <p:xfrm>
          <a:off x="791026" y="1383770"/>
          <a:ext cx="10633529" cy="4467523"/>
        </p:xfrm>
        <a:graphic>
          <a:graphicData uri="http://schemas.openxmlformats.org/drawingml/2006/table">
            <a:tbl>
              <a:tblPr/>
              <a:tblGrid>
                <a:gridCol w="4400134">
                  <a:extLst>
                    <a:ext uri="{9D8B030D-6E8A-4147-A177-3AD203B41FA5}">
                      <a16:colId xmlns:a16="http://schemas.microsoft.com/office/drawing/2014/main" val="20000"/>
                    </a:ext>
                  </a:extLst>
                </a:gridCol>
                <a:gridCol w="2933213">
                  <a:extLst>
                    <a:ext uri="{9D8B030D-6E8A-4147-A177-3AD203B41FA5}">
                      <a16:colId xmlns:a16="http://schemas.microsoft.com/office/drawing/2014/main" val="20001"/>
                    </a:ext>
                  </a:extLst>
                </a:gridCol>
                <a:gridCol w="3300182">
                  <a:extLst>
                    <a:ext uri="{9D8B030D-6E8A-4147-A177-3AD203B41FA5}">
                      <a16:colId xmlns:a16="http://schemas.microsoft.com/office/drawing/2014/main" val="20002"/>
                    </a:ext>
                  </a:extLst>
                </a:gridCol>
              </a:tblGrid>
              <a:tr h="9250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0" lang="zh-CN" altLang="en-US" sz="2400" b="0" i="0" u="none" strike="noStrike" cap="none" normalizeH="0" baseline="0" dirty="0">
                          <a:ln>
                            <a:noFill/>
                          </a:ln>
                          <a:solidFill>
                            <a:srgbClr val="00B050"/>
                          </a:solidFill>
                          <a:effectLst/>
                          <a:latin typeface="Arial" panose="020B0604020202020204" pitchFamily="34" charset="0"/>
                          <a:ea typeface="思源黑体 CN Medium" panose="020B0600000000000000" pitchFamily="34" charset="-122"/>
                          <a:sym typeface="Arial" panose="020B0604020202020204" pitchFamily="34" charset="0"/>
                        </a:rPr>
                        <a:t>分泌的消化液及所含的酶</a:t>
                      </a:r>
                    </a:p>
                  </a:txBody>
                  <a:tcPr marL="90000" marR="90000" marT="46800" marB="46800" anchor="ctr" anchorCtr="1" horzOverflow="overflow">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0" lang="zh-CN" altLang="en-US" sz="3200" b="0" i="0" u="none" strike="noStrike" cap="none" normalizeH="0" baseline="0" dirty="0">
                          <a:ln>
                            <a:noFill/>
                          </a:ln>
                          <a:solidFill>
                            <a:srgbClr val="00B050"/>
                          </a:solidFill>
                          <a:effectLst/>
                          <a:latin typeface="Arial" panose="020B0604020202020204" pitchFamily="34" charset="0"/>
                          <a:ea typeface="思源黑体 CN Medium" panose="020B0600000000000000" pitchFamily="34" charset="-122"/>
                          <a:sym typeface="Arial" panose="020B0604020202020204" pitchFamily="34" charset="0"/>
                        </a:rPr>
                        <a:t>消化腺</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0" lang="zh-CN" altLang="en-US" sz="3200" b="0" i="0" u="none" strike="noStrike" cap="none" normalizeH="0" baseline="0" dirty="0">
                          <a:ln>
                            <a:noFill/>
                          </a:ln>
                          <a:solidFill>
                            <a:srgbClr val="00B050"/>
                          </a:solidFill>
                          <a:effectLst/>
                          <a:latin typeface="Arial" panose="020B0604020202020204" pitchFamily="34" charset="0"/>
                          <a:ea typeface="思源黑体 CN Medium" panose="020B0600000000000000" pitchFamily="34" charset="-122"/>
                          <a:sym typeface="Arial" panose="020B0604020202020204" pitchFamily="34" charset="0"/>
                        </a:rPr>
                        <a:t>流入的部位</a:t>
                      </a:r>
                    </a:p>
                  </a:txBody>
                  <a:tcPr marL="90000" marR="90000" marT="46800" marB="46800" anchor="ctr" anchorCtr="1" horzOverflow="overflow">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24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en-US" sz="1800" b="0" i="0" u="none" strike="noStrike" cap="none" normalizeH="0" baseline="0" dirty="0">
                        <a:ln>
                          <a:noFill/>
                        </a:ln>
                        <a:solidFill>
                          <a:srgbClr val="00B05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horzOverflow="overflow">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0" lang="zh-CN" altLang="en-US" sz="2400" b="0" i="0" u="none" strike="noStrike" cap="none" normalizeH="0" baseline="0" dirty="0">
                          <a:ln>
                            <a:noFill/>
                          </a:ln>
                          <a:solidFill>
                            <a:srgbClr val="FF0000"/>
                          </a:solidFill>
                          <a:effectLst/>
                          <a:latin typeface="Arial" panose="020B0604020202020204" pitchFamily="34" charset="0"/>
                          <a:ea typeface="思源黑体 CN Medium" panose="020B0600000000000000" pitchFamily="34" charset="-122"/>
                          <a:sym typeface="Arial" panose="020B0604020202020204" pitchFamily="34" charset="0"/>
                        </a:rPr>
                        <a:t>唾液腺</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en-US" sz="1800" b="0" i="0" u="none" strike="noStrike" cap="none" normalizeH="0" baseline="0">
                        <a:ln>
                          <a:noFill/>
                        </a:ln>
                        <a:solidFill>
                          <a:srgbClr val="00B05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3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en-US" sz="1800" b="0" i="0" u="none" strike="noStrike" cap="none" normalizeH="0" baseline="0" dirty="0">
                        <a:ln>
                          <a:noFill/>
                        </a:ln>
                        <a:solidFill>
                          <a:srgbClr val="00B05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horzOverflow="overflow">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0" lang="zh-CN" altLang="en-US" sz="2400" b="0" i="0" u="none" strike="noStrike" cap="none" normalizeH="0" baseline="0" dirty="0">
                          <a:ln>
                            <a:noFill/>
                          </a:ln>
                          <a:solidFill>
                            <a:srgbClr val="FF0000"/>
                          </a:solidFill>
                          <a:effectLst/>
                          <a:latin typeface="Arial" panose="020B0604020202020204" pitchFamily="34" charset="0"/>
                          <a:ea typeface="思源黑体 CN Medium" panose="020B0600000000000000" pitchFamily="34" charset="-122"/>
                          <a:sym typeface="Arial" panose="020B0604020202020204" pitchFamily="34" charset="0"/>
                        </a:rPr>
                        <a:t>胃腺</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en-US" sz="1800" b="0" i="0" u="none" strike="noStrike" cap="none" normalizeH="0" baseline="0" dirty="0">
                        <a:ln>
                          <a:noFill/>
                        </a:ln>
                        <a:solidFill>
                          <a:srgbClr val="00B05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48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en-US" sz="1800" b="0" i="0" u="none" strike="noStrike" cap="none" normalizeH="0" baseline="0" dirty="0">
                        <a:ln>
                          <a:noFill/>
                        </a:ln>
                        <a:solidFill>
                          <a:srgbClr val="00B05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horzOverflow="overflow">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0" lang="zh-CN" altLang="en-US" sz="2400" b="0" i="0" u="none" strike="noStrike" cap="none" normalizeH="0" baseline="0" dirty="0">
                          <a:ln>
                            <a:noFill/>
                          </a:ln>
                          <a:solidFill>
                            <a:srgbClr val="FF0000"/>
                          </a:solidFill>
                          <a:effectLst/>
                          <a:latin typeface="Arial" panose="020B0604020202020204" pitchFamily="34" charset="0"/>
                          <a:ea typeface="思源黑体 CN Medium" panose="020B0600000000000000" pitchFamily="34" charset="-122"/>
                          <a:sym typeface="Arial" panose="020B0604020202020204" pitchFamily="34" charset="0"/>
                        </a:rPr>
                        <a:t>肝脏</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en-US" sz="1800" b="0" i="0" u="none" strike="noStrike" cap="none" normalizeH="0" baseline="0" dirty="0">
                        <a:ln>
                          <a:noFill/>
                        </a:ln>
                        <a:solidFill>
                          <a:srgbClr val="00B05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24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en-US" sz="1800" b="0" i="0" u="none" strike="noStrike" cap="none" normalizeH="0" baseline="0" dirty="0">
                        <a:ln>
                          <a:noFill/>
                        </a:ln>
                        <a:solidFill>
                          <a:srgbClr val="00B05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horzOverflow="overflow">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0" lang="zh-CN" altLang="en-US" sz="2400" b="0" i="0" u="none" strike="noStrike" cap="none" normalizeH="0" baseline="0" dirty="0">
                          <a:ln>
                            <a:noFill/>
                          </a:ln>
                          <a:solidFill>
                            <a:srgbClr val="FF0000"/>
                          </a:solidFill>
                          <a:effectLst/>
                          <a:latin typeface="Arial" panose="020B0604020202020204" pitchFamily="34" charset="0"/>
                          <a:ea typeface="思源黑体 CN Medium" panose="020B0600000000000000" pitchFamily="34" charset="-122"/>
                          <a:sym typeface="Arial" panose="020B0604020202020204" pitchFamily="34" charset="0"/>
                        </a:rPr>
                        <a:t>肠腺</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en-US" sz="1800" b="0" i="0" u="none" strike="noStrike" cap="none" normalizeH="0" baseline="0" dirty="0">
                        <a:ln>
                          <a:noFill/>
                        </a:ln>
                        <a:solidFill>
                          <a:srgbClr val="00B05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3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en-US" sz="1800" b="0" i="0" u="none" strike="noStrike" cap="none" normalizeH="0" baseline="0" dirty="0">
                        <a:ln>
                          <a:noFill/>
                        </a:ln>
                        <a:solidFill>
                          <a:srgbClr val="00B05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horzOverflow="overflow">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0" lang="zh-CN" altLang="en-US" sz="2400" b="0" i="0" u="none" strike="noStrike" cap="none" normalizeH="0" baseline="0" dirty="0">
                          <a:ln>
                            <a:noFill/>
                          </a:ln>
                          <a:solidFill>
                            <a:srgbClr val="FF0000"/>
                          </a:solidFill>
                          <a:effectLst/>
                          <a:latin typeface="Arial" panose="020B0604020202020204" pitchFamily="34" charset="0"/>
                          <a:ea typeface="思源黑体 CN Medium" panose="020B0600000000000000" pitchFamily="34" charset="-122"/>
                          <a:sym typeface="Arial" panose="020B0604020202020204" pitchFamily="34" charset="0"/>
                        </a:rPr>
                        <a:t>胰腺</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en-US" sz="1800" b="0" i="0" u="none" strike="noStrike" cap="none" normalizeH="0" baseline="0" dirty="0">
                        <a:ln>
                          <a:noFill/>
                        </a:ln>
                        <a:solidFill>
                          <a:srgbClr val="00B05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392" name="Rectangle 134"/>
          <p:cNvSpPr>
            <a:spLocks noChangeArrowheads="1"/>
          </p:cNvSpPr>
          <p:nvPr/>
        </p:nvSpPr>
        <p:spPr bwMode="auto">
          <a:xfrm>
            <a:off x="9228375" y="2512242"/>
            <a:ext cx="710451" cy="400110"/>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ct val="20000"/>
              </a:spcBef>
              <a:spcAft>
                <a:spcPts val="0"/>
              </a:spcAft>
              <a:buClr>
                <a:schemeClr val="hlink"/>
              </a:buClr>
              <a:buSzPct val="65000"/>
              <a:buFont typeface="Wingdings" panose="05000000000000000000" pitchFamily="2" charset="2"/>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口腔</a:t>
            </a:r>
          </a:p>
        </p:txBody>
      </p:sp>
      <p:sp>
        <p:nvSpPr>
          <p:cNvPr id="15393" name="Rectangle 135"/>
          <p:cNvSpPr>
            <a:spLocks noChangeArrowheads="1"/>
          </p:cNvSpPr>
          <p:nvPr/>
        </p:nvSpPr>
        <p:spPr bwMode="auto">
          <a:xfrm>
            <a:off x="9335244" y="3155867"/>
            <a:ext cx="500458" cy="461665"/>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ct val="20000"/>
              </a:spcBef>
              <a:spcAft>
                <a:spcPts val="0"/>
              </a:spcAft>
              <a:buClr>
                <a:schemeClr val="hlink"/>
              </a:buClr>
              <a:buSzPct val="65000"/>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胃</a:t>
            </a:r>
          </a:p>
        </p:txBody>
      </p:sp>
      <p:sp>
        <p:nvSpPr>
          <p:cNvPr id="15394" name="Rectangle 136"/>
          <p:cNvSpPr>
            <a:spLocks noChangeArrowheads="1"/>
          </p:cNvSpPr>
          <p:nvPr/>
        </p:nvSpPr>
        <p:spPr bwMode="auto">
          <a:xfrm>
            <a:off x="8701745" y="3909090"/>
            <a:ext cx="1763712" cy="461665"/>
          </a:xfrm>
          <a:prstGeom prst="rect">
            <a:avLst/>
          </a:prstGeom>
          <a:noFill/>
          <a:ln w="9525">
            <a:noFill/>
            <a:miter lim="800000"/>
          </a:ln>
        </p:spPr>
        <p:txBody>
          <a:bodyPr>
            <a:spAutoFit/>
          </a:bodyPr>
          <a:lstStyle/>
          <a:p>
            <a:pPr marL="0" marR="0" lvl="0" indent="0" algn="ctr" defTabSz="914400" eaLnBrk="1" fontAlgn="auto" latinLnBrk="0" hangingPunct="1">
              <a:lnSpc>
                <a:spcPct val="100000"/>
              </a:lnSpc>
              <a:spcBef>
                <a:spcPct val="20000"/>
              </a:spcBef>
              <a:spcAft>
                <a:spcPts val="0"/>
              </a:spcAft>
              <a:buClr>
                <a:schemeClr val="hlink"/>
              </a:buClr>
              <a:buSzPct val="65000"/>
              <a:buFont typeface="Wingdings" panose="05000000000000000000" pitchFamily="2" charset="2"/>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小肠</a:t>
            </a:r>
          </a:p>
        </p:txBody>
      </p:sp>
      <p:sp>
        <p:nvSpPr>
          <p:cNvPr id="15395" name="Rectangle 137"/>
          <p:cNvSpPr>
            <a:spLocks noChangeArrowheads="1"/>
          </p:cNvSpPr>
          <p:nvPr/>
        </p:nvSpPr>
        <p:spPr bwMode="auto">
          <a:xfrm>
            <a:off x="8548324" y="4613856"/>
            <a:ext cx="2209800" cy="461665"/>
          </a:xfrm>
          <a:prstGeom prst="rect">
            <a:avLst/>
          </a:prstGeom>
          <a:noFill/>
          <a:ln w="9525">
            <a:noFill/>
            <a:miter lim="800000"/>
          </a:ln>
        </p:spPr>
        <p:txBody>
          <a:bodyPr>
            <a:spAutoFit/>
          </a:bodyPr>
          <a:lstStyle/>
          <a:p>
            <a:pPr marL="0" marR="0" lvl="0" indent="0" algn="ctr" defTabSz="914400" eaLnBrk="1" fontAlgn="auto" latinLnBrk="0" hangingPunct="1">
              <a:lnSpc>
                <a:spcPct val="100000"/>
              </a:lnSpc>
              <a:spcBef>
                <a:spcPct val="20000"/>
              </a:spcBef>
              <a:spcAft>
                <a:spcPts val="0"/>
              </a:spcAft>
              <a:buClr>
                <a:schemeClr val="hlink"/>
              </a:buClr>
              <a:buSzPct val="65000"/>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小肠</a:t>
            </a:r>
          </a:p>
        </p:txBody>
      </p:sp>
      <p:sp>
        <p:nvSpPr>
          <p:cNvPr id="15396" name="Rectangle 139"/>
          <p:cNvSpPr>
            <a:spLocks noChangeArrowheads="1"/>
          </p:cNvSpPr>
          <p:nvPr/>
        </p:nvSpPr>
        <p:spPr bwMode="auto">
          <a:xfrm>
            <a:off x="8788831" y="5396651"/>
            <a:ext cx="1728787" cy="461665"/>
          </a:xfrm>
          <a:prstGeom prst="rect">
            <a:avLst/>
          </a:prstGeom>
          <a:noFill/>
          <a:ln w="9525">
            <a:noFill/>
            <a:miter lim="800000"/>
          </a:ln>
        </p:spPr>
        <p:txBody>
          <a:bodyPr>
            <a:spAutoFit/>
          </a:bodyPr>
          <a:lstStyle/>
          <a:p>
            <a:pPr marL="0" marR="0" lvl="0" indent="0" algn="ctr" defTabSz="914400" eaLnBrk="1" fontAlgn="auto" latinLnBrk="0" hangingPunct="1">
              <a:lnSpc>
                <a:spcPct val="100000"/>
              </a:lnSpc>
              <a:spcBef>
                <a:spcPct val="20000"/>
              </a:spcBef>
              <a:spcAft>
                <a:spcPts val="0"/>
              </a:spcAft>
              <a:buClr>
                <a:schemeClr val="hlink"/>
              </a:buClr>
              <a:buSzPct val="65000"/>
              <a:buFont typeface="Wingdings" panose="05000000000000000000" pitchFamily="2" charset="2"/>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小肠</a:t>
            </a:r>
          </a:p>
        </p:txBody>
      </p:sp>
      <p:sp>
        <p:nvSpPr>
          <p:cNvPr id="15397" name="Text Box 170"/>
          <p:cNvSpPr txBox="1">
            <a:spLocks noChangeArrowheads="1"/>
          </p:cNvSpPr>
          <p:nvPr/>
        </p:nvSpPr>
        <p:spPr bwMode="auto">
          <a:xfrm>
            <a:off x="3654876" y="4764"/>
            <a:ext cx="184150" cy="396875"/>
          </a:xfrm>
          <a:prstGeom prst="rect">
            <a:avLst/>
          </a:prstGeom>
          <a:noFill/>
          <a:ln w="9525">
            <a:noFill/>
            <a:miter lim="800000"/>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398" name="Text Box 176"/>
          <p:cNvSpPr txBox="1">
            <a:spLocks noChangeArrowheads="1"/>
          </p:cNvSpPr>
          <p:nvPr/>
        </p:nvSpPr>
        <p:spPr bwMode="auto">
          <a:xfrm>
            <a:off x="1379194" y="2454281"/>
            <a:ext cx="2160588" cy="461665"/>
          </a:xfrm>
          <a:prstGeom prst="rect">
            <a:avLst/>
          </a:prstGeom>
          <a:noFill/>
          <a:ln w="9525">
            <a:noFill/>
            <a:miter lim="800000"/>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唾液</a:t>
            </a:r>
          </a:p>
        </p:txBody>
      </p:sp>
      <p:sp>
        <p:nvSpPr>
          <p:cNvPr id="15399" name="Text Box 177"/>
          <p:cNvSpPr txBox="1">
            <a:spLocks noChangeArrowheads="1"/>
          </p:cNvSpPr>
          <p:nvPr/>
        </p:nvSpPr>
        <p:spPr bwMode="auto">
          <a:xfrm>
            <a:off x="1254529" y="3141151"/>
            <a:ext cx="2390775" cy="461665"/>
          </a:xfrm>
          <a:prstGeom prst="rect">
            <a:avLst/>
          </a:prstGeom>
          <a:noFill/>
          <a:ln w="9525">
            <a:noFill/>
            <a:miter lim="800000"/>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胃液</a:t>
            </a:r>
          </a:p>
        </p:txBody>
      </p:sp>
      <p:sp>
        <p:nvSpPr>
          <p:cNvPr id="15400" name="Text Box 178"/>
          <p:cNvSpPr txBox="1">
            <a:spLocks noChangeArrowheads="1"/>
          </p:cNvSpPr>
          <p:nvPr/>
        </p:nvSpPr>
        <p:spPr bwMode="auto">
          <a:xfrm>
            <a:off x="1266711" y="3908279"/>
            <a:ext cx="2390775" cy="461665"/>
          </a:xfrm>
          <a:prstGeom prst="rect">
            <a:avLst/>
          </a:prstGeom>
          <a:noFill/>
          <a:ln w="9525">
            <a:noFill/>
            <a:miter lim="800000"/>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胆汁</a:t>
            </a:r>
          </a:p>
        </p:txBody>
      </p:sp>
      <p:sp>
        <p:nvSpPr>
          <p:cNvPr id="15401" name="Text Box 179"/>
          <p:cNvSpPr txBox="1">
            <a:spLocks noChangeArrowheads="1"/>
          </p:cNvSpPr>
          <p:nvPr/>
        </p:nvSpPr>
        <p:spPr bwMode="auto">
          <a:xfrm>
            <a:off x="1340852" y="4644271"/>
            <a:ext cx="2295525" cy="461665"/>
          </a:xfrm>
          <a:prstGeom prst="rect">
            <a:avLst/>
          </a:prstGeom>
          <a:noFill/>
          <a:ln w="9525">
            <a:noFill/>
            <a:miter lim="800000"/>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肠液</a:t>
            </a:r>
          </a:p>
        </p:txBody>
      </p:sp>
      <p:sp>
        <p:nvSpPr>
          <p:cNvPr id="15402" name="Text Box 180"/>
          <p:cNvSpPr txBox="1">
            <a:spLocks noChangeArrowheads="1"/>
          </p:cNvSpPr>
          <p:nvPr/>
        </p:nvSpPr>
        <p:spPr bwMode="auto">
          <a:xfrm>
            <a:off x="1292628" y="5381939"/>
            <a:ext cx="2314575" cy="461665"/>
          </a:xfrm>
          <a:prstGeom prst="rect">
            <a:avLst/>
          </a:prstGeom>
          <a:noFill/>
          <a:ln w="9525">
            <a:noFill/>
            <a:miter lim="800000"/>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胰液</a:t>
            </a:r>
          </a:p>
        </p:txBody>
      </p:sp>
      <p:sp>
        <p:nvSpPr>
          <p:cNvPr id="15403" name="Rectangle 33"/>
          <p:cNvSpPr>
            <a:spLocks noChangeArrowheads="1"/>
          </p:cNvSpPr>
          <p:nvPr/>
        </p:nvSpPr>
        <p:spPr bwMode="auto">
          <a:xfrm>
            <a:off x="5617126" y="2297057"/>
            <a:ext cx="5400675" cy="1200329"/>
          </a:xfrm>
          <a:prstGeom prst="rect">
            <a:avLst/>
          </a:prstGeom>
          <a:solidFill>
            <a:srgbClr val="000000"/>
          </a:solid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它是最大的消化腺腺体，分泌胆汁，储于胆囊。胆汁呈碱性，无消化酶，但有乳化脂肪的作用。</a:t>
            </a:r>
          </a:p>
        </p:txBody>
      </p:sp>
      <p:cxnSp>
        <p:nvCxnSpPr>
          <p:cNvPr id="15404" name="直接箭头连接符 44"/>
          <p:cNvCxnSpPr>
            <a:cxnSpLocks noChangeShapeType="1"/>
          </p:cNvCxnSpPr>
          <p:nvPr/>
        </p:nvCxnSpPr>
        <p:spPr bwMode="auto">
          <a:xfrm flipV="1">
            <a:off x="6996374" y="3602816"/>
            <a:ext cx="746273" cy="398857"/>
          </a:xfrm>
          <a:prstGeom prst="straightConnector1">
            <a:avLst/>
          </a:prstGeom>
          <a:noFill/>
          <a:ln w="57150">
            <a:solidFill>
              <a:srgbClr val="0000CC"/>
            </a:solidFill>
            <a:round/>
            <a:tailEnd type="arrow" w="med" len="med"/>
          </a:ln>
        </p:spPr>
      </p:cxnSp>
      <p:sp>
        <p:nvSpPr>
          <p:cNvPr id="15405" name="右大括号 47"/>
          <p:cNvSpPr/>
          <p:nvPr/>
        </p:nvSpPr>
        <p:spPr bwMode="auto">
          <a:xfrm>
            <a:off x="4754244" y="4817124"/>
            <a:ext cx="428650" cy="758419"/>
          </a:xfrm>
          <a:prstGeom prst="rightBrace">
            <a:avLst>
              <a:gd name="adj1" fmla="val 8343"/>
              <a:gd name="adj2" fmla="val 50000"/>
            </a:avLst>
          </a:prstGeom>
          <a:noFill/>
          <a:ln w="38100">
            <a:solidFill>
              <a:srgbClr val="0000CC"/>
            </a:solidFill>
            <a:round/>
          </a:ln>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406" name="Text Box 29"/>
          <p:cNvSpPr txBox="1">
            <a:spLocks noChangeArrowheads="1"/>
          </p:cNvSpPr>
          <p:nvPr/>
        </p:nvSpPr>
        <p:spPr bwMode="auto">
          <a:xfrm>
            <a:off x="5339404" y="5039331"/>
            <a:ext cx="3944466" cy="400110"/>
          </a:xfrm>
          <a:prstGeom prst="rect">
            <a:avLst/>
          </a:prstGeom>
          <a:solidFill>
            <a:schemeClr val="tx1"/>
          </a:solid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含消化蛋白质、淀粉和脂肪的酶</a:t>
            </a:r>
            <a:r>
              <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endParaRPr kumimoji="0" lang="zh-CN" altLang="en-US" sz="1800" b="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8" name="Text Box 36"/>
          <p:cNvSpPr txBox="1">
            <a:spLocks noChangeArrowheads="1"/>
          </p:cNvSpPr>
          <p:nvPr/>
        </p:nvSpPr>
        <p:spPr bwMode="auto">
          <a:xfrm>
            <a:off x="2881669" y="2450687"/>
            <a:ext cx="2232248" cy="46166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zh-CN"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含唾液淀粉酶</a:t>
            </a:r>
            <a:r>
              <a:rPr kumimoji="0" lang="zh-CN" altLang="zh-CN"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19" name="Text Box 37"/>
          <p:cNvSpPr txBox="1">
            <a:spLocks noChangeArrowheads="1"/>
          </p:cNvSpPr>
          <p:nvPr/>
        </p:nvSpPr>
        <p:spPr bwMode="auto">
          <a:xfrm>
            <a:off x="2923400" y="5396651"/>
            <a:ext cx="1996345" cy="46166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zh-CN"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含多种酶</a:t>
            </a:r>
            <a:r>
              <a:rPr kumimoji="0" lang="zh-CN" altLang="zh-CN"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0" name="Text Box 37"/>
          <p:cNvSpPr txBox="1">
            <a:spLocks noChangeArrowheads="1"/>
          </p:cNvSpPr>
          <p:nvPr/>
        </p:nvSpPr>
        <p:spPr bwMode="auto">
          <a:xfrm>
            <a:off x="2902628" y="4604743"/>
            <a:ext cx="1940770" cy="46166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zh-CN"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含多种酶</a:t>
            </a:r>
            <a:r>
              <a:rPr kumimoji="0" lang="zh-CN" altLang="zh-CN"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1" name="Text Box 38"/>
          <p:cNvSpPr txBox="1">
            <a:spLocks noChangeArrowheads="1"/>
          </p:cNvSpPr>
          <p:nvPr/>
        </p:nvSpPr>
        <p:spPr bwMode="auto">
          <a:xfrm>
            <a:off x="2897658" y="3903476"/>
            <a:ext cx="1905000" cy="457200"/>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zh-CN"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不含消化酶</a:t>
            </a:r>
            <a:r>
              <a:rPr kumimoji="0" lang="zh-CN" altLang="zh-CN"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2" name="Text Box 39"/>
          <p:cNvSpPr txBox="1">
            <a:spLocks noChangeArrowheads="1"/>
          </p:cNvSpPr>
          <p:nvPr/>
        </p:nvSpPr>
        <p:spPr bwMode="auto">
          <a:xfrm>
            <a:off x="2890595" y="3155867"/>
            <a:ext cx="1625627" cy="46166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zh-CN"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含蛋白酶</a:t>
            </a:r>
            <a:r>
              <a:rPr kumimoji="0" lang="zh-CN" altLang="zh-CN"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endParaRPr kumimoji="0" lang="zh-CN" altLang="zh-CN" sz="2400" b="1"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5" name="文本框 24"/>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一、消化系统的组成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98"/>
                                        </p:tgtEl>
                                        <p:attrNameLst>
                                          <p:attrName>style.visibility</p:attrName>
                                        </p:attrNameLst>
                                      </p:cBhvr>
                                      <p:to>
                                        <p:strVal val="visible"/>
                                      </p:to>
                                    </p:set>
                                    <p:anim calcmode="lin" valueType="num">
                                      <p:cBhvr additive="base">
                                        <p:cTn id="7" dur="500" fill="hold"/>
                                        <p:tgtEl>
                                          <p:spTgt spid="15398"/>
                                        </p:tgtEl>
                                        <p:attrNameLst>
                                          <p:attrName>ppt_x</p:attrName>
                                        </p:attrNameLst>
                                      </p:cBhvr>
                                      <p:tavLst>
                                        <p:tav tm="0">
                                          <p:val>
                                            <p:strVal val="#ppt_x"/>
                                          </p:val>
                                        </p:tav>
                                        <p:tav tm="100000">
                                          <p:val>
                                            <p:strVal val="#ppt_x"/>
                                          </p:val>
                                        </p:tav>
                                      </p:tavLst>
                                    </p:anim>
                                    <p:anim calcmode="lin" valueType="num">
                                      <p:cBhvr additive="base">
                                        <p:cTn id="8" dur="500" fill="hold"/>
                                        <p:tgtEl>
                                          <p:spTgt spid="153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399"/>
                                        </p:tgtEl>
                                        <p:attrNameLst>
                                          <p:attrName>style.visibility</p:attrName>
                                        </p:attrNameLst>
                                      </p:cBhvr>
                                      <p:to>
                                        <p:strVal val="visible"/>
                                      </p:to>
                                    </p:set>
                                    <p:anim calcmode="lin" valueType="num">
                                      <p:cBhvr additive="base">
                                        <p:cTn id="13" dur="500" fill="hold"/>
                                        <p:tgtEl>
                                          <p:spTgt spid="15399"/>
                                        </p:tgtEl>
                                        <p:attrNameLst>
                                          <p:attrName>ppt_x</p:attrName>
                                        </p:attrNameLst>
                                      </p:cBhvr>
                                      <p:tavLst>
                                        <p:tav tm="0">
                                          <p:val>
                                            <p:strVal val="#ppt_x"/>
                                          </p:val>
                                        </p:tav>
                                        <p:tav tm="100000">
                                          <p:val>
                                            <p:strVal val="#ppt_x"/>
                                          </p:val>
                                        </p:tav>
                                      </p:tavLst>
                                    </p:anim>
                                    <p:anim calcmode="lin" valueType="num">
                                      <p:cBhvr additive="base">
                                        <p:cTn id="14" dur="500" fill="hold"/>
                                        <p:tgtEl>
                                          <p:spTgt spid="1539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400"/>
                                        </p:tgtEl>
                                        <p:attrNameLst>
                                          <p:attrName>style.visibility</p:attrName>
                                        </p:attrNameLst>
                                      </p:cBhvr>
                                      <p:to>
                                        <p:strVal val="visible"/>
                                      </p:to>
                                    </p:set>
                                    <p:anim calcmode="lin" valueType="num">
                                      <p:cBhvr additive="base">
                                        <p:cTn id="19" dur="500" fill="hold"/>
                                        <p:tgtEl>
                                          <p:spTgt spid="15400"/>
                                        </p:tgtEl>
                                        <p:attrNameLst>
                                          <p:attrName>ppt_x</p:attrName>
                                        </p:attrNameLst>
                                      </p:cBhvr>
                                      <p:tavLst>
                                        <p:tav tm="0">
                                          <p:val>
                                            <p:strVal val="#ppt_x"/>
                                          </p:val>
                                        </p:tav>
                                        <p:tav tm="100000">
                                          <p:val>
                                            <p:strVal val="#ppt_x"/>
                                          </p:val>
                                        </p:tav>
                                      </p:tavLst>
                                    </p:anim>
                                    <p:anim calcmode="lin" valueType="num">
                                      <p:cBhvr additive="base">
                                        <p:cTn id="20" dur="500" fill="hold"/>
                                        <p:tgtEl>
                                          <p:spTgt spid="1540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401"/>
                                        </p:tgtEl>
                                        <p:attrNameLst>
                                          <p:attrName>style.visibility</p:attrName>
                                        </p:attrNameLst>
                                      </p:cBhvr>
                                      <p:to>
                                        <p:strVal val="visible"/>
                                      </p:to>
                                    </p:set>
                                    <p:anim calcmode="lin" valueType="num">
                                      <p:cBhvr additive="base">
                                        <p:cTn id="25" dur="500" fill="hold"/>
                                        <p:tgtEl>
                                          <p:spTgt spid="15401"/>
                                        </p:tgtEl>
                                        <p:attrNameLst>
                                          <p:attrName>ppt_x</p:attrName>
                                        </p:attrNameLst>
                                      </p:cBhvr>
                                      <p:tavLst>
                                        <p:tav tm="0">
                                          <p:val>
                                            <p:strVal val="#ppt_x"/>
                                          </p:val>
                                        </p:tav>
                                        <p:tav tm="100000">
                                          <p:val>
                                            <p:strVal val="#ppt_x"/>
                                          </p:val>
                                        </p:tav>
                                      </p:tavLst>
                                    </p:anim>
                                    <p:anim calcmode="lin" valueType="num">
                                      <p:cBhvr additive="base">
                                        <p:cTn id="26" dur="500" fill="hold"/>
                                        <p:tgtEl>
                                          <p:spTgt spid="1540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5402"/>
                                        </p:tgtEl>
                                        <p:attrNameLst>
                                          <p:attrName>style.visibility</p:attrName>
                                        </p:attrNameLst>
                                      </p:cBhvr>
                                      <p:to>
                                        <p:strVal val="visible"/>
                                      </p:to>
                                    </p:set>
                                    <p:anim calcmode="lin" valueType="num">
                                      <p:cBhvr additive="base">
                                        <p:cTn id="31" dur="500" fill="hold"/>
                                        <p:tgtEl>
                                          <p:spTgt spid="15402"/>
                                        </p:tgtEl>
                                        <p:attrNameLst>
                                          <p:attrName>ppt_x</p:attrName>
                                        </p:attrNameLst>
                                      </p:cBhvr>
                                      <p:tavLst>
                                        <p:tav tm="0">
                                          <p:val>
                                            <p:strVal val="#ppt_x"/>
                                          </p:val>
                                        </p:tav>
                                        <p:tav tm="100000">
                                          <p:val>
                                            <p:strVal val="#ppt_x"/>
                                          </p:val>
                                        </p:tav>
                                      </p:tavLst>
                                    </p:anim>
                                    <p:anim calcmode="lin" valueType="num">
                                      <p:cBhvr additive="base">
                                        <p:cTn id="32" dur="500" fill="hold"/>
                                        <p:tgtEl>
                                          <p:spTgt spid="1540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amond(in)">
                                      <p:cBhvr>
                                        <p:cTn id="43" dur="2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diamond(in)">
                                      <p:cBhvr>
                                        <p:cTn id="48" dur="20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ox(in)">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ppt_x"/>
                                          </p:val>
                                        </p:tav>
                                        <p:tav tm="100000">
                                          <p:val>
                                            <p:strVal val="#ppt_x"/>
                                          </p:val>
                                        </p:tav>
                                      </p:tavLst>
                                    </p:anim>
                                    <p:anim calcmode="lin" valueType="num">
                                      <p:cBhvr additive="base">
                                        <p:cTn id="5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5392"/>
                                        </p:tgtEl>
                                        <p:attrNameLst>
                                          <p:attrName>style.visibility</p:attrName>
                                        </p:attrNameLst>
                                      </p:cBhvr>
                                      <p:to>
                                        <p:strVal val="visible"/>
                                      </p:to>
                                    </p:set>
                                    <p:animEffect transition="in" filter="blinds(horizontal)">
                                      <p:cBhvr>
                                        <p:cTn id="64" dur="500"/>
                                        <p:tgtEl>
                                          <p:spTgt spid="1539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5393"/>
                                        </p:tgtEl>
                                        <p:attrNameLst>
                                          <p:attrName>style.visibility</p:attrName>
                                        </p:attrNameLst>
                                      </p:cBhvr>
                                      <p:to>
                                        <p:strVal val="visible"/>
                                      </p:to>
                                    </p:set>
                                    <p:animEffect transition="in" filter="blinds(horizontal)">
                                      <p:cBhvr>
                                        <p:cTn id="69" dur="500"/>
                                        <p:tgtEl>
                                          <p:spTgt spid="15393"/>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15394"/>
                                        </p:tgtEl>
                                        <p:attrNameLst>
                                          <p:attrName>style.visibility</p:attrName>
                                        </p:attrNameLst>
                                      </p:cBhvr>
                                      <p:to>
                                        <p:strVal val="visible"/>
                                      </p:to>
                                    </p:set>
                                    <p:animEffect transition="in" filter="blinds(horizontal)">
                                      <p:cBhvr>
                                        <p:cTn id="74" dur="500"/>
                                        <p:tgtEl>
                                          <p:spTgt spid="15394"/>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15395"/>
                                        </p:tgtEl>
                                        <p:attrNameLst>
                                          <p:attrName>style.visibility</p:attrName>
                                        </p:attrNameLst>
                                      </p:cBhvr>
                                      <p:to>
                                        <p:strVal val="visible"/>
                                      </p:to>
                                    </p:set>
                                    <p:animEffect transition="in" filter="blinds(horizontal)">
                                      <p:cBhvr>
                                        <p:cTn id="79" dur="500"/>
                                        <p:tgtEl>
                                          <p:spTgt spid="15395"/>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15396"/>
                                        </p:tgtEl>
                                        <p:attrNameLst>
                                          <p:attrName>style.visibility</p:attrName>
                                        </p:attrNameLst>
                                      </p:cBhvr>
                                      <p:to>
                                        <p:strVal val="visible"/>
                                      </p:to>
                                    </p:set>
                                    <p:animEffect transition="in" filter="blinds(horizontal)">
                                      <p:cBhvr>
                                        <p:cTn id="84" dur="500"/>
                                        <p:tgtEl>
                                          <p:spTgt spid="15396"/>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5404"/>
                                        </p:tgtEl>
                                        <p:attrNameLst>
                                          <p:attrName>style.visibility</p:attrName>
                                        </p:attrNameLst>
                                      </p:cBhvr>
                                      <p:to>
                                        <p:strVal val="visible"/>
                                      </p:to>
                                    </p:set>
                                    <p:anim calcmode="lin" valueType="num">
                                      <p:cBhvr additive="base">
                                        <p:cTn id="89" dur="500" fill="hold"/>
                                        <p:tgtEl>
                                          <p:spTgt spid="15404"/>
                                        </p:tgtEl>
                                        <p:attrNameLst>
                                          <p:attrName>ppt_x</p:attrName>
                                        </p:attrNameLst>
                                      </p:cBhvr>
                                      <p:tavLst>
                                        <p:tav tm="0">
                                          <p:val>
                                            <p:strVal val="#ppt_x"/>
                                          </p:val>
                                        </p:tav>
                                        <p:tav tm="100000">
                                          <p:val>
                                            <p:strVal val="#ppt_x"/>
                                          </p:val>
                                        </p:tav>
                                      </p:tavLst>
                                    </p:anim>
                                    <p:anim calcmode="lin" valueType="num">
                                      <p:cBhvr additive="base">
                                        <p:cTn id="90" dur="500" fill="hold"/>
                                        <p:tgtEl>
                                          <p:spTgt spid="1540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5403"/>
                                        </p:tgtEl>
                                        <p:attrNameLst>
                                          <p:attrName>style.visibility</p:attrName>
                                        </p:attrNameLst>
                                      </p:cBhvr>
                                      <p:to>
                                        <p:strVal val="visible"/>
                                      </p:to>
                                    </p:set>
                                    <p:anim calcmode="lin" valueType="num">
                                      <p:cBhvr additive="base">
                                        <p:cTn id="95" dur="500" fill="hold"/>
                                        <p:tgtEl>
                                          <p:spTgt spid="15403"/>
                                        </p:tgtEl>
                                        <p:attrNameLst>
                                          <p:attrName>ppt_x</p:attrName>
                                        </p:attrNameLst>
                                      </p:cBhvr>
                                      <p:tavLst>
                                        <p:tav tm="0">
                                          <p:val>
                                            <p:strVal val="#ppt_x"/>
                                          </p:val>
                                        </p:tav>
                                        <p:tav tm="100000">
                                          <p:val>
                                            <p:strVal val="#ppt_x"/>
                                          </p:val>
                                        </p:tav>
                                      </p:tavLst>
                                    </p:anim>
                                    <p:anim calcmode="lin" valueType="num">
                                      <p:cBhvr additive="base">
                                        <p:cTn id="96" dur="500" fill="hold"/>
                                        <p:tgtEl>
                                          <p:spTgt spid="1540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nodeType="clickEffect">
                                  <p:stCondLst>
                                    <p:cond delay="0"/>
                                  </p:stCondLst>
                                  <p:childTnLst>
                                    <p:set>
                                      <p:cBhvr>
                                        <p:cTn id="100" dur="1" fill="hold">
                                          <p:stCondLst>
                                            <p:cond delay="0"/>
                                          </p:stCondLst>
                                        </p:cTn>
                                        <p:tgtEl>
                                          <p:spTgt spid="15405"/>
                                        </p:tgtEl>
                                        <p:attrNameLst>
                                          <p:attrName>style.visibility</p:attrName>
                                        </p:attrNameLst>
                                      </p:cBhvr>
                                      <p:to>
                                        <p:strVal val="visible"/>
                                      </p:to>
                                    </p:set>
                                    <p:animEffect transition="in" filter="blinds(horizontal)">
                                      <p:cBhvr>
                                        <p:cTn id="101" dur="500"/>
                                        <p:tgtEl>
                                          <p:spTgt spid="15405"/>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5406"/>
                                        </p:tgtEl>
                                        <p:attrNameLst>
                                          <p:attrName>style.visibility</p:attrName>
                                        </p:attrNameLst>
                                      </p:cBhvr>
                                      <p:to>
                                        <p:strVal val="visible"/>
                                      </p:to>
                                    </p:set>
                                    <p:anim calcmode="lin" valueType="num">
                                      <p:cBhvr additive="base">
                                        <p:cTn id="106" dur="500" fill="hold"/>
                                        <p:tgtEl>
                                          <p:spTgt spid="15406"/>
                                        </p:tgtEl>
                                        <p:attrNameLst>
                                          <p:attrName>ppt_x</p:attrName>
                                        </p:attrNameLst>
                                      </p:cBhvr>
                                      <p:tavLst>
                                        <p:tav tm="0">
                                          <p:val>
                                            <p:strVal val="#ppt_x"/>
                                          </p:val>
                                        </p:tav>
                                        <p:tav tm="100000">
                                          <p:val>
                                            <p:strVal val="#ppt_x"/>
                                          </p:val>
                                        </p:tav>
                                      </p:tavLst>
                                    </p:anim>
                                    <p:anim calcmode="lin" valueType="num">
                                      <p:cBhvr additive="base">
                                        <p:cTn id="107" dur="500" fill="hold"/>
                                        <p:tgtEl>
                                          <p:spTgt spid="154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2" grpId="0" autoUpdateAnimBg="0"/>
      <p:bldP spid="15398" grpId="0" autoUpdateAnimBg="0"/>
      <p:bldP spid="15399" grpId="0" autoUpdateAnimBg="0"/>
      <p:bldP spid="15400" grpId="0" autoUpdateAnimBg="0"/>
      <p:bldP spid="15401" grpId="0" autoUpdateAnimBg="0"/>
      <p:bldP spid="15402" grpId="0" autoUpdateAnimBg="0"/>
      <p:bldP spid="15406" grpId="0" animBg="1" autoUpdateAnimBg="0"/>
      <p:bldP spid="18"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27735" y="1218016"/>
            <a:ext cx="9982207" cy="553998"/>
          </a:xfrm>
          <a:prstGeom prst="rect">
            <a:avLst/>
          </a:prstGeom>
          <a:noFill/>
          <a:ln w="12700">
            <a:noFill/>
            <a:miter lim="800000"/>
            <a:headEnd type="none" w="sm" len="sm"/>
            <a:tailEnd type="none" w="sm" len="sm"/>
          </a:ln>
          <a:effectLst/>
        </p:spPr>
        <p:txBody>
          <a:bodyPr wrap="square">
            <a:spAutoFit/>
          </a:bodyPr>
          <a:lstStyle/>
          <a:p>
            <a:pPr marL="0" marR="0" lvl="0" indent="0" defTabSz="914400" eaLnBrk="1" fontAlgn="auto" latinLnBrk="0" hangingPunct="1">
              <a:lnSpc>
                <a:spcPts val="36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口腔内与消化有关的结构有哪些？它们各自有什么作用？ </a:t>
            </a:r>
          </a:p>
        </p:txBody>
      </p:sp>
      <p:sp>
        <p:nvSpPr>
          <p:cNvPr id="6" name="Text Box 6"/>
          <p:cNvSpPr txBox="1">
            <a:spLocks noChangeArrowheads="1"/>
          </p:cNvSpPr>
          <p:nvPr/>
        </p:nvSpPr>
        <p:spPr bwMode="auto">
          <a:xfrm>
            <a:off x="627735" y="3330079"/>
            <a:ext cx="2020105" cy="461665"/>
          </a:xfrm>
          <a:prstGeom prst="rect">
            <a:avLst/>
          </a:prstGeom>
          <a:noFill/>
          <a:ln w="12700">
            <a:noFill/>
            <a:miter lim="800000"/>
            <a:headEnd type="none" w="sm" len="sm"/>
            <a:tailEnd type="none" w="sm" len="sm"/>
          </a:ln>
          <a:effec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实验原理。</a:t>
            </a:r>
          </a:p>
        </p:txBody>
      </p:sp>
      <p:sp>
        <p:nvSpPr>
          <p:cNvPr id="10" name="Text Box 10"/>
          <p:cNvSpPr txBox="1">
            <a:spLocks noChangeArrowheads="1"/>
          </p:cNvSpPr>
          <p:nvPr/>
        </p:nvSpPr>
        <p:spPr bwMode="auto">
          <a:xfrm>
            <a:off x="5847881" y="2079997"/>
            <a:ext cx="1846980" cy="400110"/>
          </a:xfrm>
          <a:prstGeom prst="rect">
            <a:avLst/>
          </a:prstGeom>
          <a:noFill/>
          <a:ln w="12700">
            <a:noFill/>
            <a:miter lim="800000"/>
            <a:headEnd type="none" w="sm" len="sm"/>
            <a:tailEnd type="none" w="sm" len="sm"/>
          </a:ln>
          <a:effec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咀嚼磨碎食物</a:t>
            </a:r>
          </a:p>
        </p:txBody>
      </p:sp>
      <p:sp>
        <p:nvSpPr>
          <p:cNvPr id="11" name="Text Box 11"/>
          <p:cNvSpPr txBox="1">
            <a:spLocks noChangeArrowheads="1"/>
          </p:cNvSpPr>
          <p:nvPr/>
        </p:nvSpPr>
        <p:spPr bwMode="auto">
          <a:xfrm>
            <a:off x="5975960" y="2482293"/>
            <a:ext cx="795411" cy="400110"/>
          </a:xfrm>
          <a:prstGeom prst="rect">
            <a:avLst/>
          </a:prstGeom>
          <a:noFill/>
          <a:ln w="12700">
            <a:noFill/>
            <a:miter lim="800000"/>
            <a:headEnd type="none" w="sm" len="sm"/>
            <a:tailEnd type="none" w="sm" len="sm"/>
          </a:ln>
          <a:effec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搅拌</a:t>
            </a:r>
          </a:p>
        </p:txBody>
      </p:sp>
      <p:grpSp>
        <p:nvGrpSpPr>
          <p:cNvPr id="32" name="组合 31"/>
          <p:cNvGrpSpPr/>
          <p:nvPr/>
        </p:nvGrpSpPr>
        <p:grpSpPr>
          <a:xfrm>
            <a:off x="7914380" y="3078230"/>
            <a:ext cx="3295200" cy="409135"/>
            <a:chOff x="5651550" y="2924374"/>
            <a:chExt cx="2088232" cy="1428760"/>
          </a:xfrm>
        </p:grpSpPr>
        <p:sp>
          <p:nvSpPr>
            <p:cNvPr id="31" name="圆角矩形标注 30"/>
            <p:cNvSpPr/>
            <p:nvPr/>
          </p:nvSpPr>
          <p:spPr>
            <a:xfrm>
              <a:off x="5651550" y="2924374"/>
              <a:ext cx="2071702" cy="1428760"/>
            </a:xfrm>
            <a:prstGeom prst="wedgeRoundRectCallout">
              <a:avLst>
                <a:gd name="adj1" fmla="val -57185"/>
                <a:gd name="adj2" fmla="val -31096"/>
                <a:gd name="adj3" fmla="val 16667"/>
              </a:avLst>
            </a:prstGeom>
            <a:solidFill>
              <a:srgbClr val="F5C2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Text Box 12"/>
            <p:cNvSpPr txBox="1">
              <a:spLocks noChangeArrowheads="1"/>
            </p:cNvSpPr>
            <p:nvPr/>
          </p:nvSpPr>
          <p:spPr bwMode="auto">
            <a:xfrm>
              <a:off x="5651550" y="2924374"/>
              <a:ext cx="2088232" cy="592014"/>
            </a:xfrm>
            <a:prstGeom prst="rect">
              <a:avLst/>
            </a:prstGeom>
            <a:noFill/>
            <a:ln w="12700">
              <a:noFill/>
              <a:miter lim="800000"/>
              <a:headEnd type="none" w="sm" len="sm"/>
              <a:tailEnd type="none" w="sm" len="sm"/>
            </a:ln>
            <a:effectLst/>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唾液腺分泌的</a:t>
              </a:r>
              <a:r>
                <a:rPr kumimoji="0" lang="zh-CN" altLang="en-US"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唾液</a:t>
              </a:r>
              <a:r>
                <a:rPr kumimoji="0" lang="zh-CN" altLang="en-US" b="1"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流入口腔。</a:t>
              </a:r>
            </a:p>
          </p:txBody>
        </p:sp>
      </p:grpSp>
      <p:pic>
        <p:nvPicPr>
          <p:cNvPr id="15" name="Picture 8" descr="图片1"/>
          <p:cNvPicPr>
            <a:picLocks noChangeAspect="1" noChangeArrowheads="1"/>
          </p:cNvPicPr>
          <p:nvPr/>
        </p:nvPicPr>
        <p:blipFill>
          <a:blip r:embed="rId2" cstate="print"/>
          <a:srcRect t="1450"/>
          <a:stretch>
            <a:fillRect/>
          </a:stretch>
        </p:blipFill>
        <p:spPr bwMode="auto">
          <a:xfrm>
            <a:off x="3846863" y="1773748"/>
            <a:ext cx="1366352" cy="2017996"/>
          </a:xfrm>
          <a:prstGeom prst="rect">
            <a:avLst/>
          </a:prstGeom>
          <a:noFill/>
        </p:spPr>
      </p:pic>
      <p:sp>
        <p:nvSpPr>
          <p:cNvPr id="16" name="Rectangle 2"/>
          <p:cNvSpPr>
            <a:spLocks noGrp="1" noChangeArrowheads="1"/>
          </p:cNvSpPr>
          <p:nvPr>
            <p:ph type="title" idx="4294967295"/>
          </p:nvPr>
        </p:nvSpPr>
        <p:spPr>
          <a:xfrm>
            <a:off x="4222988" y="2899288"/>
            <a:ext cx="1371600" cy="313932"/>
          </a:xfrm>
          <a:noFill/>
        </p:spPr>
        <p:txBody>
          <a:bodyPr anchor="t">
            <a:spAutoFit/>
          </a:bodyPr>
          <a:lstStyle/>
          <a:p>
            <a:pPr>
              <a:spcBef>
                <a:spcPct val="50000"/>
              </a:spcBef>
            </a:pPr>
            <a:r>
              <a:rPr lang="zh-CN" altLang="en-US" sz="1600" dirty="0">
                <a:solidFill>
                  <a:srgbClr val="F7EBBF"/>
                </a:solidFill>
                <a:latin typeface="Arial" panose="020B0604020202020204" pitchFamily="34" charset="0"/>
                <a:ea typeface="思源黑体 CN Medium" panose="020B0600000000000000" pitchFamily="34" charset="-122"/>
                <a:cs typeface="经典美黑简" pitchFamily="49" charset="-122"/>
                <a:sym typeface="Arial" panose="020B0604020202020204" pitchFamily="34" charset="0"/>
              </a:rPr>
              <a:t>口腔</a:t>
            </a:r>
          </a:p>
        </p:txBody>
      </p:sp>
      <p:grpSp>
        <p:nvGrpSpPr>
          <p:cNvPr id="34" name="组合 33"/>
          <p:cNvGrpSpPr/>
          <p:nvPr/>
        </p:nvGrpSpPr>
        <p:grpSpPr>
          <a:xfrm>
            <a:off x="4719606" y="2569978"/>
            <a:ext cx="1475765" cy="400110"/>
            <a:chOff x="1428728" y="2159363"/>
            <a:chExt cx="1475765" cy="400110"/>
          </a:xfrm>
        </p:grpSpPr>
        <p:sp>
          <p:nvSpPr>
            <p:cNvPr id="17" name="Text Box 4"/>
            <p:cNvSpPr txBox="1">
              <a:spLocks noChangeArrowheads="1"/>
            </p:cNvSpPr>
            <p:nvPr/>
          </p:nvSpPr>
          <p:spPr bwMode="auto">
            <a:xfrm>
              <a:off x="2312356" y="2159363"/>
              <a:ext cx="592137" cy="400110"/>
            </a:xfrm>
            <a:prstGeom prst="rect">
              <a:avLst/>
            </a:prstGeom>
            <a:noFill/>
            <a:ln w="9525" algn="ctr">
              <a:noFill/>
              <a:miter lim="800000"/>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cs typeface="经典美黑简" pitchFamily="49" charset="-122"/>
                  <a:sym typeface="Arial" panose="020B0604020202020204" pitchFamily="34" charset="0"/>
                </a:rPr>
                <a:t>舌</a:t>
              </a:r>
            </a:p>
          </p:txBody>
        </p:sp>
        <p:sp>
          <p:nvSpPr>
            <p:cNvPr id="21" name="Line 9"/>
            <p:cNvSpPr>
              <a:spLocks noChangeShapeType="1"/>
            </p:cNvSpPr>
            <p:nvPr/>
          </p:nvSpPr>
          <p:spPr bwMode="auto">
            <a:xfrm>
              <a:off x="1428728" y="2357430"/>
              <a:ext cx="892800" cy="0"/>
            </a:xfrm>
            <a:prstGeom prst="line">
              <a:avLst/>
            </a:prstGeom>
            <a:noFill/>
            <a:ln w="38100">
              <a:solidFill>
                <a:srgbClr val="00B050"/>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i="0" u="none" strike="noStrike" kern="0" cap="none" spc="0" normalizeH="0" baseline="0" noProof="0">
                <a:ln>
                  <a:noFill/>
                </a:ln>
                <a:solidFill>
                  <a:srgbClr val="0000CC"/>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33" name="组合 32"/>
          <p:cNvGrpSpPr/>
          <p:nvPr/>
        </p:nvGrpSpPr>
        <p:grpSpPr>
          <a:xfrm>
            <a:off x="4948718" y="2087539"/>
            <a:ext cx="1146537" cy="400110"/>
            <a:chOff x="1785918" y="1532846"/>
            <a:chExt cx="1146537" cy="400110"/>
          </a:xfrm>
        </p:grpSpPr>
        <p:sp>
          <p:nvSpPr>
            <p:cNvPr id="18" name="Text Box 5"/>
            <p:cNvSpPr txBox="1">
              <a:spLocks noChangeArrowheads="1"/>
            </p:cNvSpPr>
            <p:nvPr/>
          </p:nvSpPr>
          <p:spPr bwMode="auto">
            <a:xfrm>
              <a:off x="2340318" y="1532846"/>
              <a:ext cx="592137" cy="400110"/>
            </a:xfrm>
            <a:prstGeom prst="rect">
              <a:avLst/>
            </a:prstGeom>
            <a:noFill/>
            <a:ln w="9525" algn="ctr">
              <a:noFill/>
              <a:miter lim="800000"/>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cs typeface="经典美黑简" pitchFamily="49" charset="-122"/>
                  <a:sym typeface="Arial" panose="020B0604020202020204" pitchFamily="34" charset="0"/>
                </a:rPr>
                <a:t>牙</a:t>
              </a:r>
            </a:p>
          </p:txBody>
        </p:sp>
        <p:sp>
          <p:nvSpPr>
            <p:cNvPr id="22" name="Line 10"/>
            <p:cNvSpPr>
              <a:spLocks noChangeShapeType="1"/>
            </p:cNvSpPr>
            <p:nvPr/>
          </p:nvSpPr>
          <p:spPr bwMode="auto">
            <a:xfrm>
              <a:off x="1785918" y="1785926"/>
              <a:ext cx="554400" cy="0"/>
            </a:xfrm>
            <a:prstGeom prst="line">
              <a:avLst/>
            </a:prstGeom>
            <a:noFill/>
            <a:ln w="38100">
              <a:solidFill>
                <a:srgbClr val="00B050"/>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i="0" u="none" strike="noStrike" kern="0" cap="none" spc="0" normalizeH="0" baseline="0" noProof="0">
                <a:ln>
                  <a:noFill/>
                </a:ln>
                <a:solidFill>
                  <a:srgbClr val="0000CC"/>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35" name="组合 34"/>
          <p:cNvGrpSpPr/>
          <p:nvPr/>
        </p:nvGrpSpPr>
        <p:grpSpPr>
          <a:xfrm>
            <a:off x="4413918" y="3014745"/>
            <a:ext cx="4093544" cy="400110"/>
            <a:chOff x="1285852" y="3054386"/>
            <a:chExt cx="4093544" cy="400110"/>
          </a:xfrm>
        </p:grpSpPr>
        <p:sp>
          <p:nvSpPr>
            <p:cNvPr id="20" name="Text Box 7"/>
            <p:cNvSpPr txBox="1">
              <a:spLocks noChangeArrowheads="1"/>
            </p:cNvSpPr>
            <p:nvPr/>
          </p:nvSpPr>
          <p:spPr bwMode="auto">
            <a:xfrm>
              <a:off x="2406960" y="3054386"/>
              <a:ext cx="2972436" cy="400110"/>
            </a:xfrm>
            <a:prstGeom prst="rect">
              <a:avLst/>
            </a:prstGeom>
            <a:noFill/>
            <a:ln w="9525" algn="ctr">
              <a:noFill/>
              <a:miter lim="800000"/>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cs typeface="经典美黑简" pitchFamily="49" charset="-122"/>
                  <a:sym typeface="Arial" panose="020B0604020202020204" pitchFamily="34" charset="0"/>
                </a:rPr>
                <a:t>唾液腺导管的开口</a:t>
              </a:r>
            </a:p>
          </p:txBody>
        </p:sp>
        <p:sp>
          <p:nvSpPr>
            <p:cNvPr id="24" name="Line 12"/>
            <p:cNvSpPr>
              <a:spLocks noChangeShapeType="1"/>
            </p:cNvSpPr>
            <p:nvPr/>
          </p:nvSpPr>
          <p:spPr bwMode="auto">
            <a:xfrm flipH="1">
              <a:off x="1285852" y="3286124"/>
              <a:ext cx="1054800" cy="0"/>
            </a:xfrm>
            <a:prstGeom prst="line">
              <a:avLst/>
            </a:prstGeom>
            <a:noFill/>
            <a:ln w="38100">
              <a:solidFill>
                <a:srgbClr val="00B050"/>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i="0" u="none" strike="noStrike" kern="0" cap="none" spc="0" normalizeH="0" baseline="0" noProof="0">
                <a:ln>
                  <a:noFill/>
                </a:ln>
                <a:solidFill>
                  <a:srgbClr val="0000CC"/>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58" name="TextBox 57"/>
          <p:cNvSpPr txBox="1"/>
          <p:nvPr/>
        </p:nvSpPr>
        <p:spPr>
          <a:xfrm>
            <a:off x="636707" y="3854218"/>
            <a:ext cx="10365697" cy="2400657"/>
          </a:xfrm>
          <a:prstGeom prst="rect">
            <a:avLst/>
          </a:prstGeom>
          <a:noFill/>
        </p:spPr>
        <p:txBody>
          <a:bodyPr wrap="square" rtlCol="0">
            <a:spAutoFit/>
          </a:bodyPr>
          <a:lstStyle/>
          <a:p>
            <a:pPr marL="0" marR="0" lvl="0" indent="0" defTabSz="914400" eaLnBrk="1" fontAlgn="auto" latinLnBrk="0" hangingPunct="1">
              <a:lnSpc>
                <a:spcPts val="36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_______</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是馒头的主要成分。</a:t>
            </a: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ts val="36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淀粉没有甜味的，淀粉分解后形成的</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_________</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有甜味。</a:t>
            </a: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ts val="3600"/>
              </a:lnSpc>
              <a:spcBef>
                <a:spcPts val="0"/>
              </a:spcBef>
              <a:spcAft>
                <a:spcPts val="0"/>
              </a:spcAft>
              <a:buClrTx/>
              <a:buSzTx/>
              <a:buFontTx/>
              <a:buNone/>
              <a:defRPr/>
            </a:pP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ts val="3600"/>
              </a:lnSpc>
              <a:spcBef>
                <a:spcPts val="0"/>
              </a:spcBef>
              <a:spcAft>
                <a:spcPts val="0"/>
              </a:spcAft>
              <a:buClrTx/>
              <a:buSzTx/>
              <a:buFontTx/>
              <a:buNone/>
              <a:defRPr/>
            </a:pP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ts val="36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）淀粉遇碘</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______</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，而麦芽糖遇碘</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__________</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59" name="TextBox 58"/>
          <p:cNvSpPr txBox="1"/>
          <p:nvPr/>
        </p:nvSpPr>
        <p:spPr>
          <a:xfrm>
            <a:off x="1485091" y="3944668"/>
            <a:ext cx="65915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淀粉</a:t>
            </a:r>
          </a:p>
        </p:txBody>
      </p:sp>
      <p:sp>
        <p:nvSpPr>
          <p:cNvPr id="60" name="TextBox 59"/>
          <p:cNvSpPr txBox="1"/>
          <p:nvPr/>
        </p:nvSpPr>
        <p:spPr>
          <a:xfrm>
            <a:off x="5770543" y="4335209"/>
            <a:ext cx="89639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麦芽糖</a:t>
            </a:r>
          </a:p>
        </p:txBody>
      </p:sp>
      <p:sp>
        <p:nvSpPr>
          <p:cNvPr id="61" name="TextBox 60"/>
          <p:cNvSpPr txBox="1"/>
          <p:nvPr/>
        </p:nvSpPr>
        <p:spPr>
          <a:xfrm>
            <a:off x="2730628" y="5780806"/>
            <a:ext cx="710451"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变蓝</a:t>
            </a:r>
          </a:p>
        </p:txBody>
      </p:sp>
      <p:grpSp>
        <p:nvGrpSpPr>
          <p:cNvPr id="37" name="组合 36"/>
          <p:cNvGrpSpPr/>
          <p:nvPr/>
        </p:nvGrpSpPr>
        <p:grpSpPr>
          <a:xfrm>
            <a:off x="1167938" y="4856179"/>
            <a:ext cx="5357850" cy="942478"/>
            <a:chOff x="1142976" y="5434628"/>
            <a:chExt cx="5357850" cy="942478"/>
          </a:xfrm>
        </p:grpSpPr>
        <p:sp>
          <p:nvSpPr>
            <p:cNvPr id="62" name="Text Box 3"/>
            <p:cNvSpPr txBox="1">
              <a:spLocks noChangeArrowheads="1"/>
            </p:cNvSpPr>
            <p:nvPr/>
          </p:nvSpPr>
          <p:spPr bwMode="auto">
            <a:xfrm>
              <a:off x="1142976" y="5539103"/>
              <a:ext cx="1293812" cy="400110"/>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淀粉</a:t>
              </a:r>
            </a:p>
          </p:txBody>
        </p:sp>
        <p:sp>
          <p:nvSpPr>
            <p:cNvPr id="63" name="Line 4"/>
            <p:cNvSpPr>
              <a:spLocks noChangeShapeType="1"/>
            </p:cNvSpPr>
            <p:nvPr/>
          </p:nvSpPr>
          <p:spPr bwMode="auto">
            <a:xfrm flipV="1">
              <a:off x="2476504" y="5860095"/>
              <a:ext cx="2452686" cy="0"/>
            </a:xfrm>
            <a:prstGeom prst="line">
              <a:avLst/>
            </a:prstGeom>
            <a:noFill/>
            <a:ln w="38100">
              <a:solidFill>
                <a:srgbClr val="00B050"/>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4" name="Text Box 5"/>
            <p:cNvSpPr txBox="1">
              <a:spLocks noChangeArrowheads="1"/>
            </p:cNvSpPr>
            <p:nvPr/>
          </p:nvSpPr>
          <p:spPr bwMode="auto">
            <a:xfrm>
              <a:off x="5000628" y="5539103"/>
              <a:ext cx="1500198" cy="369332"/>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麦芽糖</a:t>
              </a:r>
            </a:p>
          </p:txBody>
        </p:sp>
        <p:sp>
          <p:nvSpPr>
            <p:cNvPr id="65" name="Text Box 6"/>
            <p:cNvSpPr txBox="1">
              <a:spLocks noChangeArrowheads="1"/>
            </p:cNvSpPr>
            <p:nvPr/>
          </p:nvSpPr>
          <p:spPr bwMode="auto">
            <a:xfrm>
              <a:off x="3138045" y="6038552"/>
              <a:ext cx="1473200" cy="338554"/>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口腔</a:t>
              </a:r>
            </a:p>
          </p:txBody>
        </p:sp>
        <p:sp>
          <p:nvSpPr>
            <p:cNvPr id="66" name="Text Box 7"/>
            <p:cNvSpPr txBox="1">
              <a:spLocks noChangeArrowheads="1"/>
            </p:cNvSpPr>
            <p:nvPr/>
          </p:nvSpPr>
          <p:spPr bwMode="auto">
            <a:xfrm>
              <a:off x="2886082" y="5434628"/>
              <a:ext cx="2043108" cy="338554"/>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唾液淀粉酶</a:t>
              </a:r>
            </a:p>
          </p:txBody>
        </p:sp>
      </p:grpSp>
      <p:sp>
        <p:nvSpPr>
          <p:cNvPr id="67" name="TextBox 66"/>
          <p:cNvSpPr txBox="1"/>
          <p:nvPr/>
        </p:nvSpPr>
        <p:spPr>
          <a:xfrm>
            <a:off x="5944702" y="5742957"/>
            <a:ext cx="1236236"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不会变蓝</a:t>
            </a:r>
          </a:p>
        </p:txBody>
      </p:sp>
      <p:sp>
        <p:nvSpPr>
          <p:cNvPr id="36" name="文本框 35"/>
          <p:cNvSpPr txBox="1"/>
          <p:nvPr/>
        </p:nvSpPr>
        <p:spPr>
          <a:xfrm>
            <a:off x="1222829" y="373743"/>
            <a:ext cx="5665333"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二、探究馒头在口腔中的变化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left)">
                                      <p:cBhvr>
                                        <p:cTn id="36" dur="5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left)">
                                      <p:cBhvr>
                                        <p:cTn id="41" dur="500"/>
                                        <p:tgtEl>
                                          <p:spTgt spid="6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42"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arn(outHorizontal)">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left)">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ipe(left)">
                                      <p:cBhvr>
                                        <p:cTn id="5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utoUpdateAnimBg="0"/>
      <p:bldP spid="59" grpId="0"/>
      <p:bldP spid="60" grpId="0"/>
      <p:bldP spid="61"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4"/>
          <p:cNvSpPr>
            <a:spLocks noChangeArrowheads="1"/>
          </p:cNvSpPr>
          <p:nvPr/>
        </p:nvSpPr>
        <p:spPr bwMode="auto">
          <a:xfrm>
            <a:off x="527103" y="2040104"/>
            <a:ext cx="9468544" cy="1938992"/>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）提出问题：馒头的变甜是否与牙的咀嚼、舌的搅拌以及唾液的分泌都有关？</a:t>
            </a:r>
          </a:p>
          <a:p>
            <a:pPr lvl="0">
              <a:lnSpc>
                <a:spcPct val="200000"/>
              </a:lnSpc>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）作出假设：</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___________________________________________</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a:t>
            </a:r>
            <a:endPar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2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）制订并实施计划（                      ） </a:t>
            </a:r>
          </a:p>
        </p:txBody>
      </p:sp>
      <p:sp>
        <p:nvSpPr>
          <p:cNvPr id="34" name="Rectangle 25"/>
          <p:cNvSpPr>
            <a:spLocks noChangeArrowheads="1"/>
          </p:cNvSpPr>
          <p:nvPr/>
        </p:nvSpPr>
        <p:spPr bwMode="auto">
          <a:xfrm>
            <a:off x="2448211" y="2755684"/>
            <a:ext cx="6579676" cy="507831"/>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馒头的变甜与牙的咀嚼、舌的搅拌以及唾液的分泌都有关系 </a:t>
            </a:r>
          </a:p>
        </p:txBody>
      </p:sp>
      <p:sp>
        <p:nvSpPr>
          <p:cNvPr id="49" name="矩形 48"/>
          <p:cNvSpPr/>
          <p:nvPr/>
        </p:nvSpPr>
        <p:spPr>
          <a:xfrm>
            <a:off x="527103" y="1275356"/>
            <a:ext cx="3528392" cy="461665"/>
          </a:xfrm>
          <a:prstGeom prst="rect">
            <a:avLst/>
          </a:prstGeom>
          <a:solidFill>
            <a:schemeClr val="bg1">
              <a:alpha val="50000"/>
            </a:schemeClr>
          </a:solidFill>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  3.</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实验探究过程</a:t>
            </a:r>
          </a:p>
        </p:txBody>
      </p:sp>
      <p:sp>
        <p:nvSpPr>
          <p:cNvPr id="17" name="TextBox 16"/>
          <p:cNvSpPr txBox="1"/>
          <p:nvPr/>
        </p:nvSpPr>
        <p:spPr>
          <a:xfrm>
            <a:off x="660399" y="3930712"/>
            <a:ext cx="10858501" cy="156966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实验中用</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________________</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的方法模拟牙齿咀嚼；用</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___________________</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的方法模拟舌的搅拌。</a:t>
            </a:r>
          </a:p>
        </p:txBody>
      </p:sp>
      <p:sp>
        <p:nvSpPr>
          <p:cNvPr id="18" name="Rectangle 25"/>
          <p:cNvSpPr>
            <a:spLocks noChangeArrowheads="1"/>
          </p:cNvSpPr>
          <p:nvPr/>
        </p:nvSpPr>
        <p:spPr bwMode="auto">
          <a:xfrm>
            <a:off x="2591016" y="4064619"/>
            <a:ext cx="2357454" cy="507831"/>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切碎馒头块</a:t>
            </a:r>
          </a:p>
        </p:txBody>
      </p:sp>
      <p:sp>
        <p:nvSpPr>
          <p:cNvPr id="19" name="Rectangle 25"/>
          <p:cNvSpPr>
            <a:spLocks noChangeArrowheads="1"/>
          </p:cNvSpPr>
          <p:nvPr/>
        </p:nvSpPr>
        <p:spPr bwMode="auto">
          <a:xfrm>
            <a:off x="8338121" y="4092295"/>
            <a:ext cx="3786214" cy="553998"/>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玻璃棒（或木棒）搅拌</a:t>
            </a:r>
          </a:p>
        </p:txBody>
      </p:sp>
      <p:sp>
        <p:nvSpPr>
          <p:cNvPr id="9" name="矩形 8">
            <a:hlinkClick r:id="rId3" action="ppaction://hlinkfile"/>
          </p:cNvPr>
          <p:cNvSpPr/>
          <p:nvPr/>
        </p:nvSpPr>
        <p:spPr>
          <a:xfrm>
            <a:off x="2591016" y="3475857"/>
            <a:ext cx="2928958" cy="369332"/>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实验演示视频</a:t>
            </a:r>
          </a:p>
        </p:txBody>
      </p:sp>
      <p:sp>
        <p:nvSpPr>
          <p:cNvPr id="10" name="文本框 9"/>
          <p:cNvSpPr txBox="1"/>
          <p:nvPr/>
        </p:nvSpPr>
        <p:spPr>
          <a:xfrm>
            <a:off x="1222829" y="373743"/>
            <a:ext cx="5665333"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二、探究馒头在口腔中的变化</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671390" y="1148235"/>
            <a:ext cx="4824536" cy="46166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制定并实施计划</a:t>
            </a:r>
          </a:p>
        </p:txBody>
      </p:sp>
      <p:sp>
        <p:nvSpPr>
          <p:cNvPr id="31746" name="Text Box 5"/>
          <p:cNvSpPr txBox="1">
            <a:spLocks noChangeArrowheads="1"/>
          </p:cNvSpPr>
          <p:nvPr/>
        </p:nvSpPr>
        <p:spPr bwMode="auto">
          <a:xfrm>
            <a:off x="671389" y="1715269"/>
            <a:ext cx="10141753" cy="830997"/>
          </a:xfrm>
          <a:prstGeom prst="rect">
            <a:avLst/>
          </a:prstGeom>
          <a:noFill/>
          <a:ln w="9525">
            <a:noFill/>
            <a:miter lim="800000"/>
          </a:ln>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①取新鲜的馒头，切成大小相同的</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块，将其中</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用刀细细地切碎；另一块不做任何处理。   ②取唾液</a:t>
            </a:r>
          </a:p>
        </p:txBody>
      </p:sp>
      <p:sp>
        <p:nvSpPr>
          <p:cNvPr id="4" name="Rectangle 4"/>
          <p:cNvSpPr>
            <a:spLocks noChangeArrowheads="1"/>
          </p:cNvSpPr>
          <p:nvPr/>
        </p:nvSpPr>
        <p:spPr bwMode="auto">
          <a:xfrm>
            <a:off x="660400" y="2501508"/>
            <a:ext cx="6012160"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③试管编号，做如下处理</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endPar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5" name="Group 5"/>
          <p:cNvGrpSpPr/>
          <p:nvPr/>
        </p:nvGrpSpPr>
        <p:grpSpPr bwMode="auto">
          <a:xfrm>
            <a:off x="2533180" y="3192900"/>
            <a:ext cx="3536060" cy="2229591"/>
            <a:chOff x="0" y="0"/>
            <a:chExt cx="3046" cy="1830"/>
          </a:xfrm>
        </p:grpSpPr>
        <p:graphicFrame>
          <p:nvGraphicFramePr>
            <p:cNvPr id="6" name="Object 6"/>
            <p:cNvGraphicFramePr>
              <a:graphicFrameLocks noChangeAspect="1"/>
            </p:cNvGraphicFramePr>
            <p:nvPr/>
          </p:nvGraphicFramePr>
          <p:xfrm>
            <a:off x="1361" y="0"/>
            <a:ext cx="346" cy="1248"/>
          </p:xfrm>
          <a:graphic>
            <a:graphicData uri="http://schemas.openxmlformats.org/presentationml/2006/ole">
              <mc:AlternateContent xmlns:mc="http://schemas.openxmlformats.org/markup-compatibility/2006">
                <mc:Choice xmlns:v="urn:schemas-microsoft-com:vml" Requires="v">
                  <p:oleObj r:id="rId2" imgW="323850" imgH="1162050" progId="PBrush">
                    <p:embed/>
                  </p:oleObj>
                </mc:Choice>
                <mc:Fallback>
                  <p:oleObj r:id="rId2" imgW="323850" imgH="1162050" progId="PBrush">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 y="0"/>
                          <a:ext cx="346"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7" name="Object 7"/>
            <p:cNvGraphicFramePr>
              <a:graphicFrameLocks noChangeAspect="1"/>
            </p:cNvGraphicFramePr>
            <p:nvPr/>
          </p:nvGraphicFramePr>
          <p:xfrm>
            <a:off x="2268" y="0"/>
            <a:ext cx="302" cy="1200"/>
          </p:xfrm>
          <a:graphic>
            <a:graphicData uri="http://schemas.openxmlformats.org/presentationml/2006/ole">
              <mc:AlternateContent xmlns:mc="http://schemas.openxmlformats.org/markup-compatibility/2006">
                <mc:Choice xmlns:v="urn:schemas-microsoft-com:vml" Requires="v">
                  <p:oleObj r:id="rId4" imgW="285750" imgH="1133475" progId="PBrush">
                    <p:embed/>
                  </p:oleObj>
                </mc:Choice>
                <mc:Fallback>
                  <p:oleObj r:id="rId4" imgW="285750" imgH="1133475" progId="PBrush">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 y="0"/>
                          <a:ext cx="30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8" name="Text Box 8"/>
            <p:cNvSpPr txBox="1">
              <a:spLocks noChangeArrowheads="1"/>
            </p:cNvSpPr>
            <p:nvPr/>
          </p:nvSpPr>
          <p:spPr bwMode="auto">
            <a:xfrm>
              <a:off x="0" y="1224"/>
              <a:ext cx="960" cy="606"/>
            </a:xfrm>
            <a:prstGeom prst="rect">
              <a:avLst/>
            </a:prstGeom>
            <a:solidFill>
              <a:schemeClr val="bg1"/>
            </a:solidFill>
            <a:ln w="19050">
              <a:solidFill>
                <a:srgbClr val="FF9900"/>
              </a:solid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馒头碎屑与</a:t>
              </a:r>
              <a:r>
                <a:rPr kumimoji="0" lang="en-US" altLang="zh-CN" sz="1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1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毫升唾液搅拌混合。</a:t>
              </a:r>
            </a:p>
          </p:txBody>
        </p:sp>
        <p:sp>
          <p:nvSpPr>
            <p:cNvPr id="9" name="Text Box 9"/>
            <p:cNvSpPr txBox="1">
              <a:spLocks noChangeArrowheads="1"/>
            </p:cNvSpPr>
            <p:nvPr/>
          </p:nvSpPr>
          <p:spPr bwMode="auto">
            <a:xfrm>
              <a:off x="1043" y="1224"/>
              <a:ext cx="960" cy="606"/>
            </a:xfrm>
            <a:prstGeom prst="rect">
              <a:avLst/>
            </a:prstGeom>
            <a:solidFill>
              <a:schemeClr val="bg1"/>
            </a:solidFill>
            <a:ln w="19050">
              <a:solidFill>
                <a:srgbClr val="FF9900"/>
              </a:solid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馒头碎屑与</a:t>
              </a:r>
              <a:r>
                <a:rPr kumimoji="0" lang="en-US" altLang="zh-CN" sz="1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1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毫升清水搅拌混合。</a:t>
              </a:r>
            </a:p>
          </p:txBody>
        </p:sp>
        <p:sp>
          <p:nvSpPr>
            <p:cNvPr id="10" name="Text Box 10"/>
            <p:cNvSpPr txBox="1">
              <a:spLocks noChangeArrowheads="1"/>
            </p:cNvSpPr>
            <p:nvPr/>
          </p:nvSpPr>
          <p:spPr bwMode="auto">
            <a:xfrm>
              <a:off x="2086" y="1224"/>
              <a:ext cx="960" cy="606"/>
            </a:xfrm>
            <a:prstGeom prst="rect">
              <a:avLst/>
            </a:prstGeom>
            <a:solidFill>
              <a:schemeClr val="bg1"/>
            </a:solidFill>
            <a:ln w="19050">
              <a:solidFill>
                <a:srgbClr val="FF9900"/>
              </a:solid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馒头小块与</a:t>
              </a:r>
              <a:r>
                <a:rPr kumimoji="0" lang="en-US" altLang="zh-CN" sz="1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1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毫升唾液不搅拌。</a:t>
              </a:r>
            </a:p>
          </p:txBody>
        </p:sp>
        <p:graphicFrame>
          <p:nvGraphicFramePr>
            <p:cNvPr id="11" name="Object 11"/>
            <p:cNvGraphicFramePr>
              <a:graphicFrameLocks noChangeAspect="1"/>
            </p:cNvGraphicFramePr>
            <p:nvPr/>
          </p:nvGraphicFramePr>
          <p:xfrm>
            <a:off x="272" y="0"/>
            <a:ext cx="313" cy="1200"/>
          </p:xfrm>
          <a:graphic>
            <a:graphicData uri="http://schemas.openxmlformats.org/presentationml/2006/ole">
              <mc:AlternateContent xmlns:mc="http://schemas.openxmlformats.org/markup-compatibility/2006">
                <mc:Choice xmlns:v="urn:schemas-microsoft-com:vml" Requires="v">
                  <p:oleObj r:id="rId6" imgW="304800" imgH="1171575" progId="PBrush">
                    <p:embed/>
                  </p:oleObj>
                </mc:Choice>
                <mc:Fallback>
                  <p:oleObj r:id="rId6" imgW="304800" imgH="1171575" progId="PBrush">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 y="0"/>
                          <a:ext cx="313"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12" name="Group 12"/>
          <p:cNvGrpSpPr/>
          <p:nvPr/>
        </p:nvGrpSpPr>
        <p:grpSpPr bwMode="auto">
          <a:xfrm>
            <a:off x="6413359" y="3013803"/>
            <a:ext cx="3054293" cy="2408688"/>
            <a:chOff x="-409" y="0"/>
            <a:chExt cx="2631" cy="1977"/>
          </a:xfrm>
        </p:grpSpPr>
        <p:pic>
          <p:nvPicPr>
            <p:cNvPr id="13" name="Picture 13" descr="唾液消化实验图2"/>
            <p:cNvPicPr>
              <a:picLocks noChangeAspect="1" noChangeArrowheads="1"/>
            </p:cNvPicPr>
            <p:nvPr/>
          </p:nvPicPr>
          <p:blipFill>
            <a:blip r:embed="rId8" cstate="print"/>
            <a:srcRect/>
            <a:stretch>
              <a:fillRect/>
            </a:stretch>
          </p:blipFill>
          <p:spPr bwMode="auto">
            <a:xfrm>
              <a:off x="771" y="0"/>
              <a:ext cx="1038" cy="1392"/>
            </a:xfrm>
            <a:prstGeom prst="rect">
              <a:avLst/>
            </a:prstGeom>
            <a:solidFill>
              <a:schemeClr val="bg1"/>
            </a:solidFill>
            <a:ln w="19050">
              <a:solidFill>
                <a:srgbClr val="FF9900"/>
              </a:solidFill>
              <a:miter lim="800000"/>
              <a:headEnd/>
              <a:tailEnd/>
            </a:ln>
          </p:spPr>
        </p:pic>
        <p:sp>
          <p:nvSpPr>
            <p:cNvPr id="14" name="Text Box 14"/>
            <p:cNvSpPr txBox="1">
              <a:spLocks noChangeArrowheads="1"/>
            </p:cNvSpPr>
            <p:nvPr/>
          </p:nvSpPr>
          <p:spPr bwMode="auto">
            <a:xfrm>
              <a:off x="408" y="1497"/>
              <a:ext cx="1814" cy="480"/>
            </a:xfrm>
            <a:prstGeom prst="rect">
              <a:avLst/>
            </a:prstGeom>
            <a:solidFill>
              <a:schemeClr val="bg1"/>
            </a:solidFill>
            <a:ln w="19050">
              <a:solidFill>
                <a:srgbClr val="FF9900"/>
              </a:solid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放入</a:t>
              </a:r>
              <a:r>
                <a:rPr kumimoji="0" lang="en-US" altLang="zh-CN" sz="1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37℃</a:t>
              </a:r>
              <a:r>
                <a:rPr kumimoji="0" lang="zh-CN" altLang="en-US" sz="1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左右的温水中</a:t>
              </a:r>
              <a:r>
                <a:rPr kumimoji="0" lang="en-US" altLang="zh-CN" sz="1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5</a:t>
              </a:r>
              <a:r>
                <a:rPr kumimoji="0" lang="zh-CN" altLang="en-US" sz="12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1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10</a:t>
              </a:r>
              <a:r>
                <a:rPr kumimoji="0" lang="zh-CN" altLang="en-US" sz="1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分钟</a:t>
              </a:r>
            </a:p>
          </p:txBody>
        </p:sp>
        <p:sp>
          <p:nvSpPr>
            <p:cNvPr id="15" name="AutoShape 15"/>
            <p:cNvSpPr>
              <a:spLocks noChangeArrowheads="1"/>
            </p:cNvSpPr>
            <p:nvPr/>
          </p:nvSpPr>
          <p:spPr bwMode="auto">
            <a:xfrm>
              <a:off x="-409" y="747"/>
              <a:ext cx="817" cy="83"/>
            </a:xfrm>
            <a:prstGeom prst="rightArrow">
              <a:avLst>
                <a:gd name="adj1" fmla="val 50000"/>
                <a:gd name="adj2" fmla="val 149989"/>
              </a:avLst>
            </a:prstGeom>
            <a:solidFill>
              <a:srgbClr val="00B050"/>
            </a:solidFill>
            <a:ln w="9525">
              <a:solidFill>
                <a:srgbClr val="00B05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7" name="文本框 16"/>
          <p:cNvSpPr txBox="1"/>
          <p:nvPr/>
        </p:nvSpPr>
        <p:spPr>
          <a:xfrm>
            <a:off x="1222829" y="373743"/>
            <a:ext cx="5665333"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二、探究馒头在口腔中的变化</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08"/>
          <p:cNvGraphicFramePr>
            <a:graphicFrameLocks noGrp="1"/>
          </p:cNvGraphicFramePr>
          <p:nvPr/>
        </p:nvGraphicFramePr>
        <p:xfrm>
          <a:off x="1469153" y="1784522"/>
          <a:ext cx="9305956" cy="1919892"/>
        </p:xfrm>
        <a:graphic>
          <a:graphicData uri="http://schemas.openxmlformats.org/drawingml/2006/table">
            <a:tbl>
              <a:tblPr/>
              <a:tblGrid>
                <a:gridCol w="963887">
                  <a:extLst>
                    <a:ext uri="{9D8B030D-6E8A-4147-A177-3AD203B41FA5}">
                      <a16:colId xmlns:a16="http://schemas.microsoft.com/office/drawing/2014/main" val="20000"/>
                    </a:ext>
                  </a:extLst>
                </a:gridCol>
                <a:gridCol w="1212506">
                  <a:extLst>
                    <a:ext uri="{9D8B030D-6E8A-4147-A177-3AD203B41FA5}">
                      <a16:colId xmlns:a16="http://schemas.microsoft.com/office/drawing/2014/main" val="20001"/>
                    </a:ext>
                  </a:extLst>
                </a:gridCol>
                <a:gridCol w="1275816">
                  <a:extLst>
                    <a:ext uri="{9D8B030D-6E8A-4147-A177-3AD203B41FA5}">
                      <a16:colId xmlns:a16="http://schemas.microsoft.com/office/drawing/2014/main" val="20002"/>
                    </a:ext>
                  </a:extLst>
                </a:gridCol>
                <a:gridCol w="1801153">
                  <a:extLst>
                    <a:ext uri="{9D8B030D-6E8A-4147-A177-3AD203B41FA5}">
                      <a16:colId xmlns:a16="http://schemas.microsoft.com/office/drawing/2014/main" val="20003"/>
                    </a:ext>
                  </a:extLst>
                </a:gridCol>
                <a:gridCol w="1066093">
                  <a:extLst>
                    <a:ext uri="{9D8B030D-6E8A-4147-A177-3AD203B41FA5}">
                      <a16:colId xmlns:a16="http://schemas.microsoft.com/office/drawing/2014/main" val="20004"/>
                    </a:ext>
                  </a:extLst>
                </a:gridCol>
                <a:gridCol w="1110300">
                  <a:extLst>
                    <a:ext uri="{9D8B030D-6E8A-4147-A177-3AD203B41FA5}">
                      <a16:colId xmlns:a16="http://schemas.microsoft.com/office/drawing/2014/main" val="20005"/>
                    </a:ext>
                  </a:extLst>
                </a:gridCol>
                <a:gridCol w="1876201">
                  <a:extLst>
                    <a:ext uri="{9D8B030D-6E8A-4147-A177-3AD203B41FA5}">
                      <a16:colId xmlns:a16="http://schemas.microsoft.com/office/drawing/2014/main" val="20006"/>
                    </a:ext>
                  </a:extLst>
                </a:gridCol>
              </a:tblGrid>
              <a:tr h="560374">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试管编号</a:t>
                      </a: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馒头状态</a:t>
                      </a: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加入物质</a:t>
                      </a: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是否搅拌</a:t>
                      </a: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温度</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rowSpan="4">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碘液验证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实验现象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extLst>
                  <a:ext uri="{0D108BD9-81ED-4DB2-BD59-A6C34878D82A}">
                    <a16:rowId xmlns:a16="http://schemas.microsoft.com/office/drawing/2014/main" val="10000"/>
                  </a:ext>
                </a:extLst>
              </a:tr>
              <a:tr h="316733">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endParaRPr kumimoji="0" lang="en-US"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rowSpan="3">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vMerge="1">
                  <a:txBody>
                    <a:bodyPr/>
                    <a:lstStyle/>
                    <a:p>
                      <a:endParaRPr lang="zh-CN"/>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extLst>
                  <a:ext uri="{0D108BD9-81ED-4DB2-BD59-A6C34878D82A}">
                    <a16:rowId xmlns:a16="http://schemas.microsoft.com/office/drawing/2014/main" val="10001"/>
                  </a:ext>
                </a:extLst>
              </a:tr>
              <a:tr h="426372">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endPar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vMerge="1">
                  <a:txBody>
                    <a:bodyPr/>
                    <a:lstStyle/>
                    <a:p>
                      <a:endParaRPr lang="zh-CN"/>
                    </a:p>
                  </a:txBody>
                  <a:tcPr/>
                </a:tc>
                <a:tc vMerge="1">
                  <a:txBody>
                    <a:bodyPr/>
                    <a:lstStyle/>
                    <a:p>
                      <a:endParaRPr lang="zh-CN"/>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extLst>
                  <a:ext uri="{0D108BD9-81ED-4DB2-BD59-A6C34878D82A}">
                    <a16:rowId xmlns:a16="http://schemas.microsoft.com/office/drawing/2014/main" val="10002"/>
                  </a:ext>
                </a:extLst>
              </a:tr>
              <a:tr h="316733">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endPar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vMerge="1">
                  <a:txBody>
                    <a:bodyPr/>
                    <a:lstStyle/>
                    <a:p>
                      <a:endParaRPr lang="zh-CN"/>
                    </a:p>
                  </a:txBody>
                  <a:tcPr/>
                </a:tc>
                <a:tc vMerge="1">
                  <a:txBody>
                    <a:bodyPr/>
                    <a:lstStyle/>
                    <a:p>
                      <a:endParaRPr lang="zh-CN"/>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extLst>
                  <a:ext uri="{0D108BD9-81ED-4DB2-BD59-A6C34878D82A}">
                    <a16:rowId xmlns:a16="http://schemas.microsoft.com/office/drawing/2014/main" val="10003"/>
                  </a:ext>
                </a:extLst>
              </a:tr>
            </a:tbl>
          </a:graphicData>
        </a:graphic>
      </p:graphicFrame>
      <p:sp>
        <p:nvSpPr>
          <p:cNvPr id="3" name="Rectangle 385"/>
          <p:cNvSpPr>
            <a:spLocks noChangeArrowheads="1"/>
          </p:cNvSpPr>
          <p:nvPr/>
        </p:nvSpPr>
        <p:spPr bwMode="auto">
          <a:xfrm>
            <a:off x="2698347" y="2478766"/>
            <a:ext cx="710451" cy="369332"/>
          </a:xfrm>
          <a:prstGeom prst="rect">
            <a:avLst/>
          </a:prstGeom>
          <a:noFill/>
          <a:ln w="9525" algn="ctr">
            <a:noFill/>
            <a:miter lim="800000"/>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碎屑 </a:t>
            </a:r>
          </a:p>
        </p:txBody>
      </p:sp>
      <p:sp>
        <p:nvSpPr>
          <p:cNvPr id="4" name="Rectangle 386"/>
          <p:cNvSpPr>
            <a:spLocks noChangeArrowheads="1"/>
          </p:cNvSpPr>
          <p:nvPr/>
        </p:nvSpPr>
        <p:spPr bwMode="auto">
          <a:xfrm>
            <a:off x="2662107" y="2915965"/>
            <a:ext cx="710451" cy="369332"/>
          </a:xfrm>
          <a:prstGeom prst="rect">
            <a:avLst/>
          </a:prstGeom>
          <a:noFill/>
          <a:ln w="9525" algn="ctr">
            <a:noFill/>
            <a:miter lim="800000"/>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碎屑 </a:t>
            </a:r>
          </a:p>
        </p:txBody>
      </p:sp>
      <p:sp>
        <p:nvSpPr>
          <p:cNvPr id="5" name="Rectangle 387"/>
          <p:cNvSpPr>
            <a:spLocks noChangeArrowheads="1"/>
          </p:cNvSpPr>
          <p:nvPr/>
        </p:nvSpPr>
        <p:spPr bwMode="auto">
          <a:xfrm>
            <a:off x="2557803" y="3374658"/>
            <a:ext cx="941283" cy="369332"/>
          </a:xfrm>
          <a:prstGeom prst="rect">
            <a:avLst/>
          </a:prstGeom>
          <a:noFill/>
          <a:ln w="9525" algn="ctr">
            <a:noFill/>
            <a:miter lim="800000"/>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馒头块 </a:t>
            </a:r>
          </a:p>
        </p:txBody>
      </p:sp>
      <p:sp>
        <p:nvSpPr>
          <p:cNvPr id="6" name="Rectangle 388"/>
          <p:cNvSpPr>
            <a:spLocks noChangeArrowheads="1"/>
          </p:cNvSpPr>
          <p:nvPr/>
        </p:nvSpPr>
        <p:spPr bwMode="auto">
          <a:xfrm flipH="1">
            <a:off x="3962319" y="2478766"/>
            <a:ext cx="935038" cy="369332"/>
          </a:xfrm>
          <a:prstGeom prst="rect">
            <a:avLst/>
          </a:prstGeom>
          <a:noFill/>
          <a:ln w="9525" algn="ctr">
            <a:noFill/>
            <a:miter lim="800000"/>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唾液</a:t>
            </a:r>
          </a:p>
        </p:txBody>
      </p:sp>
      <p:sp>
        <p:nvSpPr>
          <p:cNvPr id="7" name="Rectangle 389"/>
          <p:cNvSpPr>
            <a:spLocks noChangeArrowheads="1"/>
          </p:cNvSpPr>
          <p:nvPr/>
        </p:nvSpPr>
        <p:spPr bwMode="auto">
          <a:xfrm>
            <a:off x="3949856" y="2902258"/>
            <a:ext cx="646331" cy="369332"/>
          </a:xfrm>
          <a:prstGeom prst="rect">
            <a:avLst/>
          </a:prstGeom>
          <a:noFill/>
          <a:ln w="9525" algn="ctr">
            <a:noFill/>
            <a:miter lim="800000"/>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清水</a:t>
            </a:r>
          </a:p>
        </p:txBody>
      </p:sp>
      <p:sp>
        <p:nvSpPr>
          <p:cNvPr id="8" name="Rectangle 390"/>
          <p:cNvSpPr>
            <a:spLocks noChangeArrowheads="1"/>
          </p:cNvSpPr>
          <p:nvPr/>
        </p:nvSpPr>
        <p:spPr bwMode="auto">
          <a:xfrm>
            <a:off x="3942799" y="3365725"/>
            <a:ext cx="646331" cy="369332"/>
          </a:xfrm>
          <a:prstGeom prst="rect">
            <a:avLst/>
          </a:prstGeom>
          <a:noFill/>
          <a:ln w="9525" algn="ctr">
            <a:noFill/>
            <a:miter lim="800000"/>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唾液</a:t>
            </a:r>
          </a:p>
        </p:txBody>
      </p:sp>
      <p:sp>
        <p:nvSpPr>
          <p:cNvPr id="9" name="Rectangle 395"/>
          <p:cNvSpPr>
            <a:spLocks noChangeArrowheads="1"/>
          </p:cNvSpPr>
          <p:nvPr/>
        </p:nvSpPr>
        <p:spPr bwMode="auto">
          <a:xfrm>
            <a:off x="5464103" y="2478766"/>
            <a:ext cx="479618" cy="369332"/>
          </a:xfrm>
          <a:prstGeom prst="rect">
            <a:avLst/>
          </a:prstGeom>
          <a:noFill/>
          <a:ln w="9525" algn="ctr">
            <a:noFill/>
            <a:miter lim="800000"/>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是 </a:t>
            </a:r>
          </a:p>
        </p:txBody>
      </p:sp>
      <p:sp>
        <p:nvSpPr>
          <p:cNvPr id="10" name="Rectangle 396"/>
          <p:cNvSpPr>
            <a:spLocks noChangeArrowheads="1"/>
          </p:cNvSpPr>
          <p:nvPr/>
        </p:nvSpPr>
        <p:spPr bwMode="auto">
          <a:xfrm>
            <a:off x="5475216" y="2940545"/>
            <a:ext cx="404386" cy="369332"/>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是 </a:t>
            </a:r>
          </a:p>
        </p:txBody>
      </p:sp>
      <p:sp>
        <p:nvSpPr>
          <p:cNvPr id="11" name="Rectangle 397"/>
          <p:cNvSpPr>
            <a:spLocks noChangeArrowheads="1"/>
          </p:cNvSpPr>
          <p:nvPr/>
        </p:nvSpPr>
        <p:spPr bwMode="auto">
          <a:xfrm>
            <a:off x="5475216" y="3326699"/>
            <a:ext cx="415498" cy="369332"/>
          </a:xfrm>
          <a:prstGeom prst="rect">
            <a:avLst/>
          </a:prstGeom>
          <a:noFill/>
          <a:ln w="9525" algn="ctr">
            <a:noFill/>
            <a:miter lim="800000"/>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否</a:t>
            </a:r>
            <a:endParaRPr kumimoji="0" lang="en-US" altLang="zh-CN"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Rectangle 398"/>
          <p:cNvSpPr>
            <a:spLocks noChangeArrowheads="1"/>
          </p:cNvSpPr>
          <p:nvPr/>
        </p:nvSpPr>
        <p:spPr bwMode="auto">
          <a:xfrm>
            <a:off x="6945421" y="2828198"/>
            <a:ext cx="736099" cy="369332"/>
          </a:xfrm>
          <a:prstGeom prst="rect">
            <a:avLst/>
          </a:prstGeom>
          <a:noFill/>
          <a:ln w="9525" algn="ctr">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37 ℃</a:t>
            </a:r>
            <a:endPar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16" name="Group 408"/>
          <p:cNvGraphicFramePr>
            <a:graphicFrameLocks noGrp="1"/>
          </p:cNvGraphicFramePr>
          <p:nvPr/>
        </p:nvGraphicFramePr>
        <p:xfrm>
          <a:off x="1450445" y="3836439"/>
          <a:ext cx="9324663" cy="2286000"/>
        </p:xfrm>
        <a:graphic>
          <a:graphicData uri="http://schemas.openxmlformats.org/drawingml/2006/table">
            <a:tbl>
              <a:tblPr/>
              <a:tblGrid>
                <a:gridCol w="955333">
                  <a:extLst>
                    <a:ext uri="{9D8B030D-6E8A-4147-A177-3AD203B41FA5}">
                      <a16:colId xmlns:a16="http://schemas.microsoft.com/office/drawing/2014/main" val="20000"/>
                    </a:ext>
                  </a:extLst>
                </a:gridCol>
                <a:gridCol w="1201744">
                  <a:extLst>
                    <a:ext uri="{9D8B030D-6E8A-4147-A177-3AD203B41FA5}">
                      <a16:colId xmlns:a16="http://schemas.microsoft.com/office/drawing/2014/main" val="20001"/>
                    </a:ext>
                  </a:extLst>
                </a:gridCol>
                <a:gridCol w="1201744">
                  <a:extLst>
                    <a:ext uri="{9D8B030D-6E8A-4147-A177-3AD203B41FA5}">
                      <a16:colId xmlns:a16="http://schemas.microsoft.com/office/drawing/2014/main" val="20002"/>
                    </a:ext>
                  </a:extLst>
                </a:gridCol>
                <a:gridCol w="1264494">
                  <a:extLst>
                    <a:ext uri="{9D8B030D-6E8A-4147-A177-3AD203B41FA5}">
                      <a16:colId xmlns:a16="http://schemas.microsoft.com/office/drawing/2014/main" val="20003"/>
                    </a:ext>
                  </a:extLst>
                </a:gridCol>
                <a:gridCol w="1242199">
                  <a:extLst>
                    <a:ext uri="{9D8B030D-6E8A-4147-A177-3AD203B41FA5}">
                      <a16:colId xmlns:a16="http://schemas.microsoft.com/office/drawing/2014/main" val="20004"/>
                    </a:ext>
                  </a:extLst>
                </a:gridCol>
                <a:gridCol w="1127983">
                  <a:extLst>
                    <a:ext uri="{9D8B030D-6E8A-4147-A177-3AD203B41FA5}">
                      <a16:colId xmlns:a16="http://schemas.microsoft.com/office/drawing/2014/main" val="20005"/>
                    </a:ext>
                  </a:extLst>
                </a:gridCol>
                <a:gridCol w="2331166">
                  <a:extLst>
                    <a:ext uri="{9D8B030D-6E8A-4147-A177-3AD203B41FA5}">
                      <a16:colId xmlns:a16="http://schemas.microsoft.com/office/drawing/2014/main" val="20006"/>
                    </a:ext>
                  </a:extLst>
                </a:gridCol>
              </a:tblGrid>
              <a:tr h="640830">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探究实验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试管编号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馒头状态</a:t>
                      </a: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加入物质</a:t>
                      </a: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是否搅拌</a:t>
                      </a: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温度</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实验变量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362208">
                <a:tc rowSpan="2">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组</a:t>
                      </a:r>
                      <a:endParaRPr kumimoji="0" lang="en-US"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0" i="0" u="none" strike="noStrike" kern="1200" cap="none" normalizeH="0" baseline="0" dirty="0">
                          <a:ln>
                            <a:noFill/>
                          </a:ln>
                          <a:solidFill>
                            <a:schemeClr val="tx1"/>
                          </a:solidFill>
                          <a:effectLst/>
                          <a:latin typeface="Arial" panose="020B0604020202020204" pitchFamily="34" charset="0"/>
                          <a:ea typeface="思源黑体 CN Medium" panose="020B0600000000000000" pitchFamily="34" charset="-122"/>
                          <a:cs typeface="+mn-cs"/>
                          <a:sym typeface="Arial" panose="020B0604020202020204" pitchFamily="34" charset="0"/>
                        </a:rPr>
                        <a:t>1</a:t>
                      </a:r>
                      <a:endParaRPr kumimoji="0" lang="zh-CN" altLang="en-US" sz="2000" b="0" i="0" u="none" strike="noStrike" kern="1200" cap="none" normalizeH="0" baseline="0" dirty="0">
                        <a:ln>
                          <a:noFill/>
                        </a:ln>
                        <a:solidFill>
                          <a:schemeClr val="tx1"/>
                        </a:solidFill>
                        <a:effectLst/>
                        <a:latin typeface="Arial" panose="020B0604020202020204" pitchFamily="34" charset="0"/>
                        <a:ea typeface="思源黑体 CN Medium" panose="020B0600000000000000" pitchFamily="34" charset="-122"/>
                        <a:cs typeface="+mn-cs"/>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rowSpan="4">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rowSpan="2">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369579">
                <a:tc vMerge="1">
                  <a:txBody>
                    <a:bodyPr/>
                    <a:lstStyle/>
                    <a:p>
                      <a:endParaRPr lang="zh-CN"/>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0" i="0" u="none" strike="noStrike" kern="1200" cap="none" normalizeH="0" baseline="0" dirty="0">
                          <a:ln>
                            <a:noFill/>
                          </a:ln>
                          <a:solidFill>
                            <a:schemeClr val="tx1"/>
                          </a:solidFill>
                          <a:effectLst/>
                          <a:latin typeface="Arial" panose="020B0604020202020204" pitchFamily="34" charset="0"/>
                          <a:ea typeface="思源黑体 CN Medium" panose="020B0600000000000000" pitchFamily="34" charset="-122"/>
                          <a:cs typeface="+mn-cs"/>
                          <a:sym typeface="Arial" panose="020B0604020202020204" pitchFamily="34" charset="0"/>
                        </a:rPr>
                        <a:t>2</a:t>
                      </a:r>
                      <a:endParaRPr kumimoji="0" lang="zh-CN" altLang="en-US" sz="2000" b="0" i="0" u="none" strike="noStrike" kern="1200" cap="none" normalizeH="0" baseline="0" dirty="0">
                        <a:ln>
                          <a:noFill/>
                        </a:ln>
                        <a:solidFill>
                          <a:schemeClr val="tx1"/>
                        </a:solidFill>
                        <a:effectLst/>
                        <a:latin typeface="Arial" panose="020B0604020202020204" pitchFamily="34" charset="0"/>
                        <a:ea typeface="思源黑体 CN Medium" panose="020B0600000000000000" pitchFamily="34" charset="-122"/>
                        <a:cs typeface="+mn-cs"/>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endParaRPr lang="zh-CN"/>
                    </a:p>
                  </a:txBody>
                  <a:tcPr/>
                </a:tc>
                <a:tc vMerge="1">
                  <a:txBody>
                    <a:bodyPr/>
                    <a:lstStyle/>
                    <a:p>
                      <a:endParaRPr lang="zh-CN"/>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extLst>
                  <a:ext uri="{0D108BD9-81ED-4DB2-BD59-A6C34878D82A}">
                    <a16:rowId xmlns:a16="http://schemas.microsoft.com/office/drawing/2014/main" val="10002"/>
                  </a:ext>
                </a:extLst>
              </a:tr>
              <a:tr h="362208">
                <a:tc rowSpan="2">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组</a:t>
                      </a:r>
                      <a:endParaRPr kumimoji="0" lang="en-US"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1</a:t>
                      </a: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endParaRPr lang="zh-CN"/>
                    </a:p>
                  </a:txBody>
                  <a:tcPr/>
                </a:tc>
                <a:tc rowSpan="2">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62208">
                <a:tc vMerge="1">
                  <a:txBody>
                    <a:bodyPr/>
                    <a:lstStyle/>
                    <a:p>
                      <a:endParaRPr lang="zh-CN"/>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3</a:t>
                      </a: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endParaRPr lang="zh-CN"/>
                    </a:p>
                  </a:txBody>
                  <a:tcPr/>
                </a:tc>
                <a:tc vMerge="1">
                  <a:txBody>
                    <a:bodyPr/>
                    <a:lstStyle/>
                    <a:p>
                      <a:endParaRPr lang="zh-CN"/>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extLst>
                  <a:ext uri="{0D108BD9-81ED-4DB2-BD59-A6C34878D82A}">
                    <a16:rowId xmlns:a16="http://schemas.microsoft.com/office/drawing/2014/main" val="10004"/>
                  </a:ext>
                </a:extLst>
              </a:tr>
            </a:tbl>
          </a:graphicData>
        </a:graphic>
      </p:graphicFrame>
      <p:sp>
        <p:nvSpPr>
          <p:cNvPr id="17" name="Rectangle 385"/>
          <p:cNvSpPr>
            <a:spLocks noChangeArrowheads="1"/>
          </p:cNvSpPr>
          <p:nvPr/>
        </p:nvSpPr>
        <p:spPr bwMode="auto">
          <a:xfrm>
            <a:off x="3885736" y="4530418"/>
            <a:ext cx="710451" cy="369332"/>
          </a:xfrm>
          <a:prstGeom prst="rect">
            <a:avLst/>
          </a:prstGeom>
          <a:noFill/>
          <a:ln w="9525" algn="ctr">
            <a:noFill/>
            <a:miter lim="800000"/>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碎屑 </a:t>
            </a:r>
          </a:p>
        </p:txBody>
      </p:sp>
      <p:sp>
        <p:nvSpPr>
          <p:cNvPr id="18" name="Rectangle 388"/>
          <p:cNvSpPr>
            <a:spLocks noChangeArrowheads="1"/>
          </p:cNvSpPr>
          <p:nvPr/>
        </p:nvSpPr>
        <p:spPr bwMode="auto">
          <a:xfrm flipH="1">
            <a:off x="5149708" y="4530418"/>
            <a:ext cx="935038" cy="369332"/>
          </a:xfrm>
          <a:prstGeom prst="rect">
            <a:avLst/>
          </a:prstGeom>
          <a:noFill/>
          <a:ln w="9525" algn="ctr">
            <a:noFill/>
            <a:miter lim="800000"/>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唾液</a:t>
            </a:r>
          </a:p>
        </p:txBody>
      </p:sp>
      <p:sp>
        <p:nvSpPr>
          <p:cNvPr id="19" name="Rectangle 395"/>
          <p:cNvSpPr>
            <a:spLocks noChangeArrowheads="1"/>
          </p:cNvSpPr>
          <p:nvPr/>
        </p:nvSpPr>
        <p:spPr bwMode="auto">
          <a:xfrm>
            <a:off x="6419728" y="4530418"/>
            <a:ext cx="479618" cy="369332"/>
          </a:xfrm>
          <a:prstGeom prst="rect">
            <a:avLst/>
          </a:prstGeom>
          <a:noFill/>
          <a:ln w="9525" algn="ctr">
            <a:noFill/>
            <a:miter lim="800000"/>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是 </a:t>
            </a:r>
          </a:p>
        </p:txBody>
      </p:sp>
      <p:sp>
        <p:nvSpPr>
          <p:cNvPr id="20" name="Rectangle 386"/>
          <p:cNvSpPr>
            <a:spLocks noChangeArrowheads="1"/>
          </p:cNvSpPr>
          <p:nvPr/>
        </p:nvSpPr>
        <p:spPr bwMode="auto">
          <a:xfrm>
            <a:off x="3863529" y="4959676"/>
            <a:ext cx="693884" cy="369332"/>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碎屑 </a:t>
            </a:r>
          </a:p>
        </p:txBody>
      </p:sp>
      <p:sp>
        <p:nvSpPr>
          <p:cNvPr id="21" name="Rectangle 389"/>
          <p:cNvSpPr>
            <a:spLocks noChangeArrowheads="1"/>
          </p:cNvSpPr>
          <p:nvPr/>
        </p:nvSpPr>
        <p:spPr bwMode="auto">
          <a:xfrm>
            <a:off x="5135915" y="4959676"/>
            <a:ext cx="807806" cy="369332"/>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清水</a:t>
            </a:r>
          </a:p>
        </p:txBody>
      </p:sp>
      <p:sp>
        <p:nvSpPr>
          <p:cNvPr id="22" name="Rectangle 396"/>
          <p:cNvSpPr>
            <a:spLocks noChangeArrowheads="1"/>
          </p:cNvSpPr>
          <p:nvPr/>
        </p:nvSpPr>
        <p:spPr bwMode="auto">
          <a:xfrm>
            <a:off x="6419728" y="4970557"/>
            <a:ext cx="468434" cy="369332"/>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是 </a:t>
            </a:r>
          </a:p>
        </p:txBody>
      </p:sp>
      <p:sp>
        <p:nvSpPr>
          <p:cNvPr id="23" name="Rectangle 400"/>
          <p:cNvSpPr>
            <a:spLocks noChangeArrowheads="1"/>
          </p:cNvSpPr>
          <p:nvPr/>
        </p:nvSpPr>
        <p:spPr bwMode="auto">
          <a:xfrm>
            <a:off x="9062935" y="4767886"/>
            <a:ext cx="646331" cy="369332"/>
          </a:xfrm>
          <a:prstGeom prst="rect">
            <a:avLst/>
          </a:prstGeom>
          <a:noFill/>
          <a:ln w="9525" algn="ctr">
            <a:noFill/>
            <a:miter lim="800000"/>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唾液</a:t>
            </a:r>
          </a:p>
        </p:txBody>
      </p:sp>
      <p:sp>
        <p:nvSpPr>
          <p:cNvPr id="24" name="Rectangle 385"/>
          <p:cNvSpPr>
            <a:spLocks noChangeArrowheads="1"/>
          </p:cNvSpPr>
          <p:nvPr/>
        </p:nvSpPr>
        <p:spPr bwMode="auto">
          <a:xfrm>
            <a:off x="3885736" y="5380984"/>
            <a:ext cx="710451" cy="369332"/>
          </a:xfrm>
          <a:prstGeom prst="rect">
            <a:avLst/>
          </a:prstGeom>
          <a:noFill/>
          <a:ln w="9525" algn="ctr">
            <a:noFill/>
            <a:miter lim="800000"/>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碎屑 </a:t>
            </a:r>
          </a:p>
        </p:txBody>
      </p:sp>
      <p:sp>
        <p:nvSpPr>
          <p:cNvPr id="25" name="Rectangle 388"/>
          <p:cNvSpPr>
            <a:spLocks noChangeArrowheads="1"/>
          </p:cNvSpPr>
          <p:nvPr/>
        </p:nvSpPr>
        <p:spPr bwMode="auto">
          <a:xfrm flipH="1">
            <a:off x="5149708" y="5380984"/>
            <a:ext cx="935038" cy="369332"/>
          </a:xfrm>
          <a:prstGeom prst="rect">
            <a:avLst/>
          </a:prstGeom>
          <a:noFill/>
          <a:ln w="9525" algn="ctr">
            <a:noFill/>
            <a:miter lim="800000"/>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唾液</a:t>
            </a:r>
          </a:p>
        </p:txBody>
      </p:sp>
      <p:sp>
        <p:nvSpPr>
          <p:cNvPr id="26" name="Rectangle 395"/>
          <p:cNvSpPr>
            <a:spLocks noChangeArrowheads="1"/>
          </p:cNvSpPr>
          <p:nvPr/>
        </p:nvSpPr>
        <p:spPr bwMode="auto">
          <a:xfrm>
            <a:off x="6419729" y="5380984"/>
            <a:ext cx="479618" cy="369332"/>
          </a:xfrm>
          <a:prstGeom prst="rect">
            <a:avLst/>
          </a:prstGeom>
          <a:noFill/>
          <a:ln w="9525" algn="ctr">
            <a:noFill/>
            <a:miter lim="800000"/>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是 </a:t>
            </a:r>
          </a:p>
        </p:txBody>
      </p:sp>
      <p:sp>
        <p:nvSpPr>
          <p:cNvPr id="27" name="Rectangle 387"/>
          <p:cNvSpPr>
            <a:spLocks noChangeArrowheads="1"/>
          </p:cNvSpPr>
          <p:nvPr/>
        </p:nvSpPr>
        <p:spPr bwMode="auto">
          <a:xfrm>
            <a:off x="3737607" y="5738810"/>
            <a:ext cx="941283" cy="369332"/>
          </a:xfrm>
          <a:prstGeom prst="rect">
            <a:avLst/>
          </a:prstGeom>
          <a:noFill/>
          <a:ln w="9525" algn="ctr">
            <a:noFill/>
            <a:miter lim="800000"/>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馒头块 </a:t>
            </a:r>
          </a:p>
        </p:txBody>
      </p:sp>
      <p:sp>
        <p:nvSpPr>
          <p:cNvPr id="28" name="Rectangle 390"/>
          <p:cNvSpPr>
            <a:spLocks noChangeArrowheads="1"/>
          </p:cNvSpPr>
          <p:nvPr/>
        </p:nvSpPr>
        <p:spPr bwMode="auto">
          <a:xfrm>
            <a:off x="5120813" y="5738810"/>
            <a:ext cx="646331" cy="369332"/>
          </a:xfrm>
          <a:prstGeom prst="rect">
            <a:avLst/>
          </a:prstGeom>
          <a:noFill/>
          <a:ln w="9525" algn="ctr">
            <a:noFill/>
            <a:miter lim="800000"/>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唾液</a:t>
            </a:r>
          </a:p>
        </p:txBody>
      </p:sp>
      <p:sp>
        <p:nvSpPr>
          <p:cNvPr id="29" name="Rectangle 397"/>
          <p:cNvSpPr>
            <a:spLocks noChangeArrowheads="1"/>
          </p:cNvSpPr>
          <p:nvPr/>
        </p:nvSpPr>
        <p:spPr bwMode="auto">
          <a:xfrm>
            <a:off x="6430044" y="5738810"/>
            <a:ext cx="415498" cy="369332"/>
          </a:xfrm>
          <a:prstGeom prst="rect">
            <a:avLst/>
          </a:prstGeom>
          <a:noFill/>
          <a:ln w="9525" algn="ctr">
            <a:noFill/>
            <a:miter lim="800000"/>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否</a:t>
            </a:r>
            <a:endParaRPr kumimoji="0" lang="en-US" altLang="zh-CN"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0" name="Rectangle 401"/>
          <p:cNvSpPr>
            <a:spLocks noChangeArrowheads="1"/>
          </p:cNvSpPr>
          <p:nvPr/>
        </p:nvSpPr>
        <p:spPr bwMode="auto">
          <a:xfrm>
            <a:off x="8352907" y="5554144"/>
            <a:ext cx="2535605" cy="369332"/>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牙齿的咀嚼、舌的搅拌</a:t>
            </a:r>
          </a:p>
        </p:txBody>
      </p:sp>
      <p:sp>
        <p:nvSpPr>
          <p:cNvPr id="31" name="Rectangle 398"/>
          <p:cNvSpPr>
            <a:spLocks noChangeArrowheads="1"/>
          </p:cNvSpPr>
          <p:nvPr/>
        </p:nvSpPr>
        <p:spPr bwMode="auto">
          <a:xfrm>
            <a:off x="7535602" y="5137218"/>
            <a:ext cx="736099" cy="369332"/>
          </a:xfrm>
          <a:prstGeom prst="rect">
            <a:avLst/>
          </a:prstGeom>
          <a:noFill/>
          <a:ln w="9525" algn="ctr">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37 ℃</a:t>
            </a:r>
            <a:endPar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2" name="TextBox 31"/>
          <p:cNvSpPr txBox="1"/>
          <p:nvPr/>
        </p:nvSpPr>
        <p:spPr>
          <a:xfrm>
            <a:off x="660400" y="1204605"/>
            <a:ext cx="4786346" cy="461665"/>
          </a:xfrm>
          <a:prstGeom prst="rect">
            <a:avLst/>
          </a:prstGeom>
          <a:solidFill>
            <a:schemeClr val="bg1">
              <a:alpha val="66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区分对照实验的变量</a:t>
            </a:r>
          </a:p>
        </p:txBody>
      </p:sp>
      <p:sp>
        <p:nvSpPr>
          <p:cNvPr id="33" name="文本框 32"/>
          <p:cNvSpPr txBox="1"/>
          <p:nvPr/>
        </p:nvSpPr>
        <p:spPr>
          <a:xfrm>
            <a:off x="1222829" y="373743"/>
            <a:ext cx="5665333"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二、探究馒头在口腔中的变化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par>
                          <p:cTn id="30" fill="hold">
                            <p:stCondLst>
                              <p:cond delay="2500"/>
                            </p:stCondLst>
                            <p:childTnLst>
                              <p:par>
                                <p:cTn id="31" presetID="3" presetClass="entr" presetSubtype="1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linds(horizontal)">
                                      <p:cBhvr>
                                        <p:cTn id="33" dur="500"/>
                                        <p:tgtEl>
                                          <p:spTgt spid="22"/>
                                        </p:tgtEl>
                                      </p:cBhvr>
                                    </p:animEffect>
                                  </p:childTnLst>
                                </p:cTn>
                              </p:par>
                            </p:childTnLst>
                          </p:cTn>
                        </p:par>
                        <p:par>
                          <p:cTn id="34" fill="hold">
                            <p:stCondLst>
                              <p:cond delay="3000"/>
                            </p:stCondLst>
                            <p:childTnLst>
                              <p:par>
                                <p:cTn id="35" presetID="3" presetClass="entr" presetSubtype="1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childTnLst>
                          </p:cTn>
                        </p:par>
                        <p:par>
                          <p:cTn id="48" fill="hold">
                            <p:stCondLst>
                              <p:cond delay="500"/>
                            </p:stCondLst>
                            <p:childTnLst>
                              <p:par>
                                <p:cTn id="49" presetID="9"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dissolve">
                                      <p:cBhvr>
                                        <p:cTn id="51" dur="500"/>
                                        <p:tgtEl>
                                          <p:spTgt spid="25"/>
                                        </p:tgtEl>
                                      </p:cBhvr>
                                    </p:animEffect>
                                  </p:childTnLst>
                                </p:cTn>
                              </p:par>
                            </p:childTnLst>
                          </p:cTn>
                        </p:par>
                        <p:par>
                          <p:cTn id="52" fill="hold">
                            <p:stCondLst>
                              <p:cond delay="1000"/>
                            </p:stCondLst>
                            <p:childTnLst>
                              <p:par>
                                <p:cTn id="53" presetID="3" presetClass="entr" presetSubtype="1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linds(horizontal)">
                                      <p:cBhvr>
                                        <p:cTn id="55" dur="500"/>
                                        <p:tgtEl>
                                          <p:spTgt spid="26"/>
                                        </p:tgtEl>
                                      </p:cBhvr>
                                    </p:animEffect>
                                  </p:childTnLst>
                                </p:cTn>
                              </p:par>
                            </p:childTnLst>
                          </p:cTn>
                        </p:par>
                        <p:par>
                          <p:cTn id="56" fill="hold">
                            <p:stCondLst>
                              <p:cond delay="1500"/>
                            </p:stCondLst>
                            <p:childTnLst>
                              <p:par>
                                <p:cTn id="57" presetID="3" presetClass="entr" presetSubtype="1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linds(horizontal)">
                                      <p:cBhvr>
                                        <p:cTn id="59" dur="500"/>
                                        <p:tgtEl>
                                          <p:spTgt spid="27"/>
                                        </p:tgtEl>
                                      </p:cBhvr>
                                    </p:animEffect>
                                  </p:childTnLst>
                                </p:cTn>
                              </p:par>
                            </p:childTnLst>
                          </p:cTn>
                        </p:par>
                        <p:par>
                          <p:cTn id="60" fill="hold">
                            <p:stCondLst>
                              <p:cond delay="2000"/>
                            </p:stCondLst>
                            <p:childTnLst>
                              <p:par>
                                <p:cTn id="61" presetID="9"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dissolve">
                                      <p:cBhvr>
                                        <p:cTn id="63" dur="500"/>
                                        <p:tgtEl>
                                          <p:spTgt spid="28"/>
                                        </p:tgtEl>
                                      </p:cBhvr>
                                    </p:animEffect>
                                  </p:childTnLst>
                                </p:cTn>
                              </p:par>
                            </p:childTnLst>
                          </p:cTn>
                        </p:par>
                        <p:par>
                          <p:cTn id="64" fill="hold">
                            <p:stCondLst>
                              <p:cond delay="2500"/>
                            </p:stCondLst>
                            <p:childTnLst>
                              <p:par>
                                <p:cTn id="65" presetID="3" presetClass="entr" presetSubtype="1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linds(horizontal)">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linds(horizontal)">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5355" y="4000950"/>
            <a:ext cx="9404117" cy="2041585"/>
          </a:xfrm>
          <a:prstGeom prst="rect">
            <a:avLst/>
          </a:prstGeom>
          <a:noFill/>
        </p:spPr>
        <p:txBody>
          <a:bodyPr wrap="square" rtlCol="0">
            <a:spAutoFit/>
          </a:bodyPr>
          <a:lstStyle/>
          <a:p>
            <a:pPr marL="0" marR="0" lvl="0" indent="0" defTabSz="914400" eaLnBrk="1" fontAlgn="auto" latinLnBrk="0" hangingPunct="1">
              <a:lnSpc>
                <a:spcPts val="38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分析实验结果：</a:t>
            </a:r>
            <a:endPar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ts val="3800"/>
              </a:lnSpc>
              <a:spcBef>
                <a:spcPts val="0"/>
              </a:spcBef>
              <a:spcAft>
                <a:spcPts val="0"/>
              </a:spcAft>
              <a:buClrTx/>
              <a:buSzTx/>
              <a:buFontTx/>
              <a:buNone/>
              <a:defRPr/>
            </a:pP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号试管的现象是不变蓝，原因是</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__________________</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endPar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ts val="3800"/>
              </a:lnSpc>
              <a:spcBef>
                <a:spcPts val="0"/>
              </a:spcBef>
              <a:spcAft>
                <a:spcPts val="0"/>
              </a:spcAft>
              <a:buClrTx/>
              <a:buSzTx/>
              <a:buFontTx/>
              <a:buNone/>
              <a:defRPr/>
            </a:pP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号试管的现象变蓝，原因是</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________________________</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endPar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ts val="3800"/>
              </a:lnSpc>
              <a:spcBef>
                <a:spcPts val="0"/>
              </a:spcBef>
              <a:spcAft>
                <a:spcPts val="0"/>
              </a:spcAft>
              <a:buClrTx/>
              <a:buSzTx/>
              <a:buFontTx/>
              <a:buNone/>
              <a:defRPr/>
            </a:pP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号试管的现象是部分变蓝，原因是</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____________________</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18" name="Group 408"/>
          <p:cNvGraphicFramePr>
            <a:graphicFrameLocks noGrp="1"/>
          </p:cNvGraphicFramePr>
          <p:nvPr/>
        </p:nvGraphicFramePr>
        <p:xfrm>
          <a:off x="1788764" y="1764251"/>
          <a:ext cx="8858312" cy="2026920"/>
        </p:xfrm>
        <a:graphic>
          <a:graphicData uri="http://schemas.openxmlformats.org/drawingml/2006/table">
            <a:tbl>
              <a:tblPr/>
              <a:tblGrid>
                <a:gridCol w="917521">
                  <a:extLst>
                    <a:ext uri="{9D8B030D-6E8A-4147-A177-3AD203B41FA5}">
                      <a16:colId xmlns:a16="http://schemas.microsoft.com/office/drawing/2014/main" val="20000"/>
                    </a:ext>
                  </a:extLst>
                </a:gridCol>
                <a:gridCol w="1154181">
                  <a:extLst>
                    <a:ext uri="{9D8B030D-6E8A-4147-A177-3AD203B41FA5}">
                      <a16:colId xmlns:a16="http://schemas.microsoft.com/office/drawing/2014/main" val="20001"/>
                    </a:ext>
                  </a:extLst>
                </a:gridCol>
                <a:gridCol w="1214446">
                  <a:extLst>
                    <a:ext uri="{9D8B030D-6E8A-4147-A177-3AD203B41FA5}">
                      <a16:colId xmlns:a16="http://schemas.microsoft.com/office/drawing/2014/main" val="20002"/>
                    </a:ext>
                  </a:extLst>
                </a:gridCol>
                <a:gridCol w="1714512">
                  <a:extLst>
                    <a:ext uri="{9D8B030D-6E8A-4147-A177-3AD203B41FA5}">
                      <a16:colId xmlns:a16="http://schemas.microsoft.com/office/drawing/2014/main" val="20003"/>
                    </a:ext>
                  </a:extLst>
                </a:gridCol>
                <a:gridCol w="1014811">
                  <a:extLst>
                    <a:ext uri="{9D8B030D-6E8A-4147-A177-3AD203B41FA5}">
                      <a16:colId xmlns:a16="http://schemas.microsoft.com/office/drawing/2014/main" val="20004"/>
                    </a:ext>
                  </a:extLst>
                </a:gridCol>
                <a:gridCol w="1056891">
                  <a:extLst>
                    <a:ext uri="{9D8B030D-6E8A-4147-A177-3AD203B41FA5}">
                      <a16:colId xmlns:a16="http://schemas.microsoft.com/office/drawing/2014/main" val="20005"/>
                    </a:ext>
                  </a:extLst>
                </a:gridCol>
                <a:gridCol w="1785950">
                  <a:extLst>
                    <a:ext uri="{9D8B030D-6E8A-4147-A177-3AD203B41FA5}">
                      <a16:colId xmlns:a16="http://schemas.microsoft.com/office/drawing/2014/main" val="20006"/>
                    </a:ext>
                  </a:extLst>
                </a:gridCol>
              </a:tblGrid>
              <a:tr h="244475">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试管编号</a:t>
                      </a: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馒头状态</a:t>
                      </a: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加入物质</a:t>
                      </a: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是否搅拌</a:t>
                      </a: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温度</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rowSpan="4">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碘液验证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实验现象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extLst>
                  <a:ext uri="{0D108BD9-81ED-4DB2-BD59-A6C34878D82A}">
                    <a16:rowId xmlns:a16="http://schemas.microsoft.com/office/drawing/2014/main" val="10000"/>
                  </a:ext>
                </a:extLst>
              </a:tr>
              <a:tr h="244475">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endParaRPr kumimoji="0" lang="en-US"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rowSpan="3">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vMerge="1">
                  <a:txBody>
                    <a:bodyPr/>
                    <a:lstStyle/>
                    <a:p>
                      <a:endParaRPr lang="zh-CN"/>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extLst>
                  <a:ext uri="{0D108BD9-81ED-4DB2-BD59-A6C34878D82A}">
                    <a16:rowId xmlns:a16="http://schemas.microsoft.com/office/drawing/2014/main" val="10001"/>
                  </a:ext>
                </a:extLst>
              </a:tr>
              <a:tr h="533400">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endPar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vMerge="1">
                  <a:txBody>
                    <a:bodyPr/>
                    <a:lstStyle/>
                    <a:p>
                      <a:endParaRPr lang="zh-CN"/>
                    </a:p>
                  </a:txBody>
                  <a:tcPr/>
                </a:tc>
                <a:tc vMerge="1">
                  <a:txBody>
                    <a:bodyPr/>
                    <a:lstStyle/>
                    <a:p>
                      <a:endParaRPr lang="zh-CN"/>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extLst>
                  <a:ext uri="{0D108BD9-81ED-4DB2-BD59-A6C34878D82A}">
                    <a16:rowId xmlns:a16="http://schemas.microsoft.com/office/drawing/2014/main" val="10002"/>
                  </a:ext>
                </a:extLst>
              </a:tr>
              <a:tr h="244475">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endPar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tc vMerge="1">
                  <a:txBody>
                    <a:bodyPr/>
                    <a:lstStyle/>
                    <a:p>
                      <a:endParaRPr lang="zh-CN"/>
                    </a:p>
                  </a:txBody>
                  <a:tcPr/>
                </a:tc>
                <a:tc vMerge="1">
                  <a:txBody>
                    <a:bodyPr/>
                    <a:lstStyle/>
                    <a:p>
                      <a:endParaRPr lang="zh-CN"/>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83000"/>
                      </a:schemeClr>
                    </a:solidFill>
                  </a:tcPr>
                </a:tc>
                <a:extLst>
                  <a:ext uri="{0D108BD9-81ED-4DB2-BD59-A6C34878D82A}">
                    <a16:rowId xmlns:a16="http://schemas.microsoft.com/office/drawing/2014/main" val="10003"/>
                  </a:ext>
                </a:extLst>
              </a:tr>
            </a:tbl>
          </a:graphicData>
        </a:graphic>
      </p:graphicFrame>
      <p:sp>
        <p:nvSpPr>
          <p:cNvPr id="19" name="Rectangle 385"/>
          <p:cNvSpPr>
            <a:spLocks noChangeArrowheads="1"/>
          </p:cNvSpPr>
          <p:nvPr/>
        </p:nvSpPr>
        <p:spPr bwMode="auto">
          <a:xfrm>
            <a:off x="2916040" y="2478367"/>
            <a:ext cx="1197168" cy="400110"/>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碎屑 </a:t>
            </a:r>
          </a:p>
        </p:txBody>
      </p:sp>
      <p:sp>
        <p:nvSpPr>
          <p:cNvPr id="20" name="Rectangle 386"/>
          <p:cNvSpPr>
            <a:spLocks noChangeArrowheads="1"/>
          </p:cNvSpPr>
          <p:nvPr/>
        </p:nvSpPr>
        <p:spPr bwMode="auto">
          <a:xfrm>
            <a:off x="2916040" y="2923862"/>
            <a:ext cx="1197168" cy="400110"/>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碎屑 </a:t>
            </a:r>
          </a:p>
        </p:txBody>
      </p:sp>
      <p:sp>
        <p:nvSpPr>
          <p:cNvPr id="21" name="Rectangle 387"/>
          <p:cNvSpPr>
            <a:spLocks noChangeArrowheads="1"/>
          </p:cNvSpPr>
          <p:nvPr/>
        </p:nvSpPr>
        <p:spPr bwMode="auto">
          <a:xfrm>
            <a:off x="2786269" y="3390264"/>
            <a:ext cx="1600156" cy="400110"/>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馒头块 </a:t>
            </a:r>
          </a:p>
        </p:txBody>
      </p:sp>
      <p:sp>
        <p:nvSpPr>
          <p:cNvPr id="22" name="Rectangle 388"/>
          <p:cNvSpPr>
            <a:spLocks noChangeArrowheads="1"/>
          </p:cNvSpPr>
          <p:nvPr/>
        </p:nvSpPr>
        <p:spPr bwMode="auto">
          <a:xfrm flipH="1">
            <a:off x="4097916" y="2478367"/>
            <a:ext cx="1433318" cy="400110"/>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唾液</a:t>
            </a:r>
          </a:p>
        </p:txBody>
      </p:sp>
      <p:sp>
        <p:nvSpPr>
          <p:cNvPr id="23" name="Rectangle 389"/>
          <p:cNvSpPr>
            <a:spLocks noChangeArrowheads="1"/>
          </p:cNvSpPr>
          <p:nvPr/>
        </p:nvSpPr>
        <p:spPr bwMode="auto">
          <a:xfrm>
            <a:off x="4104965" y="2920555"/>
            <a:ext cx="1089049" cy="400110"/>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清水</a:t>
            </a:r>
          </a:p>
        </p:txBody>
      </p:sp>
      <p:sp>
        <p:nvSpPr>
          <p:cNvPr id="24" name="Rectangle 390"/>
          <p:cNvSpPr>
            <a:spLocks noChangeArrowheads="1"/>
          </p:cNvSpPr>
          <p:nvPr/>
        </p:nvSpPr>
        <p:spPr bwMode="auto">
          <a:xfrm>
            <a:off x="4116330" y="3404707"/>
            <a:ext cx="1089049" cy="400110"/>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唾液</a:t>
            </a:r>
          </a:p>
        </p:txBody>
      </p:sp>
      <p:sp>
        <p:nvSpPr>
          <p:cNvPr id="25" name="Rectangle 395"/>
          <p:cNvSpPr>
            <a:spLocks noChangeArrowheads="1"/>
          </p:cNvSpPr>
          <p:nvPr/>
        </p:nvSpPr>
        <p:spPr bwMode="auto">
          <a:xfrm>
            <a:off x="5709491" y="2478367"/>
            <a:ext cx="794181" cy="400110"/>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是 </a:t>
            </a:r>
          </a:p>
        </p:txBody>
      </p:sp>
      <p:sp>
        <p:nvSpPr>
          <p:cNvPr id="26" name="Rectangle 396"/>
          <p:cNvSpPr>
            <a:spLocks noChangeArrowheads="1"/>
          </p:cNvSpPr>
          <p:nvPr/>
        </p:nvSpPr>
        <p:spPr bwMode="auto">
          <a:xfrm>
            <a:off x="5713682" y="2985307"/>
            <a:ext cx="794181" cy="400110"/>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是 </a:t>
            </a:r>
          </a:p>
        </p:txBody>
      </p:sp>
      <p:sp>
        <p:nvSpPr>
          <p:cNvPr id="27" name="Rectangle 397"/>
          <p:cNvSpPr>
            <a:spLocks noChangeArrowheads="1"/>
          </p:cNvSpPr>
          <p:nvPr/>
        </p:nvSpPr>
        <p:spPr bwMode="auto">
          <a:xfrm>
            <a:off x="5710466" y="3423203"/>
            <a:ext cx="686061" cy="400110"/>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否</a:t>
            </a:r>
            <a:endParaRPr kumimoji="0" lang="en-US" altLang="zh-CN"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8" name="Rectangle 398"/>
          <p:cNvSpPr>
            <a:spLocks noChangeArrowheads="1"/>
          </p:cNvSpPr>
          <p:nvPr/>
        </p:nvSpPr>
        <p:spPr bwMode="auto">
          <a:xfrm>
            <a:off x="6901614" y="3089053"/>
            <a:ext cx="1221740" cy="400110"/>
          </a:xfrm>
          <a:prstGeom prst="rect">
            <a:avLst/>
          </a:prstGeom>
          <a:noFill/>
          <a:ln w="9525" algn="ctr">
            <a:noFill/>
            <a:miter lim="8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37 ℃</a:t>
            </a:r>
            <a:endPar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9" name="Rectangle 399"/>
          <p:cNvSpPr>
            <a:spLocks noChangeArrowheads="1"/>
          </p:cNvSpPr>
          <p:nvPr/>
        </p:nvSpPr>
        <p:spPr bwMode="auto">
          <a:xfrm>
            <a:off x="9057901" y="3423203"/>
            <a:ext cx="2003143" cy="400110"/>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部分变蓝 </a:t>
            </a:r>
          </a:p>
        </p:txBody>
      </p:sp>
      <p:sp>
        <p:nvSpPr>
          <p:cNvPr id="30" name="Rectangle 400"/>
          <p:cNvSpPr>
            <a:spLocks noChangeArrowheads="1"/>
          </p:cNvSpPr>
          <p:nvPr/>
        </p:nvSpPr>
        <p:spPr bwMode="auto">
          <a:xfrm>
            <a:off x="9225177" y="2468525"/>
            <a:ext cx="1600156" cy="400110"/>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不变蓝 </a:t>
            </a:r>
          </a:p>
        </p:txBody>
      </p:sp>
      <p:sp>
        <p:nvSpPr>
          <p:cNvPr id="31" name="Rectangle 401"/>
          <p:cNvSpPr>
            <a:spLocks noChangeArrowheads="1"/>
          </p:cNvSpPr>
          <p:nvPr/>
        </p:nvSpPr>
        <p:spPr bwMode="auto">
          <a:xfrm>
            <a:off x="9401331" y="2955279"/>
            <a:ext cx="1197168" cy="400110"/>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变蓝 </a:t>
            </a:r>
          </a:p>
        </p:txBody>
      </p:sp>
      <p:grpSp>
        <p:nvGrpSpPr>
          <p:cNvPr id="34" name="组合 33"/>
          <p:cNvGrpSpPr/>
          <p:nvPr/>
        </p:nvGrpSpPr>
        <p:grpSpPr>
          <a:xfrm>
            <a:off x="8416609" y="4057086"/>
            <a:ext cx="2493676" cy="1985449"/>
            <a:chOff x="5500726" y="3500438"/>
            <a:chExt cx="3500430" cy="2870324"/>
          </a:xfrm>
        </p:grpSpPr>
        <p:sp>
          <p:nvSpPr>
            <p:cNvPr id="32" name="矩形 31"/>
            <p:cNvSpPr/>
            <p:nvPr/>
          </p:nvSpPr>
          <p:spPr>
            <a:xfrm>
              <a:off x="5500726" y="3500438"/>
              <a:ext cx="3500430" cy="28703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5643634" y="3635091"/>
              <a:ext cx="3214678" cy="2651429"/>
            </a:xfrm>
            <a:prstGeom prst="rect">
              <a:avLst/>
            </a:prstGeom>
            <a:noFill/>
            <a:ln w="9525">
              <a:noFill/>
              <a:miter lim="800000"/>
              <a:headEnd/>
              <a:tailEnd/>
            </a:ln>
            <a:effectLst/>
          </p:spPr>
        </p:pic>
      </p:grpSp>
      <p:sp>
        <p:nvSpPr>
          <p:cNvPr id="35" name="矩形 34"/>
          <p:cNvSpPr/>
          <p:nvPr/>
        </p:nvSpPr>
        <p:spPr>
          <a:xfrm flipH="1">
            <a:off x="9401331" y="4495445"/>
            <a:ext cx="524233" cy="536573"/>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300" normalizeH="0" baseline="0" noProof="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uLnTx/>
                <a:uFillTx/>
                <a:latin typeface="Arial" panose="020B0604020202020204" pitchFamily="34" charset="0"/>
                <a:ea typeface="思源黑体 CN Medium" panose="020B0600000000000000" pitchFamily="34" charset="-122"/>
                <a:sym typeface="Arial" panose="020B0604020202020204" pitchFamily="34" charset="0"/>
              </a:rPr>
              <a:t>1</a:t>
            </a:r>
            <a:endParaRPr kumimoji="0" lang="zh-CN" altLang="en-US" sz="2800" b="1" i="0" u="none" strike="noStrike" kern="0" cap="none" spc="300" normalizeH="0" baseline="0" noProof="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6" name="矩形 35"/>
          <p:cNvSpPr/>
          <p:nvPr/>
        </p:nvSpPr>
        <p:spPr>
          <a:xfrm>
            <a:off x="8692065" y="4503434"/>
            <a:ext cx="365836" cy="52322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300" normalizeH="0" baseline="0" noProof="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uLnTx/>
                <a:uFillTx/>
                <a:latin typeface="Arial" panose="020B0604020202020204" pitchFamily="34" charset="0"/>
                <a:ea typeface="思源黑体 CN Medium" panose="020B0600000000000000" pitchFamily="34" charset="-122"/>
                <a:sym typeface="Arial" panose="020B0604020202020204" pitchFamily="34" charset="0"/>
              </a:rPr>
              <a:t>2</a:t>
            </a:r>
            <a:endParaRPr kumimoji="0" lang="zh-CN" altLang="en-US" sz="2800" b="1" i="0" u="none" strike="noStrike" kern="0" cap="none" spc="300" normalizeH="0" baseline="0" noProof="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7" name="矩形 36"/>
          <p:cNvSpPr/>
          <p:nvPr/>
        </p:nvSpPr>
        <p:spPr>
          <a:xfrm>
            <a:off x="10255172" y="4589298"/>
            <a:ext cx="365836" cy="52322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300" normalizeH="0" baseline="0" noProof="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uLnTx/>
                <a:uFillTx/>
                <a:latin typeface="Arial" panose="020B0604020202020204" pitchFamily="34" charset="0"/>
                <a:ea typeface="思源黑体 CN Medium" panose="020B0600000000000000" pitchFamily="34" charset="-122"/>
                <a:sym typeface="Arial" panose="020B0604020202020204" pitchFamily="34" charset="0"/>
              </a:rPr>
              <a:t>3</a:t>
            </a:r>
            <a:endParaRPr kumimoji="0" lang="zh-CN" altLang="en-US" sz="2800" b="1" i="0" u="none" strike="noStrike" kern="0" cap="none" spc="300" normalizeH="0" baseline="0" noProof="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8" name="Rectangle 25"/>
          <p:cNvSpPr>
            <a:spLocks noChangeArrowheads="1"/>
          </p:cNvSpPr>
          <p:nvPr/>
        </p:nvSpPr>
        <p:spPr bwMode="auto">
          <a:xfrm>
            <a:off x="4610565" y="4384225"/>
            <a:ext cx="2357454" cy="553998"/>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淀粉被分解了</a:t>
            </a:r>
          </a:p>
        </p:txBody>
      </p:sp>
      <p:sp>
        <p:nvSpPr>
          <p:cNvPr id="39" name="Rectangle 25"/>
          <p:cNvSpPr>
            <a:spLocks noChangeArrowheads="1"/>
          </p:cNvSpPr>
          <p:nvPr/>
        </p:nvSpPr>
        <p:spPr bwMode="auto">
          <a:xfrm>
            <a:off x="4352122" y="4936381"/>
            <a:ext cx="3071834" cy="553998"/>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淀粉没有被分解</a:t>
            </a:r>
          </a:p>
        </p:txBody>
      </p:sp>
      <p:sp>
        <p:nvSpPr>
          <p:cNvPr id="40" name="Rectangle 25"/>
          <p:cNvSpPr>
            <a:spLocks noChangeArrowheads="1"/>
          </p:cNvSpPr>
          <p:nvPr/>
        </p:nvSpPr>
        <p:spPr bwMode="auto">
          <a:xfrm>
            <a:off x="4930782" y="5391017"/>
            <a:ext cx="3500462" cy="553998"/>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部分淀粉没有被分解</a:t>
            </a:r>
          </a:p>
        </p:txBody>
      </p:sp>
      <p:sp>
        <p:nvSpPr>
          <p:cNvPr id="41" name="Rectangle 24"/>
          <p:cNvSpPr>
            <a:spLocks noChangeArrowheads="1"/>
          </p:cNvSpPr>
          <p:nvPr/>
        </p:nvSpPr>
        <p:spPr bwMode="auto">
          <a:xfrm>
            <a:off x="467161" y="1227013"/>
            <a:ext cx="3286148" cy="461665"/>
          </a:xfrm>
          <a:prstGeom prst="rect">
            <a:avLst/>
          </a:prstGeom>
          <a:solidFill>
            <a:schemeClr val="bg1">
              <a:alpha val="69000"/>
            </a:schemeClr>
          </a:solidFill>
          <a:ln w="9525" algn="ctr">
            <a:noFill/>
            <a:miter lim="800000"/>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4</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）实验现象</a:t>
            </a: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3" name="文本框 32"/>
          <p:cNvSpPr txBox="1"/>
          <p:nvPr/>
        </p:nvSpPr>
        <p:spPr>
          <a:xfrm>
            <a:off x="1222829" y="373743"/>
            <a:ext cx="5665333"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二、探究馒头在口腔中的变化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2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20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P spid="31" grpId="0"/>
      <p:bldP spid="38" grpId="0"/>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4"/>
          <p:cNvSpPr>
            <a:spLocks noChangeArrowheads="1"/>
          </p:cNvSpPr>
          <p:nvPr/>
        </p:nvSpPr>
        <p:spPr bwMode="auto">
          <a:xfrm>
            <a:off x="624398" y="1227325"/>
            <a:ext cx="10858500" cy="1463286"/>
          </a:xfrm>
          <a:prstGeom prst="rect">
            <a:avLst/>
          </a:prstGeom>
          <a:noFill/>
          <a:ln w="9525" algn="ctr">
            <a:noFill/>
            <a:miter lim="800000"/>
          </a:ln>
          <a:effectLst/>
        </p:spPr>
        <p:txBody>
          <a:bodyPr wrap="square" anchor="ctr">
            <a:spAutoFit/>
          </a:bodyPr>
          <a:lstStyle/>
          <a:p>
            <a:pPr>
              <a:lnSpc>
                <a:spcPct val="200000"/>
              </a:lnSpc>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5</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）实验结论：</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______________________________________________________________</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42" name="Rectangle 25"/>
          <p:cNvSpPr>
            <a:spLocks noChangeArrowheads="1"/>
          </p:cNvSpPr>
          <p:nvPr/>
        </p:nvSpPr>
        <p:spPr bwMode="auto">
          <a:xfrm>
            <a:off x="1840672" y="2027680"/>
            <a:ext cx="6840760" cy="553998"/>
          </a:xfrm>
          <a:prstGeom prst="rect">
            <a:avLst/>
          </a:prstGeom>
          <a:noFill/>
          <a:ln w="9525" algn="ctr">
            <a:noFill/>
            <a:miter lim="800000"/>
          </a:ln>
          <a:effectLst/>
        </p:spPr>
        <p:txBody>
          <a:bodyPr wrap="square"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馒头的变甜与牙的咀嚼、舌的搅拌以及唾液的分泌都有关系 </a:t>
            </a:r>
          </a:p>
        </p:txBody>
      </p:sp>
      <p:sp>
        <p:nvSpPr>
          <p:cNvPr id="21" name="Rectangle 2"/>
          <p:cNvSpPr>
            <a:spLocks noChangeArrowheads="1"/>
          </p:cNvSpPr>
          <p:nvPr/>
        </p:nvSpPr>
        <p:spPr bwMode="auto">
          <a:xfrm>
            <a:off x="624398" y="3378863"/>
            <a:ext cx="8784976" cy="461665"/>
          </a:xfrm>
          <a:prstGeom prst="rect">
            <a:avLst/>
          </a:prstGeom>
          <a:noFill/>
          <a:ln w="9525">
            <a:noFill/>
            <a:miter lim="8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牙齿、舌和唾液的作用，有什么区别和联系？</a:t>
            </a:r>
          </a:p>
        </p:txBody>
      </p:sp>
      <p:sp>
        <p:nvSpPr>
          <p:cNvPr id="22" name="TextBox 21"/>
          <p:cNvSpPr txBox="1"/>
          <p:nvPr/>
        </p:nvSpPr>
        <p:spPr>
          <a:xfrm>
            <a:off x="636270" y="2892697"/>
            <a:ext cx="194421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讨论</a:t>
            </a:r>
          </a:p>
        </p:txBody>
      </p:sp>
      <p:sp>
        <p:nvSpPr>
          <p:cNvPr id="23" name="Text Box 5"/>
          <p:cNvSpPr txBox="1">
            <a:spLocks noChangeArrowheads="1"/>
          </p:cNvSpPr>
          <p:nvPr/>
        </p:nvSpPr>
        <p:spPr bwMode="auto">
          <a:xfrm>
            <a:off x="624398" y="3935715"/>
            <a:ext cx="1366837"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FF3300"/>
                </a:solidFill>
                <a:effectLst/>
                <a:uLnTx/>
                <a:uFillTx/>
                <a:latin typeface="Arial" panose="020B0604020202020204" pitchFamily="34" charset="0"/>
                <a:ea typeface="思源黑体 CN Medium" panose="020B0600000000000000" pitchFamily="34" charset="-122"/>
                <a:sym typeface="Arial" panose="020B0604020202020204" pitchFamily="34" charset="0"/>
              </a:rPr>
              <a:t>区别：</a:t>
            </a:r>
          </a:p>
        </p:txBody>
      </p:sp>
      <p:sp>
        <p:nvSpPr>
          <p:cNvPr id="24" name="Rectangle 4"/>
          <p:cNvSpPr>
            <a:spLocks noChangeArrowheads="1"/>
          </p:cNvSpPr>
          <p:nvPr/>
        </p:nvSpPr>
        <p:spPr bwMode="auto">
          <a:xfrm>
            <a:off x="1307816" y="3804069"/>
            <a:ext cx="9619264" cy="553998"/>
          </a:xfrm>
          <a:prstGeom prst="rect">
            <a:avLst/>
          </a:prstGeom>
          <a:noFill/>
          <a:ln w="9525">
            <a:noFill/>
            <a:miter lim="800000"/>
          </a:ln>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牙齿能切碎和磨碎食物，舌能使食物和唾液充分混合，唾液能使淀粉分解成麦芽糖</a:t>
            </a:r>
          </a:p>
        </p:txBody>
      </p:sp>
      <p:sp>
        <p:nvSpPr>
          <p:cNvPr id="25" name="Text Box 6"/>
          <p:cNvSpPr txBox="1">
            <a:spLocks noChangeArrowheads="1"/>
          </p:cNvSpPr>
          <p:nvPr/>
        </p:nvSpPr>
        <p:spPr bwMode="auto">
          <a:xfrm>
            <a:off x="588713" y="4791148"/>
            <a:ext cx="1366837"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FF3300"/>
                </a:solidFill>
                <a:effectLst/>
                <a:uLnTx/>
                <a:uFillTx/>
                <a:latin typeface="Arial" panose="020B0604020202020204" pitchFamily="34" charset="0"/>
                <a:ea typeface="思源黑体 CN Medium" panose="020B0600000000000000" pitchFamily="34" charset="-122"/>
                <a:sym typeface="Arial" panose="020B0604020202020204" pitchFamily="34" charset="0"/>
              </a:rPr>
              <a:t>联系：</a:t>
            </a:r>
          </a:p>
        </p:txBody>
      </p:sp>
      <p:sp>
        <p:nvSpPr>
          <p:cNvPr id="26" name="Rectangle 7"/>
          <p:cNvSpPr>
            <a:spLocks noChangeArrowheads="1"/>
          </p:cNvSpPr>
          <p:nvPr/>
        </p:nvSpPr>
        <p:spPr bwMode="auto">
          <a:xfrm>
            <a:off x="1370348" y="4806537"/>
            <a:ext cx="8931892" cy="430887"/>
          </a:xfrm>
          <a:prstGeom prst="rect">
            <a:avLst/>
          </a:prstGeom>
          <a:noFill/>
          <a:ln w="9525">
            <a:noFill/>
            <a:miter lim="800000"/>
          </a:ln>
          <a:effectLst/>
        </p:spPr>
        <p:txBody>
          <a:bodyPr wrap="square">
            <a:spAutoFit/>
          </a:bodyPr>
          <a:lstStyle/>
          <a:p>
            <a:pPr marL="0" marR="0" lvl="0" indent="0" defTabSz="914400" eaLnBrk="1" fontAlgn="auto" latinLnBrk="0" hangingPunct="1">
              <a:lnSpc>
                <a:spcPct val="110000"/>
              </a:lnSpc>
              <a:spcBef>
                <a:spcPts val="0"/>
              </a:spcBef>
              <a:spcAft>
                <a:spcPts val="0"/>
              </a:spcAft>
              <a:buClrTx/>
              <a:buSzTx/>
              <a:buFontTx/>
              <a:buNone/>
              <a:defRPr/>
            </a:pP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牙齿的咀嚼，舌的搅拌能使食物和唾液充分混合，更好地促进  淀粉消化。</a:t>
            </a:r>
          </a:p>
        </p:txBody>
      </p:sp>
      <p:sp>
        <p:nvSpPr>
          <p:cNvPr id="10" name="文本框 9"/>
          <p:cNvSpPr txBox="1"/>
          <p:nvPr/>
        </p:nvSpPr>
        <p:spPr>
          <a:xfrm>
            <a:off x="1222829" y="373743"/>
            <a:ext cx="5665333"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二、探究馒头在口腔中的变化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4"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655818" y="2834663"/>
            <a:ext cx="7273925" cy="461665"/>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试管为什么要放入</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37℃</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左右的温水中</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1508" name="Rectangle 4"/>
          <p:cNvSpPr>
            <a:spLocks noChangeArrowheads="1"/>
          </p:cNvSpPr>
          <p:nvPr/>
        </p:nvSpPr>
        <p:spPr bwMode="auto">
          <a:xfrm>
            <a:off x="655818" y="1368259"/>
            <a:ext cx="7561262" cy="461665"/>
          </a:xfrm>
          <a:prstGeom prst="rect">
            <a:avLst/>
          </a:prstGeom>
          <a:noFill/>
          <a:ln w="9525">
            <a:noFill/>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口腔中有什么物质使淀粉发生了分解？</a:t>
            </a:r>
          </a:p>
        </p:txBody>
      </p:sp>
      <p:sp>
        <p:nvSpPr>
          <p:cNvPr id="21509" name="Rectangle 5"/>
          <p:cNvSpPr>
            <a:spLocks noChangeArrowheads="1"/>
          </p:cNvSpPr>
          <p:nvPr/>
        </p:nvSpPr>
        <p:spPr bwMode="auto">
          <a:xfrm>
            <a:off x="655818" y="2042574"/>
            <a:ext cx="7416824" cy="434606"/>
          </a:xfrm>
          <a:prstGeom prst="rect">
            <a:avLst/>
          </a:prstGeom>
          <a:noFill/>
          <a:ln w="9525">
            <a:noFill/>
            <a:miter lim="800000"/>
          </a:ln>
          <a:effectLst/>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0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唾液中的唾液淀粉酶能使部分淀粉转变成麦芽糖</a:t>
            </a:r>
          </a:p>
        </p:txBody>
      </p:sp>
      <p:sp>
        <p:nvSpPr>
          <p:cNvPr id="21510" name="Text Box 6"/>
          <p:cNvSpPr txBox="1">
            <a:spLocks noChangeArrowheads="1"/>
          </p:cNvSpPr>
          <p:nvPr/>
        </p:nvSpPr>
        <p:spPr bwMode="auto">
          <a:xfrm>
            <a:off x="799832" y="3653811"/>
            <a:ext cx="5562600" cy="400110"/>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口腔的温度大约是</a:t>
            </a:r>
            <a:r>
              <a:rPr kumimoji="0" lang="en-US" altLang="zh-CN"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37℃</a:t>
            </a: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左右</a:t>
            </a:r>
          </a:p>
        </p:txBody>
      </p:sp>
      <p:sp>
        <p:nvSpPr>
          <p:cNvPr id="34822" name="Rectangle 9"/>
          <p:cNvSpPr>
            <a:spLocks noChangeArrowheads="1"/>
          </p:cNvSpPr>
          <p:nvPr/>
        </p:nvSpPr>
        <p:spPr bwMode="auto">
          <a:xfrm>
            <a:off x="727825" y="4490846"/>
            <a:ext cx="6983412" cy="461665"/>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4. </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为什么馒头咀嚼时会感觉有些甜味</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1514" name="Text Box 10"/>
          <p:cNvSpPr txBox="1">
            <a:spLocks noChangeArrowheads="1"/>
          </p:cNvSpPr>
          <p:nvPr/>
        </p:nvSpPr>
        <p:spPr bwMode="auto">
          <a:xfrm>
            <a:off x="727825" y="5237987"/>
            <a:ext cx="6048375" cy="400110"/>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唾液淀粉酶使淀粉转变成麦芽糖</a:t>
            </a:r>
          </a:p>
        </p:txBody>
      </p:sp>
      <p:sp>
        <p:nvSpPr>
          <p:cNvPr id="9" name="文本框 8"/>
          <p:cNvSpPr txBox="1"/>
          <p:nvPr/>
        </p:nvSpPr>
        <p:spPr>
          <a:xfrm>
            <a:off x="1222829" y="373743"/>
            <a:ext cx="5665333"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二、探究馒头在口腔中的变化</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P spid="215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3"/>
          <p:cNvSpPr txBox="1">
            <a:spLocks noChangeArrowheads="1"/>
          </p:cNvSpPr>
          <p:nvPr/>
        </p:nvSpPr>
        <p:spPr bwMode="auto">
          <a:xfrm>
            <a:off x="1517229" y="1620829"/>
            <a:ext cx="1293812" cy="461665"/>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淀粉</a:t>
            </a:r>
          </a:p>
        </p:txBody>
      </p:sp>
      <p:sp>
        <p:nvSpPr>
          <p:cNvPr id="24578" name="Line 4"/>
          <p:cNvSpPr>
            <a:spLocks noChangeShapeType="1"/>
          </p:cNvSpPr>
          <p:nvPr/>
        </p:nvSpPr>
        <p:spPr bwMode="auto">
          <a:xfrm flipV="1">
            <a:off x="2724128" y="1822512"/>
            <a:ext cx="2023200" cy="0"/>
          </a:xfrm>
          <a:prstGeom prst="line">
            <a:avLst/>
          </a:prstGeom>
          <a:noFill/>
          <a:ln w="38100">
            <a:solidFill>
              <a:schemeClr val="tx1"/>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579" name="Text Box 5"/>
          <p:cNvSpPr txBox="1">
            <a:spLocks noChangeArrowheads="1"/>
          </p:cNvSpPr>
          <p:nvPr/>
        </p:nvSpPr>
        <p:spPr bwMode="auto">
          <a:xfrm>
            <a:off x="4749806" y="1479910"/>
            <a:ext cx="1549642" cy="46166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麦芽糖</a:t>
            </a:r>
          </a:p>
        </p:txBody>
      </p:sp>
      <p:sp>
        <p:nvSpPr>
          <p:cNvPr id="24580" name="Text Box 6"/>
          <p:cNvSpPr txBox="1">
            <a:spLocks noChangeArrowheads="1"/>
          </p:cNvSpPr>
          <p:nvPr/>
        </p:nvSpPr>
        <p:spPr bwMode="auto">
          <a:xfrm>
            <a:off x="3301991" y="1914846"/>
            <a:ext cx="1473200" cy="369332"/>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口腔</a:t>
            </a:r>
          </a:p>
        </p:txBody>
      </p:sp>
      <p:sp>
        <p:nvSpPr>
          <p:cNvPr id="24581" name="Text Box 7"/>
          <p:cNvSpPr txBox="1">
            <a:spLocks noChangeArrowheads="1"/>
          </p:cNvSpPr>
          <p:nvPr/>
        </p:nvSpPr>
        <p:spPr bwMode="auto">
          <a:xfrm>
            <a:off x="3082330" y="1374206"/>
            <a:ext cx="2214578" cy="369332"/>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唾液淀粉酶</a:t>
            </a:r>
          </a:p>
        </p:txBody>
      </p:sp>
      <p:sp>
        <p:nvSpPr>
          <p:cNvPr id="24584" name="Text Box 11"/>
          <p:cNvSpPr txBox="1">
            <a:spLocks noChangeArrowheads="1"/>
          </p:cNvSpPr>
          <p:nvPr/>
        </p:nvSpPr>
        <p:spPr bwMode="auto">
          <a:xfrm>
            <a:off x="8785315" y="1590998"/>
            <a:ext cx="1733071" cy="46166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葡萄糖</a:t>
            </a:r>
          </a:p>
        </p:txBody>
      </p:sp>
      <p:sp>
        <p:nvSpPr>
          <p:cNvPr id="24589" name="Text Box 17">
            <a:hlinkClick r:id="rId3" action="ppaction://hlinkfile"/>
          </p:cNvPr>
          <p:cNvSpPr txBox="1">
            <a:spLocks noChangeArrowheads="1"/>
          </p:cNvSpPr>
          <p:nvPr/>
        </p:nvSpPr>
        <p:spPr bwMode="auto">
          <a:xfrm>
            <a:off x="1517229" y="4619938"/>
            <a:ext cx="1390650" cy="461665"/>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脂肪</a:t>
            </a:r>
          </a:p>
        </p:txBody>
      </p:sp>
      <p:grpSp>
        <p:nvGrpSpPr>
          <p:cNvPr id="47" name="组合 46"/>
          <p:cNvGrpSpPr/>
          <p:nvPr/>
        </p:nvGrpSpPr>
        <p:grpSpPr>
          <a:xfrm>
            <a:off x="2867004" y="4297747"/>
            <a:ext cx="2143140" cy="1014186"/>
            <a:chOff x="1571604" y="4319293"/>
            <a:chExt cx="2143140" cy="1014186"/>
          </a:xfrm>
        </p:grpSpPr>
        <p:sp>
          <p:nvSpPr>
            <p:cNvPr id="24590" name="Line 18"/>
            <p:cNvSpPr>
              <a:spLocks noChangeShapeType="1"/>
            </p:cNvSpPr>
            <p:nvPr/>
          </p:nvSpPr>
          <p:spPr bwMode="auto">
            <a:xfrm flipV="1">
              <a:off x="1571604" y="4821256"/>
              <a:ext cx="2143140" cy="0"/>
            </a:xfrm>
            <a:prstGeom prst="line">
              <a:avLst/>
            </a:prstGeom>
            <a:noFill/>
            <a:ln w="38100">
              <a:solidFill>
                <a:schemeClr val="tx1"/>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376" name="Text Box 19"/>
            <p:cNvSpPr txBox="1">
              <a:spLocks noChangeArrowheads="1"/>
            </p:cNvSpPr>
            <p:nvPr/>
          </p:nvSpPr>
          <p:spPr bwMode="auto">
            <a:xfrm>
              <a:off x="2109785" y="4964147"/>
              <a:ext cx="1085850" cy="369332"/>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小肠</a:t>
              </a:r>
            </a:p>
          </p:txBody>
        </p:sp>
        <p:sp>
          <p:nvSpPr>
            <p:cNvPr id="15377" name="Text Box 20"/>
            <p:cNvSpPr txBox="1">
              <a:spLocks noChangeArrowheads="1"/>
            </p:cNvSpPr>
            <p:nvPr/>
          </p:nvSpPr>
          <p:spPr bwMode="auto">
            <a:xfrm>
              <a:off x="2214546" y="4319293"/>
              <a:ext cx="1319212" cy="369332"/>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胆汁</a:t>
              </a:r>
            </a:p>
          </p:txBody>
        </p:sp>
      </p:grpSp>
      <p:sp>
        <p:nvSpPr>
          <p:cNvPr id="24593" name="Text Box 21"/>
          <p:cNvSpPr txBox="1">
            <a:spLocks noChangeArrowheads="1"/>
          </p:cNvSpPr>
          <p:nvPr/>
        </p:nvSpPr>
        <p:spPr bwMode="auto">
          <a:xfrm>
            <a:off x="5057776" y="4226309"/>
            <a:ext cx="1097657" cy="830997"/>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脂肪</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微粒</a:t>
            </a:r>
          </a:p>
        </p:txBody>
      </p:sp>
      <p:grpSp>
        <p:nvGrpSpPr>
          <p:cNvPr id="48" name="组合 47"/>
          <p:cNvGrpSpPr/>
          <p:nvPr/>
        </p:nvGrpSpPr>
        <p:grpSpPr>
          <a:xfrm>
            <a:off x="6081715" y="4312327"/>
            <a:ext cx="2857521" cy="967021"/>
            <a:chOff x="4786314" y="4333873"/>
            <a:chExt cx="2857521" cy="967021"/>
          </a:xfrm>
        </p:grpSpPr>
        <p:sp>
          <p:nvSpPr>
            <p:cNvPr id="24594" name="Line 22"/>
            <p:cNvSpPr>
              <a:spLocks noChangeShapeType="1"/>
            </p:cNvSpPr>
            <p:nvPr/>
          </p:nvSpPr>
          <p:spPr bwMode="auto">
            <a:xfrm>
              <a:off x="4786314" y="4822416"/>
              <a:ext cx="2703600" cy="1588"/>
            </a:xfrm>
            <a:prstGeom prst="line">
              <a:avLst/>
            </a:prstGeom>
            <a:noFill/>
            <a:ln w="38100">
              <a:solidFill>
                <a:schemeClr val="tx1"/>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380" name="Text Box 23"/>
            <p:cNvSpPr txBox="1">
              <a:spLocks noChangeArrowheads="1"/>
            </p:cNvSpPr>
            <p:nvPr/>
          </p:nvSpPr>
          <p:spPr bwMode="auto">
            <a:xfrm>
              <a:off x="5494712" y="4931562"/>
              <a:ext cx="1263650" cy="369332"/>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小肠</a:t>
              </a:r>
            </a:p>
          </p:txBody>
        </p:sp>
        <p:sp>
          <p:nvSpPr>
            <p:cNvPr id="15381" name="Text Box 24"/>
            <p:cNvSpPr txBox="1">
              <a:spLocks noChangeArrowheads="1"/>
            </p:cNvSpPr>
            <p:nvPr/>
          </p:nvSpPr>
          <p:spPr bwMode="auto">
            <a:xfrm>
              <a:off x="4786315" y="4333873"/>
              <a:ext cx="2857520" cy="369332"/>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胰液、肠液中的酶</a:t>
              </a:r>
            </a:p>
          </p:txBody>
        </p:sp>
      </p:grpSp>
      <p:sp>
        <p:nvSpPr>
          <p:cNvPr id="24597" name="Text Box 25"/>
          <p:cNvSpPr txBox="1">
            <a:spLocks noChangeArrowheads="1"/>
          </p:cNvSpPr>
          <p:nvPr/>
        </p:nvSpPr>
        <p:spPr bwMode="auto">
          <a:xfrm>
            <a:off x="8725975" y="4399310"/>
            <a:ext cx="1792410" cy="830997"/>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甘油</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脂肪酸</a:t>
            </a:r>
          </a:p>
        </p:txBody>
      </p:sp>
      <p:sp>
        <p:nvSpPr>
          <p:cNvPr id="24599" name="Text Box 27"/>
          <p:cNvSpPr txBox="1">
            <a:spLocks noChangeArrowheads="1"/>
          </p:cNvSpPr>
          <p:nvPr/>
        </p:nvSpPr>
        <p:spPr bwMode="auto">
          <a:xfrm>
            <a:off x="4740280" y="2745210"/>
            <a:ext cx="1770063" cy="400110"/>
          </a:xfrm>
          <a:prstGeom prst="rect">
            <a:avLst/>
          </a:prstGeom>
          <a:noFill/>
          <a:ln w="9525">
            <a:noFill/>
            <a:miter lim="800000"/>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多肽</a:t>
            </a:r>
          </a:p>
        </p:txBody>
      </p:sp>
      <p:grpSp>
        <p:nvGrpSpPr>
          <p:cNvPr id="43" name="组合 42"/>
          <p:cNvGrpSpPr/>
          <p:nvPr/>
        </p:nvGrpSpPr>
        <p:grpSpPr>
          <a:xfrm>
            <a:off x="3009880" y="2592451"/>
            <a:ext cx="2145600" cy="986541"/>
            <a:chOff x="1714480" y="2890533"/>
            <a:chExt cx="2145600" cy="986541"/>
          </a:xfrm>
        </p:grpSpPr>
        <p:sp>
          <p:nvSpPr>
            <p:cNvPr id="24598" name="Line 26"/>
            <p:cNvSpPr>
              <a:spLocks noChangeShapeType="1"/>
            </p:cNvSpPr>
            <p:nvPr/>
          </p:nvSpPr>
          <p:spPr bwMode="auto">
            <a:xfrm>
              <a:off x="1714480" y="3352198"/>
              <a:ext cx="2145600" cy="0"/>
            </a:xfrm>
            <a:prstGeom prst="line">
              <a:avLst/>
            </a:prstGeom>
            <a:noFill/>
            <a:ln w="38100">
              <a:solidFill>
                <a:schemeClr val="tx1"/>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385" name="Text Box 28"/>
            <p:cNvSpPr txBox="1">
              <a:spLocks noChangeArrowheads="1"/>
            </p:cNvSpPr>
            <p:nvPr/>
          </p:nvSpPr>
          <p:spPr bwMode="auto">
            <a:xfrm>
              <a:off x="2402464" y="3507742"/>
              <a:ext cx="415498" cy="369332"/>
            </a:xfrm>
            <a:prstGeom prst="rect">
              <a:avLst/>
            </a:prstGeom>
            <a:noFill/>
            <a:ln w="9525">
              <a:noFill/>
              <a:miter lim="800000"/>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胃</a:t>
              </a:r>
            </a:p>
          </p:txBody>
        </p:sp>
        <p:sp>
          <p:nvSpPr>
            <p:cNvPr id="15386" name="Text Box 29"/>
            <p:cNvSpPr txBox="1">
              <a:spLocks noChangeArrowheads="1"/>
            </p:cNvSpPr>
            <p:nvPr/>
          </p:nvSpPr>
          <p:spPr bwMode="auto">
            <a:xfrm>
              <a:off x="2000232" y="2890533"/>
              <a:ext cx="1107996" cy="369332"/>
            </a:xfrm>
            <a:prstGeom prst="rect">
              <a:avLst/>
            </a:prstGeom>
            <a:noFill/>
            <a:ln w="9525">
              <a:noFill/>
              <a:miter lim="800000"/>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胃蛋白酶</a:t>
              </a:r>
            </a:p>
          </p:txBody>
        </p:sp>
      </p:grpSp>
      <p:grpSp>
        <p:nvGrpSpPr>
          <p:cNvPr id="42" name="组合 41"/>
          <p:cNvGrpSpPr/>
          <p:nvPr/>
        </p:nvGrpSpPr>
        <p:grpSpPr>
          <a:xfrm>
            <a:off x="6205559" y="1420373"/>
            <a:ext cx="3260705" cy="873471"/>
            <a:chOff x="4910158" y="1718455"/>
            <a:chExt cx="3260705" cy="873471"/>
          </a:xfrm>
        </p:grpSpPr>
        <p:sp>
          <p:nvSpPr>
            <p:cNvPr id="15368" name="Text Box 10"/>
            <p:cNvSpPr txBox="1">
              <a:spLocks noChangeArrowheads="1"/>
            </p:cNvSpPr>
            <p:nvPr/>
          </p:nvSpPr>
          <p:spPr bwMode="auto">
            <a:xfrm>
              <a:off x="5030764" y="1718455"/>
              <a:ext cx="3140099" cy="369332"/>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胰液、肠液中的酶</a:t>
              </a:r>
            </a:p>
          </p:txBody>
        </p:sp>
        <p:sp>
          <p:nvSpPr>
            <p:cNvPr id="24582" name="Line 8"/>
            <p:cNvSpPr>
              <a:spLocks noChangeShapeType="1"/>
            </p:cNvSpPr>
            <p:nvPr/>
          </p:nvSpPr>
          <p:spPr bwMode="auto">
            <a:xfrm>
              <a:off x="4910158" y="2119913"/>
              <a:ext cx="2590800" cy="0"/>
            </a:xfrm>
            <a:prstGeom prst="line">
              <a:avLst/>
            </a:prstGeom>
            <a:noFill/>
            <a:ln w="38100">
              <a:solidFill>
                <a:schemeClr val="tx1"/>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387" name="Text Box 30"/>
            <p:cNvSpPr txBox="1">
              <a:spLocks noChangeArrowheads="1"/>
            </p:cNvSpPr>
            <p:nvPr/>
          </p:nvSpPr>
          <p:spPr bwMode="auto">
            <a:xfrm>
              <a:off x="5742249" y="2222594"/>
              <a:ext cx="1419225" cy="369332"/>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小肠</a:t>
              </a:r>
            </a:p>
          </p:txBody>
        </p:sp>
      </p:grpSp>
      <p:sp>
        <p:nvSpPr>
          <p:cNvPr id="24588" name="Text Box 16"/>
          <p:cNvSpPr txBox="1">
            <a:spLocks noChangeArrowheads="1"/>
          </p:cNvSpPr>
          <p:nvPr/>
        </p:nvSpPr>
        <p:spPr bwMode="auto">
          <a:xfrm>
            <a:off x="8754697" y="2815134"/>
            <a:ext cx="1571604" cy="46166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氨基酸</a:t>
            </a:r>
          </a:p>
        </p:txBody>
      </p:sp>
      <p:grpSp>
        <p:nvGrpSpPr>
          <p:cNvPr id="46" name="组合 45"/>
          <p:cNvGrpSpPr/>
          <p:nvPr/>
        </p:nvGrpSpPr>
        <p:grpSpPr>
          <a:xfrm>
            <a:off x="6081714" y="2592452"/>
            <a:ext cx="3160738" cy="935300"/>
            <a:chOff x="4786314" y="2890533"/>
            <a:chExt cx="3160738" cy="935300"/>
          </a:xfrm>
        </p:grpSpPr>
        <p:sp>
          <p:nvSpPr>
            <p:cNvPr id="24586" name="Line 13"/>
            <p:cNvSpPr>
              <a:spLocks noChangeShapeType="1"/>
            </p:cNvSpPr>
            <p:nvPr/>
          </p:nvSpPr>
          <p:spPr bwMode="auto">
            <a:xfrm>
              <a:off x="4857750" y="3352197"/>
              <a:ext cx="2643208" cy="0"/>
            </a:xfrm>
            <a:prstGeom prst="line">
              <a:avLst/>
            </a:prstGeom>
            <a:noFill/>
            <a:ln w="38100">
              <a:solidFill>
                <a:schemeClr val="tx1"/>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372" name="Text Box 15"/>
            <p:cNvSpPr txBox="1">
              <a:spLocks noChangeArrowheads="1"/>
            </p:cNvSpPr>
            <p:nvPr/>
          </p:nvSpPr>
          <p:spPr bwMode="auto">
            <a:xfrm>
              <a:off x="4786314" y="2890533"/>
              <a:ext cx="3160738" cy="369332"/>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胰液、肠液中的酶</a:t>
              </a:r>
            </a:p>
          </p:txBody>
        </p:sp>
        <p:sp>
          <p:nvSpPr>
            <p:cNvPr id="15388" name="Text Box 31"/>
            <p:cNvSpPr txBox="1">
              <a:spLocks noChangeArrowheads="1"/>
            </p:cNvSpPr>
            <p:nvPr/>
          </p:nvSpPr>
          <p:spPr bwMode="auto">
            <a:xfrm>
              <a:off x="5604150" y="3456501"/>
              <a:ext cx="1263650" cy="369332"/>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小肠</a:t>
              </a:r>
            </a:p>
          </p:txBody>
        </p:sp>
      </p:grpSp>
      <p:sp>
        <p:nvSpPr>
          <p:cNvPr id="31" name="Text Box 23"/>
          <p:cNvSpPr txBox="1">
            <a:spLocks noChangeArrowheads="1"/>
          </p:cNvSpPr>
          <p:nvPr/>
        </p:nvSpPr>
        <p:spPr bwMode="auto">
          <a:xfrm>
            <a:off x="7435846" y="5640922"/>
            <a:ext cx="1263650" cy="523220"/>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小肠</a:t>
            </a:r>
          </a:p>
        </p:txBody>
      </p:sp>
      <p:pic>
        <p:nvPicPr>
          <p:cNvPr id="1030" name="Picture 6"/>
          <p:cNvPicPr>
            <a:picLocks noChangeAspect="1" noChangeArrowheads="1"/>
          </p:cNvPicPr>
          <p:nvPr/>
        </p:nvPicPr>
        <p:blipFill>
          <a:blip r:embed="rId4" cstate="print"/>
          <a:srcRect/>
          <a:stretch>
            <a:fillRect/>
          </a:stretch>
        </p:blipFill>
        <p:spPr bwMode="auto">
          <a:xfrm>
            <a:off x="8939234" y="3345233"/>
            <a:ext cx="1219200" cy="809625"/>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cstate="print"/>
          <a:srcRect/>
          <a:stretch>
            <a:fillRect/>
          </a:stretch>
        </p:blipFill>
        <p:spPr bwMode="auto">
          <a:xfrm>
            <a:off x="5010145" y="3202356"/>
            <a:ext cx="1419225" cy="9525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6" cstate="print"/>
          <a:srcRect/>
          <a:stretch>
            <a:fillRect/>
          </a:stretch>
        </p:blipFill>
        <p:spPr bwMode="auto">
          <a:xfrm>
            <a:off x="1438244" y="3345240"/>
            <a:ext cx="1513116" cy="1143001"/>
          </a:xfrm>
          <a:prstGeom prst="rect">
            <a:avLst/>
          </a:prstGeom>
          <a:noFill/>
          <a:ln w="9525">
            <a:noFill/>
            <a:miter lim="800000"/>
            <a:headEnd/>
            <a:tailEnd/>
          </a:ln>
          <a:effectLst/>
        </p:spPr>
      </p:pic>
      <p:sp>
        <p:nvSpPr>
          <p:cNvPr id="24585" name="Text Box 12">
            <a:hlinkClick r:id="rId7" action="ppaction://hlinkfile"/>
          </p:cNvPr>
          <p:cNvSpPr txBox="1">
            <a:spLocks noChangeArrowheads="1"/>
          </p:cNvSpPr>
          <p:nvPr/>
        </p:nvSpPr>
        <p:spPr bwMode="auto">
          <a:xfrm>
            <a:off x="1517230" y="2833385"/>
            <a:ext cx="1560513" cy="461665"/>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蛋白质</a:t>
            </a:r>
          </a:p>
        </p:txBody>
      </p:sp>
      <p:sp>
        <p:nvSpPr>
          <p:cNvPr id="45" name="Rectangle 63"/>
          <p:cNvSpPr>
            <a:spLocks noChangeArrowheads="1"/>
          </p:cNvSpPr>
          <p:nvPr/>
        </p:nvSpPr>
        <p:spPr bwMode="auto">
          <a:xfrm>
            <a:off x="2697164" y="5680324"/>
            <a:ext cx="6769100" cy="462307"/>
          </a:xfrm>
          <a:prstGeom prst="rect">
            <a:avLst/>
          </a:prstGeom>
          <a:noFill/>
          <a:ln w="9525">
            <a:noFill/>
            <a:miter lim="800000"/>
          </a:ln>
        </p:spPr>
        <p:txBody>
          <a:bodyPr lIns="92075" tIns="46038" rIns="92075" bIns="46038">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人体消化营养物质的主要器官——</a:t>
            </a:r>
          </a:p>
        </p:txBody>
      </p:sp>
      <p:sp>
        <p:nvSpPr>
          <p:cNvPr id="40" name="文本框 39"/>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三、食物的消化过程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99"/>
                                        </p:tgtEl>
                                        <p:attrNameLst>
                                          <p:attrName>style.visibility</p:attrName>
                                        </p:attrNameLst>
                                      </p:cBhvr>
                                      <p:to>
                                        <p:strVal val="visible"/>
                                      </p:to>
                                    </p:set>
                                    <p:animEffect transition="in" filter="wipe(left)">
                                      <p:cBhvr>
                                        <p:cTn id="12" dur="500"/>
                                        <p:tgtEl>
                                          <p:spTgt spid="24599"/>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03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584"/>
                                        </p:tgtEl>
                                        <p:attrNameLst>
                                          <p:attrName>style.visibility</p:attrName>
                                        </p:attrNameLst>
                                      </p:cBhvr>
                                      <p:to>
                                        <p:strVal val="visible"/>
                                      </p:to>
                                    </p:set>
                                    <p:animEffect transition="in" filter="wipe(left)">
                                      <p:cBhvr>
                                        <p:cTn id="25" dur="500"/>
                                        <p:tgtEl>
                                          <p:spTgt spid="2458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left)">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588"/>
                                        </p:tgtEl>
                                        <p:attrNameLst>
                                          <p:attrName>style.visibility</p:attrName>
                                        </p:attrNameLst>
                                      </p:cBhvr>
                                      <p:to>
                                        <p:strVal val="visible"/>
                                      </p:to>
                                    </p:set>
                                    <p:animEffect transition="in" filter="wipe(left)">
                                      <p:cBhvr>
                                        <p:cTn id="35" dur="500"/>
                                        <p:tgtEl>
                                          <p:spTgt spid="24588"/>
                                        </p:tgtEl>
                                      </p:cBhvr>
                                    </p:animEffec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10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4593"/>
                                        </p:tgtEl>
                                        <p:attrNameLst>
                                          <p:attrName>style.visibility</p:attrName>
                                        </p:attrNameLst>
                                      </p:cBhvr>
                                      <p:to>
                                        <p:strVal val="visible"/>
                                      </p:to>
                                    </p:set>
                                    <p:animEffect transition="in" filter="wipe(left)">
                                      <p:cBhvr>
                                        <p:cTn id="48" dur="500"/>
                                        <p:tgtEl>
                                          <p:spTgt spid="2459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4597"/>
                                        </p:tgtEl>
                                        <p:attrNameLst>
                                          <p:attrName>style.visibility</p:attrName>
                                        </p:attrNameLst>
                                      </p:cBhvr>
                                      <p:to>
                                        <p:strVal val="visible"/>
                                      </p:to>
                                    </p:set>
                                    <p:animEffect transition="in" filter="wipe(left)">
                                      <p:cBhvr>
                                        <p:cTn id="58" dur="500"/>
                                        <p:tgtEl>
                                          <p:spTgt spid="24597"/>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slide(fromBottom)">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ppt_x</p:attrName>
                                        </p:attrNameLst>
                                      </p:cBhvr>
                                      <p:tavLst>
                                        <p:tav tm="0">
                                          <p:val>
                                            <p:strVal val="#ppt_x"/>
                                          </p:val>
                                        </p:tav>
                                        <p:tav tm="100000">
                                          <p:val>
                                            <p:strVal val="#ppt_x"/>
                                          </p:val>
                                        </p:tav>
                                      </p:tavLst>
                                    </p:anim>
                                    <p:anim calcmode="lin" valueType="num">
                                      <p:cBhvr>
                                        <p:cTn id="6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24593" grpId="0"/>
      <p:bldP spid="24597" grpId="0"/>
      <p:bldP spid="24599" grpId="0"/>
      <p:bldP spid="24588" grpId="0"/>
      <p:bldP spid="31"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2344158" y="864529"/>
            <a:ext cx="6492240" cy="5728447"/>
            <a:chOff x="0" y="0"/>
            <a:chExt cx="4896" cy="4320"/>
          </a:xfrm>
        </p:grpSpPr>
        <p:pic>
          <p:nvPicPr>
            <p:cNvPr id="24579" name="Picture 5" descr="消化吸收"/>
            <p:cNvPicPr>
              <a:picLocks noChangeAspect="1" noChangeArrowheads="1"/>
            </p:cNvPicPr>
            <p:nvPr/>
          </p:nvPicPr>
          <p:blipFill>
            <a:blip r:embed="rId2" cstate="print"/>
            <a:srcRect/>
            <a:stretch>
              <a:fillRect/>
            </a:stretch>
          </p:blipFill>
          <p:spPr bwMode="auto">
            <a:xfrm>
              <a:off x="0" y="0"/>
              <a:ext cx="4896" cy="4320"/>
            </a:xfrm>
            <a:prstGeom prst="rect">
              <a:avLst/>
            </a:prstGeom>
            <a:solidFill>
              <a:schemeClr val="bg1"/>
            </a:solidFill>
            <a:ln w="9525">
              <a:noFill/>
              <a:miter lim="800000"/>
              <a:headEnd/>
              <a:tailEnd/>
            </a:ln>
          </p:spPr>
        </p:pic>
        <p:sp>
          <p:nvSpPr>
            <p:cNvPr id="24580" name="Line 6"/>
            <p:cNvSpPr>
              <a:spLocks noChangeShapeType="1"/>
            </p:cNvSpPr>
            <p:nvPr/>
          </p:nvSpPr>
          <p:spPr bwMode="auto">
            <a:xfrm>
              <a:off x="3456" y="1920"/>
              <a:ext cx="912" cy="0"/>
            </a:xfrm>
            <a:prstGeom prst="line">
              <a:avLst/>
            </a:prstGeom>
            <a:noFill/>
            <a:ln w="9525">
              <a:solidFill>
                <a:srgbClr val="00B050"/>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1" name="Line 7"/>
            <p:cNvSpPr>
              <a:spLocks noChangeShapeType="1"/>
            </p:cNvSpPr>
            <p:nvPr/>
          </p:nvSpPr>
          <p:spPr bwMode="auto">
            <a:xfrm>
              <a:off x="3360" y="2928"/>
              <a:ext cx="1056" cy="0"/>
            </a:xfrm>
            <a:prstGeom prst="line">
              <a:avLst/>
            </a:prstGeom>
            <a:noFill/>
            <a:ln w="9525">
              <a:solidFill>
                <a:srgbClr val="00B050"/>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2" name="Line 8"/>
            <p:cNvSpPr>
              <a:spLocks noChangeShapeType="1"/>
            </p:cNvSpPr>
            <p:nvPr/>
          </p:nvSpPr>
          <p:spPr bwMode="auto">
            <a:xfrm>
              <a:off x="3696" y="2640"/>
              <a:ext cx="720" cy="0"/>
            </a:xfrm>
            <a:prstGeom prst="line">
              <a:avLst/>
            </a:prstGeom>
            <a:noFill/>
            <a:ln w="9525">
              <a:solidFill>
                <a:srgbClr val="00B050"/>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3" name="Line 9"/>
            <p:cNvSpPr>
              <a:spLocks noChangeShapeType="1"/>
            </p:cNvSpPr>
            <p:nvPr/>
          </p:nvSpPr>
          <p:spPr bwMode="auto">
            <a:xfrm>
              <a:off x="3552" y="2112"/>
              <a:ext cx="816" cy="0"/>
            </a:xfrm>
            <a:prstGeom prst="line">
              <a:avLst/>
            </a:prstGeom>
            <a:noFill/>
            <a:ln w="9525">
              <a:solidFill>
                <a:srgbClr val="00B050"/>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4" name="Line 10"/>
            <p:cNvSpPr>
              <a:spLocks noChangeShapeType="1"/>
            </p:cNvSpPr>
            <p:nvPr/>
          </p:nvSpPr>
          <p:spPr bwMode="auto">
            <a:xfrm>
              <a:off x="3600" y="672"/>
              <a:ext cx="720" cy="0"/>
            </a:xfrm>
            <a:prstGeom prst="line">
              <a:avLst/>
            </a:prstGeom>
            <a:noFill/>
            <a:ln w="9525">
              <a:solidFill>
                <a:srgbClr val="00B050"/>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5" name="Rectangle 11"/>
            <p:cNvSpPr>
              <a:spLocks noChangeArrowheads="1"/>
            </p:cNvSpPr>
            <p:nvPr/>
          </p:nvSpPr>
          <p:spPr bwMode="auto">
            <a:xfrm>
              <a:off x="960" y="3168"/>
              <a:ext cx="240" cy="624"/>
            </a:xfrm>
            <a:prstGeom prst="rect">
              <a:avLst/>
            </a:prstGeom>
            <a:solidFill>
              <a:schemeClr val="bg1"/>
            </a:solidFill>
            <a:ln w="9525">
              <a:solidFill>
                <a:schemeClr val="tx1"/>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6" name="Line 12"/>
            <p:cNvSpPr>
              <a:spLocks noChangeShapeType="1"/>
            </p:cNvSpPr>
            <p:nvPr/>
          </p:nvSpPr>
          <p:spPr bwMode="auto">
            <a:xfrm flipH="1">
              <a:off x="432" y="2496"/>
              <a:ext cx="480" cy="0"/>
            </a:xfrm>
            <a:prstGeom prst="line">
              <a:avLst/>
            </a:prstGeom>
            <a:noFill/>
            <a:ln w="9525">
              <a:solidFill>
                <a:srgbClr val="00B050"/>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7" name="Line 13"/>
            <p:cNvSpPr>
              <a:spLocks noChangeShapeType="1"/>
            </p:cNvSpPr>
            <p:nvPr/>
          </p:nvSpPr>
          <p:spPr bwMode="auto">
            <a:xfrm flipH="1">
              <a:off x="432" y="2592"/>
              <a:ext cx="672" cy="192"/>
            </a:xfrm>
            <a:prstGeom prst="line">
              <a:avLst/>
            </a:prstGeom>
            <a:noFill/>
            <a:ln w="9525">
              <a:solidFill>
                <a:srgbClr val="00B050"/>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4588" name="Text Box 14"/>
          <p:cNvSpPr txBox="1">
            <a:spLocks noChangeArrowheads="1"/>
          </p:cNvSpPr>
          <p:nvPr/>
        </p:nvSpPr>
        <p:spPr bwMode="auto">
          <a:xfrm>
            <a:off x="8149057" y="1583016"/>
            <a:ext cx="1094364" cy="369332"/>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唾液腺</a:t>
            </a:r>
          </a:p>
        </p:txBody>
      </p:sp>
      <p:sp>
        <p:nvSpPr>
          <p:cNvPr id="24589" name="Text Box 15"/>
          <p:cNvSpPr txBox="1">
            <a:spLocks noChangeArrowheads="1"/>
          </p:cNvSpPr>
          <p:nvPr/>
        </p:nvSpPr>
        <p:spPr bwMode="auto">
          <a:xfrm>
            <a:off x="8204935" y="4142070"/>
            <a:ext cx="463362" cy="411273"/>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胰</a:t>
            </a:r>
          </a:p>
        </p:txBody>
      </p:sp>
      <p:sp>
        <p:nvSpPr>
          <p:cNvPr id="24590" name="Text Box 16"/>
          <p:cNvSpPr txBox="1">
            <a:spLocks noChangeArrowheads="1"/>
          </p:cNvSpPr>
          <p:nvPr/>
        </p:nvSpPr>
        <p:spPr bwMode="auto">
          <a:xfrm>
            <a:off x="8136254" y="3508395"/>
            <a:ext cx="612626"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胃</a:t>
            </a:r>
          </a:p>
        </p:txBody>
      </p:sp>
      <p:sp>
        <p:nvSpPr>
          <p:cNvPr id="24591" name="Text Box 17"/>
          <p:cNvSpPr txBox="1">
            <a:spLocks noChangeArrowheads="1"/>
          </p:cNvSpPr>
          <p:nvPr/>
        </p:nvSpPr>
        <p:spPr bwMode="auto">
          <a:xfrm>
            <a:off x="8149057" y="3184148"/>
            <a:ext cx="733295"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胃腺</a:t>
            </a:r>
          </a:p>
        </p:txBody>
      </p:sp>
      <p:sp>
        <p:nvSpPr>
          <p:cNvPr id="24592" name="Text Box 18"/>
          <p:cNvSpPr txBox="1">
            <a:spLocks noChangeArrowheads="1"/>
          </p:cNvSpPr>
          <p:nvPr/>
        </p:nvSpPr>
        <p:spPr bwMode="auto">
          <a:xfrm>
            <a:off x="8279023" y="4521474"/>
            <a:ext cx="790314"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肠腺</a:t>
            </a:r>
          </a:p>
        </p:txBody>
      </p:sp>
      <p:sp>
        <p:nvSpPr>
          <p:cNvPr id="24593" name="Text Box 19"/>
          <p:cNvSpPr txBox="1">
            <a:spLocks noChangeArrowheads="1"/>
          </p:cNvSpPr>
          <p:nvPr/>
        </p:nvSpPr>
        <p:spPr bwMode="auto">
          <a:xfrm>
            <a:off x="2483523" y="4006996"/>
            <a:ext cx="418030"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肝</a:t>
            </a:r>
          </a:p>
        </p:txBody>
      </p:sp>
      <p:sp>
        <p:nvSpPr>
          <p:cNvPr id="24594" name="Text Box 20"/>
          <p:cNvSpPr txBox="1">
            <a:spLocks noChangeArrowheads="1"/>
          </p:cNvSpPr>
          <p:nvPr/>
        </p:nvSpPr>
        <p:spPr bwMode="auto">
          <a:xfrm>
            <a:off x="2483523" y="4540396"/>
            <a:ext cx="418030"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胆</a:t>
            </a:r>
          </a:p>
        </p:txBody>
      </p:sp>
      <p:sp>
        <p:nvSpPr>
          <p:cNvPr id="24595" name="Text Box 21"/>
          <p:cNvSpPr txBox="1">
            <a:spLocks noChangeArrowheads="1"/>
          </p:cNvSpPr>
          <p:nvPr/>
        </p:nvSpPr>
        <p:spPr bwMode="auto">
          <a:xfrm>
            <a:off x="6810712" y="1925321"/>
            <a:ext cx="781032"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口腔</a:t>
            </a:r>
          </a:p>
        </p:txBody>
      </p:sp>
      <p:sp>
        <p:nvSpPr>
          <p:cNvPr id="24596" name="Text Box 22"/>
          <p:cNvSpPr txBox="1">
            <a:spLocks noChangeArrowheads="1"/>
          </p:cNvSpPr>
          <p:nvPr/>
        </p:nvSpPr>
        <p:spPr bwMode="auto">
          <a:xfrm>
            <a:off x="6953494" y="2322055"/>
            <a:ext cx="418030"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咽</a:t>
            </a:r>
          </a:p>
        </p:txBody>
      </p:sp>
      <p:sp>
        <p:nvSpPr>
          <p:cNvPr id="24597" name="Text Box 23"/>
          <p:cNvSpPr txBox="1">
            <a:spLocks noChangeArrowheads="1"/>
          </p:cNvSpPr>
          <p:nvPr/>
        </p:nvSpPr>
        <p:spPr bwMode="auto">
          <a:xfrm>
            <a:off x="6953495" y="2680830"/>
            <a:ext cx="681808" cy="707886"/>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食道</a:t>
            </a:r>
          </a:p>
        </p:txBody>
      </p:sp>
      <p:sp>
        <p:nvSpPr>
          <p:cNvPr id="24598" name="Text Box 24"/>
          <p:cNvSpPr txBox="1">
            <a:spLocks noChangeArrowheads="1"/>
          </p:cNvSpPr>
          <p:nvPr/>
        </p:nvSpPr>
        <p:spPr bwMode="auto">
          <a:xfrm>
            <a:off x="6827370" y="4883577"/>
            <a:ext cx="909656"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小肠</a:t>
            </a:r>
          </a:p>
        </p:txBody>
      </p:sp>
      <p:sp>
        <p:nvSpPr>
          <p:cNvPr id="24599" name="Text Box 25"/>
          <p:cNvSpPr txBox="1">
            <a:spLocks noChangeArrowheads="1"/>
          </p:cNvSpPr>
          <p:nvPr/>
        </p:nvSpPr>
        <p:spPr bwMode="auto">
          <a:xfrm>
            <a:off x="7042432" y="5263567"/>
            <a:ext cx="733295"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大肠</a:t>
            </a:r>
          </a:p>
        </p:txBody>
      </p:sp>
      <p:sp>
        <p:nvSpPr>
          <p:cNvPr id="24600" name="Text Box 26"/>
          <p:cNvSpPr txBox="1">
            <a:spLocks noChangeArrowheads="1"/>
          </p:cNvSpPr>
          <p:nvPr/>
        </p:nvSpPr>
        <p:spPr bwMode="auto">
          <a:xfrm>
            <a:off x="3591214" y="5057674"/>
            <a:ext cx="430887" cy="1183467"/>
          </a:xfrm>
          <a:prstGeom prst="rect">
            <a:avLst/>
          </a:prstGeom>
          <a:noFill/>
          <a:ln w="9525">
            <a:noFill/>
            <a:miter lim="800000"/>
          </a:ln>
        </p:spPr>
        <p:txBody>
          <a:bodyPr vert="eaVert"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循环系统</a:t>
            </a:r>
          </a:p>
        </p:txBody>
      </p:sp>
      <p:sp>
        <p:nvSpPr>
          <p:cNvPr id="24601" name="AutoShape 27"/>
          <p:cNvSpPr>
            <a:spLocks noChangeArrowheads="1"/>
          </p:cNvSpPr>
          <p:nvPr/>
        </p:nvSpPr>
        <p:spPr bwMode="auto">
          <a:xfrm>
            <a:off x="4638993" y="1734521"/>
            <a:ext cx="120668" cy="240011"/>
          </a:xfrm>
          <a:prstGeom prst="downArrow">
            <a:avLst>
              <a:gd name="adj1" fmla="val 50000"/>
              <a:gd name="adj2" fmla="val 49726"/>
            </a:avLst>
          </a:prstGeom>
          <a:solidFill>
            <a:srgbClr val="339966"/>
          </a:solidFill>
          <a:ln w="9525">
            <a:solidFill>
              <a:schemeClr val="tx1"/>
            </a:solidFill>
            <a:miter lim="800000"/>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3" name="Group 26"/>
          <p:cNvGrpSpPr/>
          <p:nvPr/>
        </p:nvGrpSpPr>
        <p:grpSpPr bwMode="auto">
          <a:xfrm>
            <a:off x="4496118" y="2083380"/>
            <a:ext cx="360680" cy="181666"/>
            <a:chOff x="0" y="0"/>
            <a:chExt cx="288" cy="144"/>
          </a:xfrm>
        </p:grpSpPr>
        <p:sp>
          <p:nvSpPr>
            <p:cNvPr id="24603" name="Oval 29"/>
            <p:cNvSpPr>
              <a:spLocks noChangeArrowheads="1"/>
            </p:cNvSpPr>
            <p:nvPr/>
          </p:nvSpPr>
          <p:spPr bwMode="auto">
            <a:xfrm>
              <a:off x="48" y="0"/>
              <a:ext cx="96" cy="96"/>
            </a:xfrm>
            <a:prstGeom prst="ellipse">
              <a:avLst/>
            </a:prstGeom>
            <a:solidFill>
              <a:schemeClr val="bg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4" name="Oval 30"/>
            <p:cNvSpPr>
              <a:spLocks noChangeArrowheads="1"/>
            </p:cNvSpPr>
            <p:nvPr/>
          </p:nvSpPr>
          <p:spPr bwMode="auto">
            <a:xfrm>
              <a:off x="192" y="48"/>
              <a:ext cx="96" cy="96"/>
            </a:xfrm>
            <a:prstGeom prst="ellipse">
              <a:avLst/>
            </a:prstGeom>
            <a:solidFill>
              <a:schemeClr val="bg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5" name="Oval 31"/>
            <p:cNvSpPr>
              <a:spLocks noChangeArrowheads="1"/>
            </p:cNvSpPr>
            <p:nvPr/>
          </p:nvSpPr>
          <p:spPr bwMode="auto">
            <a:xfrm>
              <a:off x="0" y="48"/>
              <a:ext cx="96" cy="96"/>
            </a:xfrm>
            <a:prstGeom prst="ellipse">
              <a:avLst/>
            </a:prstGeom>
            <a:solidFill>
              <a:schemeClr val="bg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4" name="Group 30"/>
          <p:cNvGrpSpPr/>
          <p:nvPr/>
        </p:nvGrpSpPr>
        <p:grpSpPr bwMode="auto">
          <a:xfrm>
            <a:off x="5359718" y="3202362"/>
            <a:ext cx="381896" cy="381896"/>
            <a:chOff x="0" y="0"/>
            <a:chExt cx="288" cy="288"/>
          </a:xfrm>
        </p:grpSpPr>
        <p:sp>
          <p:nvSpPr>
            <p:cNvPr id="24607" name="Oval 33"/>
            <p:cNvSpPr>
              <a:spLocks noChangeArrowheads="1"/>
            </p:cNvSpPr>
            <p:nvPr/>
          </p:nvSpPr>
          <p:spPr bwMode="auto">
            <a:xfrm>
              <a:off x="0" y="96"/>
              <a:ext cx="144" cy="96"/>
            </a:xfrm>
            <a:prstGeom prst="ellipse">
              <a:avLst/>
            </a:prstGeom>
            <a:solidFill>
              <a:srgbClr val="0000FF"/>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8" name="Oval 34"/>
            <p:cNvSpPr>
              <a:spLocks noChangeArrowheads="1"/>
            </p:cNvSpPr>
            <p:nvPr/>
          </p:nvSpPr>
          <p:spPr bwMode="auto">
            <a:xfrm>
              <a:off x="48" y="192"/>
              <a:ext cx="144" cy="96"/>
            </a:xfrm>
            <a:prstGeom prst="ellipse">
              <a:avLst/>
            </a:prstGeom>
            <a:solidFill>
              <a:srgbClr val="0000FF"/>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9" name="Oval 35"/>
            <p:cNvSpPr>
              <a:spLocks noChangeArrowheads="1"/>
            </p:cNvSpPr>
            <p:nvPr/>
          </p:nvSpPr>
          <p:spPr bwMode="auto">
            <a:xfrm>
              <a:off x="144" y="0"/>
              <a:ext cx="144" cy="96"/>
            </a:xfrm>
            <a:prstGeom prst="ellipse">
              <a:avLst/>
            </a:prstGeom>
            <a:solidFill>
              <a:srgbClr val="0000FF"/>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4610" name="AutoShape 36"/>
          <p:cNvSpPr>
            <a:spLocks noChangeArrowheads="1"/>
          </p:cNvSpPr>
          <p:nvPr/>
        </p:nvSpPr>
        <p:spPr bwMode="auto">
          <a:xfrm>
            <a:off x="6367782" y="2126465"/>
            <a:ext cx="177688" cy="2227730"/>
          </a:xfrm>
          <a:prstGeom prst="downArrow">
            <a:avLst>
              <a:gd name="adj1" fmla="val 50000"/>
              <a:gd name="adj2" fmla="val 313433"/>
            </a:avLst>
          </a:prstGeom>
          <a:solidFill>
            <a:srgbClr val="339966"/>
          </a:solidFill>
          <a:ln w="9525">
            <a:solidFill>
              <a:schemeClr val="tx1"/>
            </a:solidFill>
            <a:miter lim="800000"/>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11" name="AutoShape 37"/>
          <p:cNvSpPr>
            <a:spLocks noChangeArrowheads="1"/>
          </p:cNvSpPr>
          <p:nvPr/>
        </p:nvSpPr>
        <p:spPr bwMode="auto">
          <a:xfrm>
            <a:off x="5440680" y="1986580"/>
            <a:ext cx="190948" cy="954740"/>
          </a:xfrm>
          <a:prstGeom prst="downArrow">
            <a:avLst>
              <a:gd name="adj1" fmla="val 50000"/>
              <a:gd name="adj2" fmla="val 125000"/>
            </a:avLst>
          </a:prstGeom>
          <a:solidFill>
            <a:srgbClr val="339966"/>
          </a:solidFill>
          <a:ln w="9525">
            <a:solidFill>
              <a:schemeClr val="tx1"/>
            </a:solidFill>
            <a:miter lim="800000"/>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12" name="AutoShape 38"/>
          <p:cNvSpPr>
            <a:spLocks noChangeArrowheads="1"/>
          </p:cNvSpPr>
          <p:nvPr/>
        </p:nvSpPr>
        <p:spPr bwMode="auto">
          <a:xfrm>
            <a:off x="4567555" y="2761877"/>
            <a:ext cx="180340" cy="2165406"/>
          </a:xfrm>
          <a:prstGeom prst="downArrow">
            <a:avLst>
              <a:gd name="adj1" fmla="val 50000"/>
              <a:gd name="adj2" fmla="val 300184"/>
            </a:avLst>
          </a:prstGeom>
          <a:solidFill>
            <a:srgbClr val="339966"/>
          </a:solidFill>
          <a:ln w="9525">
            <a:solidFill>
              <a:schemeClr val="tx1"/>
            </a:solidFill>
            <a:miter lim="800000"/>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5" name="Group 37"/>
          <p:cNvGrpSpPr/>
          <p:nvPr/>
        </p:nvGrpSpPr>
        <p:grpSpPr bwMode="auto">
          <a:xfrm>
            <a:off x="4496118" y="5134497"/>
            <a:ext cx="509195" cy="318247"/>
            <a:chOff x="0" y="0"/>
            <a:chExt cx="384" cy="240"/>
          </a:xfrm>
        </p:grpSpPr>
        <p:sp>
          <p:nvSpPr>
            <p:cNvPr id="24614" name="Oval 44"/>
            <p:cNvSpPr>
              <a:spLocks noChangeArrowheads="1"/>
            </p:cNvSpPr>
            <p:nvPr/>
          </p:nvSpPr>
          <p:spPr bwMode="auto">
            <a:xfrm>
              <a:off x="0" y="0"/>
              <a:ext cx="144" cy="96"/>
            </a:xfrm>
            <a:prstGeom prst="ellipse">
              <a:avLst/>
            </a:prstGeom>
            <a:solidFill>
              <a:schemeClr val="bg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15" name="Oval 45"/>
            <p:cNvSpPr>
              <a:spLocks noChangeArrowheads="1"/>
            </p:cNvSpPr>
            <p:nvPr/>
          </p:nvSpPr>
          <p:spPr bwMode="auto">
            <a:xfrm>
              <a:off x="48" y="144"/>
              <a:ext cx="144" cy="96"/>
            </a:xfrm>
            <a:prstGeom prst="ellipse">
              <a:avLst/>
            </a:prstGeom>
            <a:solidFill>
              <a:schemeClr val="bg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16" name="Oval 46"/>
            <p:cNvSpPr>
              <a:spLocks noChangeArrowheads="1"/>
            </p:cNvSpPr>
            <p:nvPr/>
          </p:nvSpPr>
          <p:spPr bwMode="auto">
            <a:xfrm>
              <a:off x="240" y="0"/>
              <a:ext cx="144" cy="96"/>
            </a:xfrm>
            <a:prstGeom prst="ellipse">
              <a:avLst/>
            </a:prstGeom>
            <a:solidFill>
              <a:schemeClr val="bg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6" name="Group 41"/>
          <p:cNvGrpSpPr/>
          <p:nvPr/>
        </p:nvGrpSpPr>
        <p:grpSpPr bwMode="auto">
          <a:xfrm>
            <a:off x="3703955" y="5949670"/>
            <a:ext cx="2673275" cy="434938"/>
            <a:chOff x="0" y="0"/>
            <a:chExt cx="2016" cy="192"/>
          </a:xfrm>
        </p:grpSpPr>
        <p:sp>
          <p:nvSpPr>
            <p:cNvPr id="24618" name="AutoShape 50"/>
            <p:cNvSpPr>
              <a:spLocks noChangeArrowheads="1"/>
            </p:cNvSpPr>
            <p:nvPr/>
          </p:nvSpPr>
          <p:spPr bwMode="auto">
            <a:xfrm>
              <a:off x="0" y="96"/>
              <a:ext cx="2016" cy="96"/>
            </a:xfrm>
            <a:prstGeom prst="leftArrow">
              <a:avLst>
                <a:gd name="adj1" fmla="val 50000"/>
                <a:gd name="adj2" fmla="val 525000"/>
              </a:avLst>
            </a:prstGeom>
            <a:solidFill>
              <a:srgbClr val="339966"/>
            </a:solidFill>
            <a:ln w="9525">
              <a:solidFill>
                <a:schemeClr val="tx1"/>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19" name="Rectangle 51"/>
            <p:cNvSpPr>
              <a:spLocks noChangeArrowheads="1"/>
            </p:cNvSpPr>
            <p:nvPr/>
          </p:nvSpPr>
          <p:spPr bwMode="auto">
            <a:xfrm>
              <a:off x="720" y="0"/>
              <a:ext cx="48" cy="144"/>
            </a:xfrm>
            <a:prstGeom prst="rect">
              <a:avLst/>
            </a:prstGeom>
            <a:solidFill>
              <a:srgbClr val="339966"/>
            </a:solidFill>
            <a:ln w="9525">
              <a:solidFill>
                <a:schemeClr val="tx1"/>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20" name="Rectangle 52"/>
            <p:cNvSpPr>
              <a:spLocks noChangeArrowheads="1"/>
            </p:cNvSpPr>
            <p:nvPr/>
          </p:nvSpPr>
          <p:spPr bwMode="auto">
            <a:xfrm>
              <a:off x="1200" y="0"/>
              <a:ext cx="48" cy="144"/>
            </a:xfrm>
            <a:prstGeom prst="rect">
              <a:avLst/>
            </a:prstGeom>
            <a:solidFill>
              <a:srgbClr val="339966"/>
            </a:solidFill>
            <a:ln w="9525">
              <a:solidFill>
                <a:schemeClr val="tx1"/>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21" name="Rectangle 53"/>
            <p:cNvSpPr>
              <a:spLocks noChangeArrowheads="1"/>
            </p:cNvSpPr>
            <p:nvPr/>
          </p:nvSpPr>
          <p:spPr bwMode="auto">
            <a:xfrm>
              <a:off x="1968" y="0"/>
              <a:ext cx="48" cy="144"/>
            </a:xfrm>
            <a:prstGeom prst="rect">
              <a:avLst/>
            </a:prstGeom>
            <a:solidFill>
              <a:srgbClr val="339966"/>
            </a:solidFill>
            <a:ln w="9525">
              <a:solidFill>
                <a:schemeClr val="tx1"/>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4622" name="AutoShape 54"/>
          <p:cNvSpPr>
            <a:spLocks noChangeArrowheads="1"/>
          </p:cNvSpPr>
          <p:nvPr/>
        </p:nvSpPr>
        <p:spPr bwMode="auto">
          <a:xfrm>
            <a:off x="5504180" y="3857010"/>
            <a:ext cx="180340" cy="1141711"/>
          </a:xfrm>
          <a:prstGeom prst="downArrow">
            <a:avLst>
              <a:gd name="adj1" fmla="val 50000"/>
              <a:gd name="adj2" fmla="val 158272"/>
            </a:avLst>
          </a:prstGeom>
          <a:solidFill>
            <a:srgbClr val="339966"/>
          </a:solidFill>
          <a:ln w="9525">
            <a:solidFill>
              <a:schemeClr val="tx1"/>
            </a:solidFill>
            <a:miter lim="800000"/>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7" name="Group 47"/>
          <p:cNvGrpSpPr/>
          <p:nvPr/>
        </p:nvGrpSpPr>
        <p:grpSpPr bwMode="auto">
          <a:xfrm>
            <a:off x="6075031" y="5508587"/>
            <a:ext cx="2302067" cy="587430"/>
            <a:chOff x="-45" y="0"/>
            <a:chExt cx="1348" cy="443"/>
          </a:xfrm>
        </p:grpSpPr>
        <p:grpSp>
          <p:nvGrpSpPr>
            <p:cNvPr id="8" name="Group 48"/>
            <p:cNvGrpSpPr/>
            <p:nvPr/>
          </p:nvGrpSpPr>
          <p:grpSpPr bwMode="auto">
            <a:xfrm rot="-2607046">
              <a:off x="23" y="0"/>
              <a:ext cx="192" cy="171"/>
              <a:chOff x="0" y="0"/>
              <a:chExt cx="336" cy="288"/>
            </a:xfrm>
          </p:grpSpPr>
          <p:grpSp>
            <p:nvGrpSpPr>
              <p:cNvPr id="9" name="Group 49"/>
              <p:cNvGrpSpPr/>
              <p:nvPr/>
            </p:nvGrpSpPr>
            <p:grpSpPr bwMode="auto">
              <a:xfrm>
                <a:off x="192" y="0"/>
                <a:ext cx="144" cy="288"/>
                <a:chOff x="0" y="0"/>
                <a:chExt cx="144" cy="288"/>
              </a:xfrm>
            </p:grpSpPr>
            <p:sp>
              <p:nvSpPr>
                <p:cNvPr id="24626" name="Oval 80"/>
                <p:cNvSpPr>
                  <a:spLocks noChangeArrowheads="1"/>
                </p:cNvSpPr>
                <p:nvPr/>
              </p:nvSpPr>
              <p:spPr bwMode="auto">
                <a:xfrm>
                  <a:off x="0" y="0"/>
                  <a:ext cx="48" cy="48"/>
                </a:xfrm>
                <a:prstGeom prst="ellipse">
                  <a:avLst/>
                </a:prstGeom>
                <a:solidFill>
                  <a:srgbClr val="A5002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27" name="Oval 81"/>
                <p:cNvSpPr>
                  <a:spLocks noChangeArrowheads="1"/>
                </p:cNvSpPr>
                <p:nvPr/>
              </p:nvSpPr>
              <p:spPr bwMode="auto">
                <a:xfrm>
                  <a:off x="48" y="144"/>
                  <a:ext cx="48" cy="48"/>
                </a:xfrm>
                <a:prstGeom prst="ellipse">
                  <a:avLst/>
                </a:prstGeom>
                <a:solidFill>
                  <a:srgbClr val="A5002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28" name="Oval 82"/>
                <p:cNvSpPr>
                  <a:spLocks noChangeArrowheads="1"/>
                </p:cNvSpPr>
                <p:nvPr/>
              </p:nvSpPr>
              <p:spPr bwMode="auto">
                <a:xfrm>
                  <a:off x="96" y="240"/>
                  <a:ext cx="48" cy="48"/>
                </a:xfrm>
                <a:prstGeom prst="ellipse">
                  <a:avLst/>
                </a:prstGeom>
                <a:solidFill>
                  <a:srgbClr val="A5002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0" name="Group 53"/>
              <p:cNvGrpSpPr/>
              <p:nvPr/>
            </p:nvGrpSpPr>
            <p:grpSpPr bwMode="auto">
              <a:xfrm rot="-2713588">
                <a:off x="72" y="72"/>
                <a:ext cx="144" cy="288"/>
                <a:chOff x="0" y="0"/>
                <a:chExt cx="144" cy="288"/>
              </a:xfrm>
            </p:grpSpPr>
            <p:sp>
              <p:nvSpPr>
                <p:cNvPr id="24630" name="Oval 84"/>
                <p:cNvSpPr>
                  <a:spLocks noChangeArrowheads="1"/>
                </p:cNvSpPr>
                <p:nvPr/>
              </p:nvSpPr>
              <p:spPr bwMode="auto">
                <a:xfrm>
                  <a:off x="0" y="0"/>
                  <a:ext cx="48" cy="48"/>
                </a:xfrm>
                <a:prstGeom prst="ellipse">
                  <a:avLst/>
                </a:prstGeom>
                <a:solidFill>
                  <a:srgbClr val="A5002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31" name="Oval 85"/>
                <p:cNvSpPr>
                  <a:spLocks noChangeArrowheads="1"/>
                </p:cNvSpPr>
                <p:nvPr/>
              </p:nvSpPr>
              <p:spPr bwMode="auto">
                <a:xfrm>
                  <a:off x="48" y="144"/>
                  <a:ext cx="48" cy="48"/>
                </a:xfrm>
                <a:prstGeom prst="ellipse">
                  <a:avLst/>
                </a:prstGeom>
                <a:solidFill>
                  <a:srgbClr val="A5002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32" name="Oval 86"/>
                <p:cNvSpPr>
                  <a:spLocks noChangeArrowheads="1"/>
                </p:cNvSpPr>
                <p:nvPr/>
              </p:nvSpPr>
              <p:spPr bwMode="auto">
                <a:xfrm>
                  <a:off x="96" y="240"/>
                  <a:ext cx="48" cy="48"/>
                </a:xfrm>
                <a:prstGeom prst="ellipse">
                  <a:avLst/>
                </a:prstGeom>
                <a:solidFill>
                  <a:srgbClr val="A5002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grpSp>
        <p:sp>
          <p:nvSpPr>
            <p:cNvPr id="24633" name="Text Box 87"/>
            <p:cNvSpPr txBox="1">
              <a:spLocks noChangeArrowheads="1"/>
            </p:cNvSpPr>
            <p:nvPr/>
          </p:nvSpPr>
          <p:spPr bwMode="auto">
            <a:xfrm>
              <a:off x="-45" y="39"/>
              <a:ext cx="1348" cy="404"/>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脂肪酸</a:t>
              </a:r>
            </a:p>
            <a:p>
              <a:pPr marL="0" marR="0" lvl="0" indent="0" defTabSz="914400" eaLnBrk="1" fontAlgn="auto" latinLnBrk="0" hangingPunct="1">
                <a:lnSpc>
                  <a:spcPct val="80000"/>
                </a:lnSpc>
                <a:spcBef>
                  <a:spcPts val="0"/>
                </a:spcBef>
                <a:spcAft>
                  <a:spcPts val="0"/>
                </a:spcAft>
                <a:buClrTx/>
                <a:buSzTx/>
                <a:buFontTx/>
                <a:buNone/>
                <a:defRPr/>
              </a:pPr>
              <a:r>
                <a:rPr kumimoji="0" lang="zh-CN" altLang="en-US" sz="1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甘油</a:t>
              </a:r>
            </a:p>
          </p:txBody>
        </p:sp>
      </p:grpSp>
      <p:grpSp>
        <p:nvGrpSpPr>
          <p:cNvPr id="11" name="Group 58"/>
          <p:cNvGrpSpPr/>
          <p:nvPr/>
        </p:nvGrpSpPr>
        <p:grpSpPr bwMode="auto">
          <a:xfrm>
            <a:off x="4638995" y="1413717"/>
            <a:ext cx="574170" cy="633842"/>
            <a:chOff x="0" y="0"/>
            <a:chExt cx="433" cy="342"/>
          </a:xfrm>
        </p:grpSpPr>
        <p:grpSp>
          <p:nvGrpSpPr>
            <p:cNvPr id="12" name="Group 59"/>
            <p:cNvGrpSpPr/>
            <p:nvPr/>
          </p:nvGrpSpPr>
          <p:grpSpPr bwMode="auto">
            <a:xfrm>
              <a:off x="0" y="48"/>
              <a:ext cx="144" cy="144"/>
              <a:chOff x="0" y="0"/>
              <a:chExt cx="144" cy="144"/>
            </a:xfrm>
          </p:grpSpPr>
          <p:grpSp>
            <p:nvGrpSpPr>
              <p:cNvPr id="13" name="Group 60"/>
              <p:cNvGrpSpPr/>
              <p:nvPr/>
            </p:nvGrpSpPr>
            <p:grpSpPr bwMode="auto">
              <a:xfrm>
                <a:off x="0" y="0"/>
                <a:ext cx="96" cy="144"/>
                <a:chOff x="0" y="0"/>
                <a:chExt cx="96" cy="144"/>
              </a:xfrm>
            </p:grpSpPr>
            <p:sp>
              <p:nvSpPr>
                <p:cNvPr id="24637" name="Oval 91"/>
                <p:cNvSpPr>
                  <a:spLocks noChangeArrowheads="1"/>
                </p:cNvSpPr>
                <p:nvPr/>
              </p:nvSpPr>
              <p:spPr bwMode="auto">
                <a:xfrm>
                  <a:off x="0" y="48"/>
                  <a:ext cx="96" cy="96"/>
                </a:xfrm>
                <a:prstGeom prst="ellipse">
                  <a:avLst/>
                </a:prstGeom>
                <a:solidFill>
                  <a:schemeClr val="bg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38" name="Oval 92"/>
                <p:cNvSpPr>
                  <a:spLocks noChangeArrowheads="1"/>
                </p:cNvSpPr>
                <p:nvPr/>
              </p:nvSpPr>
              <p:spPr bwMode="auto">
                <a:xfrm>
                  <a:off x="0" y="0"/>
                  <a:ext cx="96" cy="48"/>
                </a:xfrm>
                <a:prstGeom prst="ellipse">
                  <a:avLst/>
                </a:prstGeom>
                <a:solidFill>
                  <a:schemeClr val="bg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4639" name="Oval 93"/>
              <p:cNvSpPr>
                <a:spLocks noChangeArrowheads="1"/>
              </p:cNvSpPr>
              <p:nvPr/>
            </p:nvSpPr>
            <p:spPr bwMode="auto">
              <a:xfrm>
                <a:off x="96" y="48"/>
                <a:ext cx="48" cy="48"/>
              </a:xfrm>
              <a:prstGeom prst="ellipse">
                <a:avLst/>
              </a:prstGeom>
              <a:solidFill>
                <a:schemeClr val="bg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4640" name="Text Box 94"/>
            <p:cNvSpPr txBox="1">
              <a:spLocks noChangeArrowheads="1"/>
            </p:cNvSpPr>
            <p:nvPr/>
          </p:nvSpPr>
          <p:spPr bwMode="auto">
            <a:xfrm>
              <a:off x="108" y="0"/>
              <a:ext cx="325" cy="342"/>
            </a:xfrm>
            <a:prstGeom prst="rect">
              <a:avLst/>
            </a:prstGeom>
            <a:noFill/>
            <a:ln w="9525">
              <a:noFill/>
              <a:miter lim="800000"/>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淀粉</a:t>
              </a:r>
            </a:p>
          </p:txBody>
        </p:sp>
      </p:grpSp>
      <p:grpSp>
        <p:nvGrpSpPr>
          <p:cNvPr id="14" name="Group 65"/>
          <p:cNvGrpSpPr/>
          <p:nvPr/>
        </p:nvGrpSpPr>
        <p:grpSpPr bwMode="auto">
          <a:xfrm>
            <a:off x="5359718" y="1264677"/>
            <a:ext cx="701470" cy="781566"/>
            <a:chOff x="0" y="-76"/>
            <a:chExt cx="529" cy="491"/>
          </a:xfrm>
        </p:grpSpPr>
        <p:grpSp>
          <p:nvGrpSpPr>
            <p:cNvPr id="15" name="Group 66"/>
            <p:cNvGrpSpPr/>
            <p:nvPr/>
          </p:nvGrpSpPr>
          <p:grpSpPr bwMode="auto">
            <a:xfrm>
              <a:off x="0" y="48"/>
              <a:ext cx="240" cy="192"/>
              <a:chOff x="0" y="0"/>
              <a:chExt cx="240" cy="192"/>
            </a:xfrm>
          </p:grpSpPr>
          <p:sp>
            <p:nvSpPr>
              <p:cNvPr id="24643" name="Oval 97"/>
              <p:cNvSpPr>
                <a:spLocks noChangeArrowheads="1"/>
              </p:cNvSpPr>
              <p:nvPr/>
            </p:nvSpPr>
            <p:spPr bwMode="auto">
              <a:xfrm>
                <a:off x="48" y="96"/>
                <a:ext cx="144" cy="96"/>
              </a:xfrm>
              <a:prstGeom prst="ellipse">
                <a:avLst/>
              </a:prstGeom>
              <a:solidFill>
                <a:srgbClr val="0000FF"/>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44" name="Oval 98"/>
              <p:cNvSpPr>
                <a:spLocks noChangeArrowheads="1"/>
              </p:cNvSpPr>
              <p:nvPr/>
            </p:nvSpPr>
            <p:spPr bwMode="auto">
              <a:xfrm>
                <a:off x="0" y="0"/>
                <a:ext cx="96" cy="96"/>
              </a:xfrm>
              <a:prstGeom prst="ellipse">
                <a:avLst/>
              </a:prstGeom>
              <a:solidFill>
                <a:srgbClr val="0000FF"/>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45" name="Oval 99"/>
              <p:cNvSpPr>
                <a:spLocks noChangeArrowheads="1"/>
              </p:cNvSpPr>
              <p:nvPr/>
            </p:nvSpPr>
            <p:spPr bwMode="auto">
              <a:xfrm>
                <a:off x="96" y="0"/>
                <a:ext cx="144" cy="96"/>
              </a:xfrm>
              <a:prstGeom prst="ellipse">
                <a:avLst/>
              </a:prstGeom>
              <a:solidFill>
                <a:srgbClr val="0000FF"/>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4646" name="Text Box 100"/>
            <p:cNvSpPr txBox="1">
              <a:spLocks noChangeArrowheads="1"/>
            </p:cNvSpPr>
            <p:nvPr/>
          </p:nvSpPr>
          <p:spPr bwMode="auto">
            <a:xfrm>
              <a:off x="204" y="-76"/>
              <a:ext cx="325" cy="491"/>
            </a:xfrm>
            <a:prstGeom prst="rect">
              <a:avLst/>
            </a:prstGeom>
            <a:noFill/>
            <a:ln w="9525">
              <a:noFill/>
              <a:miter lim="800000"/>
            </a:ln>
          </p:spPr>
          <p:txBody>
            <a:bodyPr vert="eaVert"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蛋白质</a:t>
              </a:r>
            </a:p>
          </p:txBody>
        </p:sp>
      </p:grpSp>
      <p:grpSp>
        <p:nvGrpSpPr>
          <p:cNvPr id="16" name="Group 71"/>
          <p:cNvGrpSpPr/>
          <p:nvPr/>
        </p:nvGrpSpPr>
        <p:grpSpPr bwMode="auto">
          <a:xfrm>
            <a:off x="6218555" y="1457474"/>
            <a:ext cx="701470" cy="590084"/>
            <a:chOff x="0" y="0"/>
            <a:chExt cx="529" cy="342"/>
          </a:xfrm>
        </p:grpSpPr>
        <p:grpSp>
          <p:nvGrpSpPr>
            <p:cNvPr id="17" name="Group 72"/>
            <p:cNvGrpSpPr/>
            <p:nvPr/>
          </p:nvGrpSpPr>
          <p:grpSpPr bwMode="auto">
            <a:xfrm>
              <a:off x="0" y="0"/>
              <a:ext cx="240" cy="192"/>
              <a:chOff x="0" y="0"/>
              <a:chExt cx="240" cy="192"/>
            </a:xfrm>
          </p:grpSpPr>
          <p:sp>
            <p:nvSpPr>
              <p:cNvPr id="24649" name="Oval 103"/>
              <p:cNvSpPr>
                <a:spLocks noChangeArrowheads="1"/>
              </p:cNvSpPr>
              <p:nvPr/>
            </p:nvSpPr>
            <p:spPr bwMode="auto">
              <a:xfrm>
                <a:off x="0" y="96"/>
                <a:ext cx="144" cy="96"/>
              </a:xfrm>
              <a:prstGeom prst="ellipse">
                <a:avLst/>
              </a:prstGeom>
              <a:solidFill>
                <a:srgbClr val="A5002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50" name="Oval 104"/>
              <p:cNvSpPr>
                <a:spLocks noChangeArrowheads="1"/>
              </p:cNvSpPr>
              <p:nvPr/>
            </p:nvSpPr>
            <p:spPr bwMode="auto">
              <a:xfrm>
                <a:off x="0" y="0"/>
                <a:ext cx="144" cy="96"/>
              </a:xfrm>
              <a:prstGeom prst="ellipse">
                <a:avLst/>
              </a:prstGeom>
              <a:solidFill>
                <a:srgbClr val="A5002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51" name="Oval 105"/>
              <p:cNvSpPr>
                <a:spLocks noChangeArrowheads="1"/>
              </p:cNvSpPr>
              <p:nvPr/>
            </p:nvSpPr>
            <p:spPr bwMode="auto">
              <a:xfrm>
                <a:off x="96" y="48"/>
                <a:ext cx="144" cy="96"/>
              </a:xfrm>
              <a:prstGeom prst="ellipse">
                <a:avLst/>
              </a:prstGeom>
              <a:solidFill>
                <a:srgbClr val="A50021"/>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4652" name="Text Box 106"/>
            <p:cNvSpPr txBox="1">
              <a:spLocks noChangeArrowheads="1"/>
            </p:cNvSpPr>
            <p:nvPr/>
          </p:nvSpPr>
          <p:spPr bwMode="auto">
            <a:xfrm>
              <a:off x="204" y="0"/>
              <a:ext cx="325" cy="342"/>
            </a:xfrm>
            <a:prstGeom prst="rect">
              <a:avLst/>
            </a:prstGeom>
            <a:noFill/>
            <a:ln w="9525">
              <a:noFill/>
              <a:miter lim="800000"/>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脂肪</a:t>
              </a:r>
            </a:p>
          </p:txBody>
        </p:sp>
      </p:grpSp>
      <p:grpSp>
        <p:nvGrpSpPr>
          <p:cNvPr id="18" name="Group 77"/>
          <p:cNvGrpSpPr/>
          <p:nvPr/>
        </p:nvGrpSpPr>
        <p:grpSpPr bwMode="auto">
          <a:xfrm>
            <a:off x="5720080" y="3288102"/>
            <a:ext cx="1654885" cy="824792"/>
            <a:chOff x="0" y="-46"/>
            <a:chExt cx="1248" cy="622"/>
          </a:xfrm>
        </p:grpSpPr>
        <p:sp>
          <p:nvSpPr>
            <p:cNvPr id="24654" name="Line 108"/>
            <p:cNvSpPr>
              <a:spLocks noChangeShapeType="1"/>
            </p:cNvSpPr>
            <p:nvPr/>
          </p:nvSpPr>
          <p:spPr bwMode="auto">
            <a:xfrm flipH="1" flipV="1">
              <a:off x="0" y="96"/>
              <a:ext cx="1248" cy="480"/>
            </a:xfrm>
            <a:prstGeom prst="line">
              <a:avLst/>
            </a:prstGeom>
            <a:noFill/>
            <a:ln w="28575">
              <a:solidFill>
                <a:srgbClr val="CC3399"/>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55" name="Text Box 109"/>
            <p:cNvSpPr txBox="1">
              <a:spLocks noChangeArrowheads="1"/>
            </p:cNvSpPr>
            <p:nvPr/>
          </p:nvSpPr>
          <p:spPr bwMode="auto">
            <a:xfrm rot="19761545" flipH="1">
              <a:off x="576" y="-46"/>
              <a:ext cx="336" cy="534"/>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胃液</a:t>
              </a:r>
            </a:p>
          </p:txBody>
        </p:sp>
      </p:grpSp>
      <p:grpSp>
        <p:nvGrpSpPr>
          <p:cNvPr id="19" name="Group 80"/>
          <p:cNvGrpSpPr/>
          <p:nvPr/>
        </p:nvGrpSpPr>
        <p:grpSpPr bwMode="auto">
          <a:xfrm>
            <a:off x="4783455" y="4995527"/>
            <a:ext cx="2121647" cy="657712"/>
            <a:chOff x="0" y="0"/>
            <a:chExt cx="1392" cy="496"/>
          </a:xfrm>
        </p:grpSpPr>
        <p:sp>
          <p:nvSpPr>
            <p:cNvPr id="24657" name="Line 111"/>
            <p:cNvSpPr>
              <a:spLocks noChangeShapeType="1"/>
            </p:cNvSpPr>
            <p:nvPr/>
          </p:nvSpPr>
          <p:spPr bwMode="auto">
            <a:xfrm flipH="1">
              <a:off x="0" y="0"/>
              <a:ext cx="384" cy="0"/>
            </a:xfrm>
            <a:prstGeom prst="line">
              <a:avLst/>
            </a:prstGeom>
            <a:noFill/>
            <a:ln w="28575">
              <a:solidFill>
                <a:srgbClr val="CC6600"/>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58" name="Line 112"/>
            <p:cNvSpPr>
              <a:spLocks noChangeShapeType="1"/>
            </p:cNvSpPr>
            <p:nvPr/>
          </p:nvSpPr>
          <p:spPr bwMode="auto">
            <a:xfrm flipH="1">
              <a:off x="672" y="0"/>
              <a:ext cx="288" cy="0"/>
            </a:xfrm>
            <a:prstGeom prst="line">
              <a:avLst/>
            </a:prstGeom>
            <a:noFill/>
            <a:ln w="28575">
              <a:solidFill>
                <a:srgbClr val="CC6600"/>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59" name="Line 113"/>
            <p:cNvSpPr>
              <a:spLocks noChangeShapeType="1"/>
            </p:cNvSpPr>
            <p:nvPr/>
          </p:nvSpPr>
          <p:spPr bwMode="auto">
            <a:xfrm flipH="1">
              <a:off x="1104" y="0"/>
              <a:ext cx="288" cy="0"/>
            </a:xfrm>
            <a:prstGeom prst="line">
              <a:avLst/>
            </a:prstGeom>
            <a:noFill/>
            <a:ln w="28575">
              <a:solidFill>
                <a:srgbClr val="CC6600"/>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60" name="Text Box 114"/>
            <p:cNvSpPr txBox="1">
              <a:spLocks noChangeArrowheads="1"/>
            </p:cNvSpPr>
            <p:nvPr/>
          </p:nvSpPr>
          <p:spPr bwMode="auto">
            <a:xfrm>
              <a:off x="624" y="9"/>
              <a:ext cx="406" cy="487"/>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肠液</a:t>
              </a:r>
            </a:p>
          </p:txBody>
        </p:sp>
      </p:grpSp>
      <p:grpSp>
        <p:nvGrpSpPr>
          <p:cNvPr id="20" name="Group 85"/>
          <p:cNvGrpSpPr/>
          <p:nvPr/>
        </p:nvGrpSpPr>
        <p:grpSpPr bwMode="auto">
          <a:xfrm>
            <a:off x="6980556" y="6278470"/>
            <a:ext cx="1473219" cy="708100"/>
            <a:chOff x="0" y="0"/>
            <a:chExt cx="960" cy="534"/>
          </a:xfrm>
          <a:solidFill>
            <a:srgbClr val="00B050"/>
          </a:solidFill>
        </p:grpSpPr>
        <p:sp>
          <p:nvSpPr>
            <p:cNvPr id="24662" name="AutoShape 116"/>
            <p:cNvSpPr>
              <a:spLocks noChangeArrowheads="1"/>
            </p:cNvSpPr>
            <p:nvPr/>
          </p:nvSpPr>
          <p:spPr bwMode="auto">
            <a:xfrm>
              <a:off x="432" y="96"/>
              <a:ext cx="528" cy="96"/>
            </a:xfrm>
            <a:prstGeom prst="rightArrow">
              <a:avLst>
                <a:gd name="adj1" fmla="val 50000"/>
                <a:gd name="adj2" fmla="val 137500"/>
              </a:avLst>
            </a:prstGeom>
            <a:grpFill/>
            <a:ln w="9525">
              <a:solidFill>
                <a:schemeClr val="tx1"/>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63" name="Text Box 117"/>
            <p:cNvSpPr txBox="1">
              <a:spLocks noChangeArrowheads="1"/>
            </p:cNvSpPr>
            <p:nvPr/>
          </p:nvSpPr>
          <p:spPr bwMode="auto">
            <a:xfrm>
              <a:off x="0" y="0"/>
              <a:ext cx="438" cy="534"/>
            </a:xfrm>
            <a:prstGeom prst="rect">
              <a:avLst/>
            </a:prstGeom>
            <a:solidFill>
              <a:schemeClr val="bg1"/>
            </a:solid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粪便</a:t>
              </a:r>
            </a:p>
          </p:txBody>
        </p:sp>
      </p:grpSp>
      <p:sp>
        <p:nvSpPr>
          <p:cNvPr id="24664" name="AutoShape 118"/>
          <p:cNvSpPr>
            <a:spLocks noChangeArrowheads="1"/>
          </p:cNvSpPr>
          <p:nvPr/>
        </p:nvSpPr>
        <p:spPr bwMode="auto">
          <a:xfrm>
            <a:off x="3611880" y="1366220"/>
            <a:ext cx="700144" cy="127299"/>
          </a:xfrm>
          <a:prstGeom prst="rightArrow">
            <a:avLst>
              <a:gd name="adj1" fmla="val 50000"/>
              <a:gd name="adj2" fmla="val 137500"/>
            </a:avLst>
          </a:prstGeom>
          <a:solidFill>
            <a:srgbClr val="339966"/>
          </a:solidFill>
          <a:ln w="9525">
            <a:solidFill>
              <a:srgbClr val="00800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65" name="Text Box 119"/>
          <p:cNvSpPr txBox="1">
            <a:spLocks noChangeArrowheads="1"/>
          </p:cNvSpPr>
          <p:nvPr/>
        </p:nvSpPr>
        <p:spPr bwMode="auto">
          <a:xfrm>
            <a:off x="2926082" y="1249121"/>
            <a:ext cx="709426" cy="338554"/>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食物</a:t>
            </a:r>
          </a:p>
        </p:txBody>
      </p:sp>
      <p:graphicFrame>
        <p:nvGraphicFramePr>
          <p:cNvPr id="24667" name="Object 121"/>
          <p:cNvGraphicFramePr>
            <a:graphicFrameLocks noChangeAspect="1"/>
          </p:cNvGraphicFramePr>
          <p:nvPr/>
        </p:nvGraphicFramePr>
        <p:xfrm>
          <a:off x="6296343" y="4416126"/>
          <a:ext cx="360680" cy="330182"/>
        </p:xfrm>
        <a:graphic>
          <a:graphicData uri="http://schemas.openxmlformats.org/presentationml/2006/ole">
            <mc:AlternateContent xmlns:mc="http://schemas.openxmlformats.org/markup-compatibility/2006">
              <mc:Choice xmlns:v="urn:schemas-microsoft-com:vml" Requires="v">
                <p:oleObj r:id="rId3" imgW="333375" imgH="304800" progId="PBrush">
                  <p:embed/>
                </p:oleObj>
              </mc:Choice>
              <mc:Fallback>
                <p:oleObj r:id="rId3" imgW="333375" imgH="304800" progId="PBrush">
                  <p:embed/>
                  <p:pic>
                    <p:nvPicPr>
                      <p:cNvPr id="0" name="Object 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343" y="4416126"/>
                        <a:ext cx="360680" cy="330182"/>
                      </a:xfrm>
                      <a:prstGeom prst="rect">
                        <a:avLst/>
                      </a:prstGeom>
                      <a:noFill/>
                      <a:effectLst/>
                    </p:spPr>
                  </p:pic>
                </p:oleObj>
              </mc:Fallback>
            </mc:AlternateContent>
          </a:graphicData>
        </a:graphic>
      </p:graphicFrame>
      <p:grpSp>
        <p:nvGrpSpPr>
          <p:cNvPr id="21" name="Group 92"/>
          <p:cNvGrpSpPr/>
          <p:nvPr/>
        </p:nvGrpSpPr>
        <p:grpSpPr bwMode="auto">
          <a:xfrm>
            <a:off x="4423094" y="4540662"/>
            <a:ext cx="2384201" cy="645777"/>
            <a:chOff x="0" y="0"/>
            <a:chExt cx="1798" cy="487"/>
          </a:xfrm>
        </p:grpSpPr>
        <p:sp>
          <p:nvSpPr>
            <p:cNvPr id="24669" name="Line 123"/>
            <p:cNvSpPr>
              <a:spLocks noChangeShapeType="1"/>
            </p:cNvSpPr>
            <p:nvPr/>
          </p:nvSpPr>
          <p:spPr bwMode="auto">
            <a:xfrm flipH="1">
              <a:off x="624" y="240"/>
              <a:ext cx="432" cy="0"/>
            </a:xfrm>
            <a:prstGeom prst="line">
              <a:avLst/>
            </a:prstGeom>
            <a:noFill/>
            <a:ln w="28575">
              <a:solidFill>
                <a:srgbClr val="990000"/>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70" name="Line 124"/>
            <p:cNvSpPr>
              <a:spLocks noChangeShapeType="1"/>
            </p:cNvSpPr>
            <p:nvPr/>
          </p:nvSpPr>
          <p:spPr bwMode="auto">
            <a:xfrm flipH="1">
              <a:off x="0" y="240"/>
              <a:ext cx="432" cy="0"/>
            </a:xfrm>
            <a:prstGeom prst="line">
              <a:avLst/>
            </a:prstGeom>
            <a:noFill/>
            <a:ln w="28575">
              <a:solidFill>
                <a:srgbClr val="990000"/>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71" name="Line 125"/>
            <p:cNvSpPr>
              <a:spLocks noChangeShapeType="1"/>
            </p:cNvSpPr>
            <p:nvPr/>
          </p:nvSpPr>
          <p:spPr bwMode="auto">
            <a:xfrm flipH="1">
              <a:off x="1440" y="240"/>
              <a:ext cx="336" cy="0"/>
            </a:xfrm>
            <a:prstGeom prst="line">
              <a:avLst/>
            </a:prstGeom>
            <a:noFill/>
            <a:ln w="28575">
              <a:solidFill>
                <a:srgbClr val="990000"/>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72" name="Text Box 126"/>
            <p:cNvSpPr txBox="1">
              <a:spLocks noChangeArrowheads="1"/>
            </p:cNvSpPr>
            <p:nvPr/>
          </p:nvSpPr>
          <p:spPr bwMode="auto">
            <a:xfrm>
              <a:off x="1392" y="0"/>
              <a:ext cx="406" cy="487"/>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胰液</a:t>
              </a:r>
            </a:p>
          </p:txBody>
        </p:sp>
      </p:grpSp>
      <p:grpSp>
        <p:nvGrpSpPr>
          <p:cNvPr id="22" name="Group 97"/>
          <p:cNvGrpSpPr/>
          <p:nvPr/>
        </p:nvGrpSpPr>
        <p:grpSpPr bwMode="auto">
          <a:xfrm>
            <a:off x="3991293" y="4107274"/>
            <a:ext cx="2104408" cy="645775"/>
            <a:chOff x="0" y="0"/>
            <a:chExt cx="1488" cy="487"/>
          </a:xfrm>
        </p:grpSpPr>
        <p:sp>
          <p:nvSpPr>
            <p:cNvPr id="24674" name="Text Box 128"/>
            <p:cNvSpPr txBox="1">
              <a:spLocks noChangeArrowheads="1"/>
            </p:cNvSpPr>
            <p:nvPr/>
          </p:nvSpPr>
          <p:spPr bwMode="auto">
            <a:xfrm>
              <a:off x="528" y="0"/>
              <a:ext cx="406" cy="487"/>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胆汁</a:t>
              </a:r>
            </a:p>
          </p:txBody>
        </p:sp>
        <p:sp>
          <p:nvSpPr>
            <p:cNvPr id="24675" name="Line 129"/>
            <p:cNvSpPr>
              <a:spLocks noChangeShapeType="1"/>
            </p:cNvSpPr>
            <p:nvPr/>
          </p:nvSpPr>
          <p:spPr bwMode="auto">
            <a:xfrm>
              <a:off x="0" y="231"/>
              <a:ext cx="1488" cy="0"/>
            </a:xfrm>
            <a:prstGeom prst="line">
              <a:avLst/>
            </a:prstGeom>
            <a:noFill/>
            <a:ln w="28575">
              <a:solidFill>
                <a:srgbClr val="333300"/>
              </a:solidFill>
              <a:rou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4676" name="AutoShape 133"/>
          <p:cNvSpPr>
            <a:spLocks noChangeArrowheads="1"/>
          </p:cNvSpPr>
          <p:nvPr/>
        </p:nvSpPr>
        <p:spPr bwMode="auto">
          <a:xfrm>
            <a:off x="6439218" y="4865969"/>
            <a:ext cx="180340" cy="421677"/>
          </a:xfrm>
          <a:prstGeom prst="downArrow">
            <a:avLst>
              <a:gd name="adj1" fmla="val 50000"/>
              <a:gd name="adj2" fmla="val 58456"/>
            </a:avLst>
          </a:prstGeom>
          <a:solidFill>
            <a:srgbClr val="339966"/>
          </a:solidFill>
          <a:ln w="9525">
            <a:solidFill>
              <a:schemeClr val="tx1"/>
            </a:solidFill>
            <a:miter lim="800000"/>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23" name="Group 102"/>
          <p:cNvGrpSpPr/>
          <p:nvPr/>
        </p:nvGrpSpPr>
        <p:grpSpPr bwMode="auto">
          <a:xfrm>
            <a:off x="5326281" y="5645984"/>
            <a:ext cx="852080" cy="507835"/>
            <a:chOff x="-73" y="48"/>
            <a:chExt cx="483" cy="381"/>
          </a:xfrm>
        </p:grpSpPr>
        <p:grpSp>
          <p:nvGrpSpPr>
            <p:cNvPr id="24" name="Group 103"/>
            <p:cNvGrpSpPr/>
            <p:nvPr/>
          </p:nvGrpSpPr>
          <p:grpSpPr bwMode="auto">
            <a:xfrm>
              <a:off x="0" y="48"/>
              <a:ext cx="240" cy="192"/>
              <a:chOff x="0" y="0"/>
              <a:chExt cx="240" cy="192"/>
            </a:xfrm>
          </p:grpSpPr>
          <p:sp>
            <p:nvSpPr>
              <p:cNvPr id="24680" name="Oval 153"/>
              <p:cNvSpPr>
                <a:spLocks noChangeArrowheads="1"/>
              </p:cNvSpPr>
              <p:nvPr/>
            </p:nvSpPr>
            <p:spPr bwMode="auto">
              <a:xfrm>
                <a:off x="48" y="96"/>
                <a:ext cx="144" cy="96"/>
              </a:xfrm>
              <a:prstGeom prst="ellipse">
                <a:avLst/>
              </a:prstGeom>
              <a:solidFill>
                <a:srgbClr val="0000FF"/>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81" name="Oval 154"/>
              <p:cNvSpPr>
                <a:spLocks noChangeArrowheads="1"/>
              </p:cNvSpPr>
              <p:nvPr/>
            </p:nvSpPr>
            <p:spPr bwMode="auto">
              <a:xfrm>
                <a:off x="0" y="0"/>
                <a:ext cx="96" cy="96"/>
              </a:xfrm>
              <a:prstGeom prst="ellipse">
                <a:avLst/>
              </a:prstGeom>
              <a:solidFill>
                <a:srgbClr val="0000FF"/>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82" name="Oval 155"/>
              <p:cNvSpPr>
                <a:spLocks noChangeArrowheads="1"/>
              </p:cNvSpPr>
              <p:nvPr/>
            </p:nvSpPr>
            <p:spPr bwMode="auto">
              <a:xfrm>
                <a:off x="96" y="0"/>
                <a:ext cx="144" cy="96"/>
              </a:xfrm>
              <a:prstGeom prst="ellipse">
                <a:avLst/>
              </a:prstGeom>
              <a:solidFill>
                <a:srgbClr val="0000FF"/>
              </a:solid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4683" name="Text Box 156"/>
            <p:cNvSpPr txBox="1">
              <a:spLocks noChangeArrowheads="1"/>
            </p:cNvSpPr>
            <p:nvPr/>
          </p:nvSpPr>
          <p:spPr bwMode="auto">
            <a:xfrm>
              <a:off x="-73" y="175"/>
              <a:ext cx="483" cy="254"/>
            </a:xfrm>
            <a:prstGeom prst="rect">
              <a:avLst/>
            </a:prstGeom>
            <a:noFill/>
            <a:ln w="9525">
              <a:noFill/>
              <a:miter lim="800000"/>
            </a:ln>
          </p:spPr>
          <p:txBody>
            <a:bodyPr vert="horz"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氨基酸</a:t>
              </a:r>
            </a:p>
          </p:txBody>
        </p:sp>
      </p:grpSp>
      <p:sp>
        <p:nvSpPr>
          <p:cNvPr id="24684" name="Text Box 157"/>
          <p:cNvSpPr txBox="1">
            <a:spLocks noChangeArrowheads="1"/>
          </p:cNvSpPr>
          <p:nvPr/>
        </p:nvSpPr>
        <p:spPr bwMode="auto">
          <a:xfrm>
            <a:off x="4854893" y="5368286"/>
            <a:ext cx="301008" cy="830997"/>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葡萄糖</a:t>
            </a:r>
          </a:p>
        </p:txBody>
      </p:sp>
      <p:sp>
        <p:nvSpPr>
          <p:cNvPr id="24685" name="Text Box 158"/>
          <p:cNvSpPr txBox="1">
            <a:spLocks noChangeArrowheads="1"/>
          </p:cNvSpPr>
          <p:nvPr/>
        </p:nvSpPr>
        <p:spPr bwMode="auto">
          <a:xfrm>
            <a:off x="5070793" y="3017614"/>
            <a:ext cx="301008" cy="58477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多肽</a:t>
            </a:r>
          </a:p>
        </p:txBody>
      </p:sp>
      <p:sp>
        <p:nvSpPr>
          <p:cNvPr id="24686" name="Text Box 159"/>
          <p:cNvSpPr txBox="1">
            <a:spLocks noChangeArrowheads="1"/>
          </p:cNvSpPr>
          <p:nvPr/>
        </p:nvSpPr>
        <p:spPr bwMode="auto">
          <a:xfrm>
            <a:off x="4854893" y="2271073"/>
            <a:ext cx="301008" cy="830997"/>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麦芽糖</a:t>
            </a:r>
          </a:p>
        </p:txBody>
      </p:sp>
      <p:sp>
        <p:nvSpPr>
          <p:cNvPr id="24687" name="Text Box 162"/>
          <p:cNvSpPr txBox="1">
            <a:spLocks noChangeArrowheads="1"/>
          </p:cNvSpPr>
          <p:nvPr/>
        </p:nvSpPr>
        <p:spPr bwMode="auto">
          <a:xfrm>
            <a:off x="2838769" y="2251263"/>
            <a:ext cx="421677" cy="338554"/>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88" name="Line 165"/>
          <p:cNvSpPr>
            <a:spLocks noChangeShapeType="1"/>
          </p:cNvSpPr>
          <p:nvPr/>
        </p:nvSpPr>
        <p:spPr bwMode="auto">
          <a:xfrm flipH="1">
            <a:off x="4854893" y="1601770"/>
            <a:ext cx="2286075" cy="661689"/>
          </a:xfrm>
          <a:prstGeom prst="line">
            <a:avLst/>
          </a:prstGeom>
          <a:noFill/>
          <a:ln w="41275">
            <a:solidFill>
              <a:srgbClr val="808080"/>
            </a:solidFill>
            <a:rou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689" name="Text Box 166"/>
          <p:cNvSpPr txBox="1">
            <a:spLocks noChangeArrowheads="1"/>
          </p:cNvSpPr>
          <p:nvPr/>
        </p:nvSpPr>
        <p:spPr bwMode="auto">
          <a:xfrm>
            <a:off x="4854894" y="1819033"/>
            <a:ext cx="600691" cy="338554"/>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唾液</a:t>
            </a:r>
          </a:p>
        </p:txBody>
      </p:sp>
      <p:sp>
        <p:nvSpPr>
          <p:cNvPr id="24690" name="Line 114"/>
          <p:cNvSpPr>
            <a:spLocks noChangeShapeType="1"/>
          </p:cNvSpPr>
          <p:nvPr/>
        </p:nvSpPr>
        <p:spPr bwMode="auto">
          <a:xfrm flipV="1">
            <a:off x="7663180" y="6367144"/>
            <a:ext cx="600692" cy="1"/>
          </a:xfrm>
          <a:prstGeom prst="line">
            <a:avLst/>
          </a:prstGeom>
          <a:noFill/>
          <a:ln w="57150">
            <a:solidFill>
              <a:srgbClr val="00B050"/>
            </a:solidFill>
            <a:round/>
            <a:tailEnd type="triangle" w="med" len="med"/>
          </a:ln>
          <a:effec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15" name="文本框 114"/>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三、食物的消化过程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4665"/>
                                        </p:tgtEl>
                                        <p:attrNameLst>
                                          <p:attrName>style.visibility</p:attrName>
                                        </p:attrNameLst>
                                      </p:cBhvr>
                                      <p:to>
                                        <p:strVal val="visible"/>
                                      </p:to>
                                    </p:set>
                                    <p:animEffect transition="in" filter="slide(fromLeft)">
                                      <p:cBhvr>
                                        <p:cTn id="7" dur="500"/>
                                        <p:tgtEl>
                                          <p:spTgt spid="2466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24664"/>
                                        </p:tgtEl>
                                        <p:attrNameLst>
                                          <p:attrName>style.visibility</p:attrName>
                                        </p:attrNameLst>
                                      </p:cBhvr>
                                      <p:to>
                                        <p:strVal val="visible"/>
                                      </p:to>
                                    </p:set>
                                    <p:anim calcmode="lin" valueType="num">
                                      <p:cBhvr>
                                        <p:cTn id="12" dur="500" fill="hold"/>
                                        <p:tgtEl>
                                          <p:spTgt spid="24664"/>
                                        </p:tgtEl>
                                        <p:attrNameLst>
                                          <p:attrName>ppt_x</p:attrName>
                                        </p:attrNameLst>
                                      </p:cBhvr>
                                      <p:tavLst>
                                        <p:tav tm="0">
                                          <p:val>
                                            <p:strVal val="#ppt_x-#ppt_w/2"/>
                                          </p:val>
                                        </p:tav>
                                        <p:tav tm="100000">
                                          <p:val>
                                            <p:strVal val="#ppt_x"/>
                                          </p:val>
                                        </p:tav>
                                      </p:tavLst>
                                    </p:anim>
                                    <p:anim calcmode="lin" valueType="num">
                                      <p:cBhvr>
                                        <p:cTn id="13" dur="500" fill="hold"/>
                                        <p:tgtEl>
                                          <p:spTgt spid="24664"/>
                                        </p:tgtEl>
                                        <p:attrNameLst>
                                          <p:attrName>ppt_y</p:attrName>
                                        </p:attrNameLst>
                                      </p:cBhvr>
                                      <p:tavLst>
                                        <p:tav tm="0">
                                          <p:val>
                                            <p:strVal val="#ppt_y"/>
                                          </p:val>
                                        </p:tav>
                                        <p:tav tm="100000">
                                          <p:val>
                                            <p:strVal val="#ppt_y"/>
                                          </p:val>
                                        </p:tav>
                                      </p:tavLst>
                                    </p:anim>
                                    <p:anim calcmode="lin" valueType="num">
                                      <p:cBhvr>
                                        <p:cTn id="14" dur="500" fill="hold"/>
                                        <p:tgtEl>
                                          <p:spTgt spid="24664"/>
                                        </p:tgtEl>
                                        <p:attrNameLst>
                                          <p:attrName>ppt_w</p:attrName>
                                        </p:attrNameLst>
                                      </p:cBhvr>
                                      <p:tavLst>
                                        <p:tav tm="0">
                                          <p:val>
                                            <p:fltVal val="0"/>
                                          </p:val>
                                        </p:tav>
                                        <p:tav tm="100000">
                                          <p:val>
                                            <p:strVal val="#ppt_w"/>
                                          </p:val>
                                        </p:tav>
                                      </p:tavLst>
                                    </p:anim>
                                    <p:anim calcmode="lin" valueType="num">
                                      <p:cBhvr>
                                        <p:cTn id="15" dur="500" fill="hold"/>
                                        <p:tgtEl>
                                          <p:spTgt spid="2466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24601"/>
                                        </p:tgtEl>
                                        <p:attrNameLst>
                                          <p:attrName>style.visibility</p:attrName>
                                        </p:attrNameLst>
                                      </p:cBhvr>
                                      <p:to>
                                        <p:strVal val="visible"/>
                                      </p:to>
                                    </p:set>
                                    <p:anim calcmode="lin" valueType="num">
                                      <p:cBhvr>
                                        <p:cTn id="35" dur="500" fill="hold"/>
                                        <p:tgtEl>
                                          <p:spTgt spid="24601"/>
                                        </p:tgtEl>
                                        <p:attrNameLst>
                                          <p:attrName>ppt_x</p:attrName>
                                        </p:attrNameLst>
                                      </p:cBhvr>
                                      <p:tavLst>
                                        <p:tav tm="0">
                                          <p:val>
                                            <p:strVal val="#ppt_x"/>
                                          </p:val>
                                        </p:tav>
                                        <p:tav tm="100000">
                                          <p:val>
                                            <p:strVal val="#ppt_x"/>
                                          </p:val>
                                        </p:tav>
                                      </p:tavLst>
                                    </p:anim>
                                    <p:anim calcmode="lin" valueType="num">
                                      <p:cBhvr>
                                        <p:cTn id="36" dur="500" fill="hold"/>
                                        <p:tgtEl>
                                          <p:spTgt spid="24601"/>
                                        </p:tgtEl>
                                        <p:attrNameLst>
                                          <p:attrName>ppt_y</p:attrName>
                                        </p:attrNameLst>
                                      </p:cBhvr>
                                      <p:tavLst>
                                        <p:tav tm="0">
                                          <p:val>
                                            <p:strVal val="#ppt_y-#ppt_h/2"/>
                                          </p:val>
                                        </p:tav>
                                        <p:tav tm="100000">
                                          <p:val>
                                            <p:strVal val="#ppt_y"/>
                                          </p:val>
                                        </p:tav>
                                      </p:tavLst>
                                    </p:anim>
                                    <p:anim calcmode="lin" valueType="num">
                                      <p:cBhvr>
                                        <p:cTn id="37" dur="500" fill="hold"/>
                                        <p:tgtEl>
                                          <p:spTgt spid="24601"/>
                                        </p:tgtEl>
                                        <p:attrNameLst>
                                          <p:attrName>ppt_w</p:attrName>
                                        </p:attrNameLst>
                                      </p:cBhvr>
                                      <p:tavLst>
                                        <p:tav tm="0">
                                          <p:val>
                                            <p:strVal val="#ppt_w"/>
                                          </p:val>
                                        </p:tav>
                                        <p:tav tm="100000">
                                          <p:val>
                                            <p:strVal val="#ppt_w"/>
                                          </p:val>
                                        </p:tav>
                                      </p:tavLst>
                                    </p:anim>
                                    <p:anim calcmode="lin" valueType="num">
                                      <p:cBhvr>
                                        <p:cTn id="38" dur="500" fill="hold"/>
                                        <p:tgtEl>
                                          <p:spTgt spid="24601"/>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688"/>
                                        </p:tgtEl>
                                        <p:attrNameLst>
                                          <p:attrName>style.visibility</p:attrName>
                                        </p:attrNameLst>
                                      </p:cBhvr>
                                      <p:to>
                                        <p:strVal val="visible"/>
                                      </p:to>
                                    </p:set>
                                    <p:anim calcmode="lin" valueType="num">
                                      <p:cBhvr additive="base">
                                        <p:cTn id="43" dur="500" fill="hold"/>
                                        <p:tgtEl>
                                          <p:spTgt spid="24688"/>
                                        </p:tgtEl>
                                        <p:attrNameLst>
                                          <p:attrName>ppt_x</p:attrName>
                                        </p:attrNameLst>
                                      </p:cBhvr>
                                      <p:tavLst>
                                        <p:tav tm="0">
                                          <p:val>
                                            <p:strVal val="#ppt_x"/>
                                          </p:val>
                                        </p:tav>
                                        <p:tav tm="100000">
                                          <p:val>
                                            <p:strVal val="#ppt_x"/>
                                          </p:val>
                                        </p:tav>
                                      </p:tavLst>
                                    </p:anim>
                                    <p:anim calcmode="lin" valueType="num">
                                      <p:cBhvr additive="base">
                                        <p:cTn id="44" dur="500" fill="hold"/>
                                        <p:tgtEl>
                                          <p:spTgt spid="2468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4689"/>
                                        </p:tgtEl>
                                        <p:attrNameLst>
                                          <p:attrName>style.visibility</p:attrName>
                                        </p:attrNameLst>
                                      </p:cBhvr>
                                      <p:to>
                                        <p:strVal val="visible"/>
                                      </p:to>
                                    </p:set>
                                    <p:animEffect transition="in" filter="blinds(horizontal)">
                                      <p:cBhvr>
                                        <p:cTn id="49" dur="500"/>
                                        <p:tgtEl>
                                          <p:spTgt spid="24689"/>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dissolv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4686"/>
                                        </p:tgtEl>
                                        <p:attrNameLst>
                                          <p:attrName>style.visibility</p:attrName>
                                        </p:attrNameLst>
                                      </p:cBhvr>
                                      <p:to>
                                        <p:strVal val="visible"/>
                                      </p:to>
                                    </p:set>
                                    <p:animEffect transition="in" filter="box(in)">
                                      <p:cBhvr>
                                        <p:cTn id="59" dur="500"/>
                                        <p:tgtEl>
                                          <p:spTgt spid="24686"/>
                                        </p:tgtEl>
                                      </p:cBhvr>
                                    </p:animEffect>
                                  </p:childTnLst>
                                </p:cTn>
                              </p:par>
                            </p:childTnLst>
                          </p:cTn>
                        </p:par>
                      </p:childTnLst>
                    </p:cTn>
                  </p:par>
                  <p:par>
                    <p:cTn id="60" fill="hold">
                      <p:stCondLst>
                        <p:cond delay="indefinite"/>
                      </p:stCondLst>
                      <p:childTnLst>
                        <p:par>
                          <p:cTn id="61" fill="hold">
                            <p:stCondLst>
                              <p:cond delay="0"/>
                            </p:stCondLst>
                            <p:childTnLst>
                              <p:par>
                                <p:cTn id="62" presetID="17" presetClass="entr" presetSubtype="1" fill="hold" grpId="0" nodeType="clickEffect">
                                  <p:stCondLst>
                                    <p:cond delay="0"/>
                                  </p:stCondLst>
                                  <p:childTnLst>
                                    <p:set>
                                      <p:cBhvr>
                                        <p:cTn id="63" dur="1" fill="hold">
                                          <p:stCondLst>
                                            <p:cond delay="0"/>
                                          </p:stCondLst>
                                        </p:cTn>
                                        <p:tgtEl>
                                          <p:spTgt spid="24612"/>
                                        </p:tgtEl>
                                        <p:attrNameLst>
                                          <p:attrName>style.visibility</p:attrName>
                                        </p:attrNameLst>
                                      </p:cBhvr>
                                      <p:to>
                                        <p:strVal val="visible"/>
                                      </p:to>
                                    </p:set>
                                    <p:anim calcmode="lin" valueType="num">
                                      <p:cBhvr>
                                        <p:cTn id="64" dur="500" fill="hold"/>
                                        <p:tgtEl>
                                          <p:spTgt spid="24612"/>
                                        </p:tgtEl>
                                        <p:attrNameLst>
                                          <p:attrName>ppt_x</p:attrName>
                                        </p:attrNameLst>
                                      </p:cBhvr>
                                      <p:tavLst>
                                        <p:tav tm="0">
                                          <p:val>
                                            <p:strVal val="#ppt_x"/>
                                          </p:val>
                                        </p:tav>
                                        <p:tav tm="100000">
                                          <p:val>
                                            <p:strVal val="#ppt_x"/>
                                          </p:val>
                                        </p:tav>
                                      </p:tavLst>
                                    </p:anim>
                                    <p:anim calcmode="lin" valueType="num">
                                      <p:cBhvr>
                                        <p:cTn id="65" dur="500" fill="hold"/>
                                        <p:tgtEl>
                                          <p:spTgt spid="24612"/>
                                        </p:tgtEl>
                                        <p:attrNameLst>
                                          <p:attrName>ppt_y</p:attrName>
                                        </p:attrNameLst>
                                      </p:cBhvr>
                                      <p:tavLst>
                                        <p:tav tm="0">
                                          <p:val>
                                            <p:strVal val="#ppt_y-#ppt_h/2"/>
                                          </p:val>
                                        </p:tav>
                                        <p:tav tm="100000">
                                          <p:val>
                                            <p:strVal val="#ppt_y"/>
                                          </p:val>
                                        </p:tav>
                                      </p:tavLst>
                                    </p:anim>
                                    <p:anim calcmode="lin" valueType="num">
                                      <p:cBhvr>
                                        <p:cTn id="66" dur="500" fill="hold"/>
                                        <p:tgtEl>
                                          <p:spTgt spid="24612"/>
                                        </p:tgtEl>
                                        <p:attrNameLst>
                                          <p:attrName>ppt_w</p:attrName>
                                        </p:attrNameLst>
                                      </p:cBhvr>
                                      <p:tavLst>
                                        <p:tav tm="0">
                                          <p:val>
                                            <p:strVal val="#ppt_w"/>
                                          </p:val>
                                        </p:tav>
                                        <p:tav tm="100000">
                                          <p:val>
                                            <p:strVal val="#ppt_w"/>
                                          </p:val>
                                        </p:tav>
                                      </p:tavLst>
                                    </p:anim>
                                    <p:anim calcmode="lin" valueType="num">
                                      <p:cBhvr>
                                        <p:cTn id="67" dur="500" fill="hold"/>
                                        <p:tgtEl>
                                          <p:spTgt spid="24612"/>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17" presetClass="entr" presetSubtype="2"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ppt_x</p:attrName>
                                        </p:attrNameLst>
                                      </p:cBhvr>
                                      <p:tavLst>
                                        <p:tav tm="0">
                                          <p:val>
                                            <p:strVal val="#ppt_x+#ppt_w/2"/>
                                          </p:val>
                                        </p:tav>
                                        <p:tav tm="100000">
                                          <p:val>
                                            <p:strVal val="#ppt_x"/>
                                          </p:val>
                                        </p:tav>
                                      </p:tavLst>
                                    </p:anim>
                                    <p:anim calcmode="lin" valueType="num">
                                      <p:cBhvr>
                                        <p:cTn id="73" dur="500" fill="hold"/>
                                        <p:tgtEl>
                                          <p:spTgt spid="21"/>
                                        </p:tgtEl>
                                        <p:attrNameLst>
                                          <p:attrName>ppt_y</p:attrName>
                                        </p:attrNameLst>
                                      </p:cBhvr>
                                      <p:tavLst>
                                        <p:tav tm="0">
                                          <p:val>
                                            <p:strVal val="#ppt_y"/>
                                          </p:val>
                                        </p:tav>
                                        <p:tav tm="100000">
                                          <p:val>
                                            <p:strVal val="#ppt_y"/>
                                          </p:val>
                                        </p:tav>
                                      </p:tavLst>
                                    </p:anim>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7" presetClass="entr" presetSubtype="2"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ppt_x</p:attrName>
                                        </p:attrNameLst>
                                      </p:cBhvr>
                                      <p:tavLst>
                                        <p:tav tm="0">
                                          <p:val>
                                            <p:strVal val="#ppt_x+#ppt_w/2"/>
                                          </p:val>
                                        </p:tav>
                                        <p:tav tm="100000">
                                          <p:val>
                                            <p:strVal val="#ppt_x"/>
                                          </p:val>
                                        </p:tav>
                                      </p:tavLst>
                                    </p:anim>
                                    <p:anim calcmode="lin" valueType="num">
                                      <p:cBhvr>
                                        <p:cTn id="81" dur="500" fill="hold"/>
                                        <p:tgtEl>
                                          <p:spTgt spid="19"/>
                                        </p:tgtEl>
                                        <p:attrNameLst>
                                          <p:attrName>ppt_y</p:attrName>
                                        </p:attrNameLst>
                                      </p:cBhvr>
                                      <p:tavLst>
                                        <p:tav tm="0">
                                          <p:val>
                                            <p:strVal val="#ppt_y"/>
                                          </p:val>
                                        </p:tav>
                                        <p:tav tm="100000">
                                          <p:val>
                                            <p:strVal val="#ppt_y"/>
                                          </p:val>
                                        </p:tav>
                                      </p:tavLst>
                                    </p:anim>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dissolve">
                                      <p:cBhvr>
                                        <p:cTn id="88" dur="500"/>
                                        <p:tgtEl>
                                          <p:spTgt spid="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4684"/>
                                        </p:tgtEl>
                                        <p:attrNameLst>
                                          <p:attrName>style.visibility</p:attrName>
                                        </p:attrNameLst>
                                      </p:cBhvr>
                                      <p:to>
                                        <p:strVal val="visible"/>
                                      </p:to>
                                    </p:set>
                                    <p:animEffect transition="in" filter="blinds(horizontal)">
                                      <p:cBhvr>
                                        <p:cTn id="93" dur="500"/>
                                        <p:tgtEl>
                                          <p:spTgt spid="24684"/>
                                        </p:tgtEl>
                                      </p:cBhvr>
                                    </p:animEffect>
                                  </p:childTnLst>
                                </p:cTn>
                              </p:par>
                            </p:childTnLst>
                          </p:cTn>
                        </p:par>
                      </p:childTnLst>
                    </p:cTn>
                  </p:par>
                  <p:par>
                    <p:cTn id="94" fill="hold">
                      <p:stCondLst>
                        <p:cond delay="indefinite"/>
                      </p:stCondLst>
                      <p:childTnLst>
                        <p:par>
                          <p:cTn id="95" fill="hold">
                            <p:stCondLst>
                              <p:cond delay="0"/>
                            </p:stCondLst>
                            <p:childTnLst>
                              <p:par>
                                <p:cTn id="96" presetID="17" presetClass="entr" presetSubtype="1" fill="hold" grpId="0" nodeType="clickEffect">
                                  <p:stCondLst>
                                    <p:cond delay="0"/>
                                  </p:stCondLst>
                                  <p:childTnLst>
                                    <p:set>
                                      <p:cBhvr>
                                        <p:cTn id="97" dur="1" fill="hold">
                                          <p:stCondLst>
                                            <p:cond delay="0"/>
                                          </p:stCondLst>
                                        </p:cTn>
                                        <p:tgtEl>
                                          <p:spTgt spid="24611"/>
                                        </p:tgtEl>
                                        <p:attrNameLst>
                                          <p:attrName>style.visibility</p:attrName>
                                        </p:attrNameLst>
                                      </p:cBhvr>
                                      <p:to>
                                        <p:strVal val="visible"/>
                                      </p:to>
                                    </p:set>
                                    <p:anim calcmode="lin" valueType="num">
                                      <p:cBhvr>
                                        <p:cTn id="98" dur="500" fill="hold"/>
                                        <p:tgtEl>
                                          <p:spTgt spid="24611"/>
                                        </p:tgtEl>
                                        <p:attrNameLst>
                                          <p:attrName>ppt_x</p:attrName>
                                        </p:attrNameLst>
                                      </p:cBhvr>
                                      <p:tavLst>
                                        <p:tav tm="0">
                                          <p:val>
                                            <p:strVal val="#ppt_x"/>
                                          </p:val>
                                        </p:tav>
                                        <p:tav tm="100000">
                                          <p:val>
                                            <p:strVal val="#ppt_x"/>
                                          </p:val>
                                        </p:tav>
                                      </p:tavLst>
                                    </p:anim>
                                    <p:anim calcmode="lin" valueType="num">
                                      <p:cBhvr>
                                        <p:cTn id="99" dur="500" fill="hold"/>
                                        <p:tgtEl>
                                          <p:spTgt spid="24611"/>
                                        </p:tgtEl>
                                        <p:attrNameLst>
                                          <p:attrName>ppt_y</p:attrName>
                                        </p:attrNameLst>
                                      </p:cBhvr>
                                      <p:tavLst>
                                        <p:tav tm="0">
                                          <p:val>
                                            <p:strVal val="#ppt_y-#ppt_h/2"/>
                                          </p:val>
                                        </p:tav>
                                        <p:tav tm="100000">
                                          <p:val>
                                            <p:strVal val="#ppt_y"/>
                                          </p:val>
                                        </p:tav>
                                      </p:tavLst>
                                    </p:anim>
                                    <p:anim calcmode="lin" valueType="num">
                                      <p:cBhvr>
                                        <p:cTn id="100" dur="500" fill="hold"/>
                                        <p:tgtEl>
                                          <p:spTgt spid="24611"/>
                                        </p:tgtEl>
                                        <p:attrNameLst>
                                          <p:attrName>ppt_w</p:attrName>
                                        </p:attrNameLst>
                                      </p:cBhvr>
                                      <p:tavLst>
                                        <p:tav tm="0">
                                          <p:val>
                                            <p:strVal val="#ppt_w"/>
                                          </p:val>
                                        </p:tav>
                                        <p:tav tm="100000">
                                          <p:val>
                                            <p:strVal val="#ppt_w"/>
                                          </p:val>
                                        </p:tav>
                                      </p:tavLst>
                                    </p:anim>
                                    <p:anim calcmode="lin" valueType="num">
                                      <p:cBhvr>
                                        <p:cTn id="101" dur="500" fill="hold"/>
                                        <p:tgtEl>
                                          <p:spTgt spid="24611"/>
                                        </p:tgtEl>
                                        <p:attrNameLst>
                                          <p:attrName>ppt_h</p:attrName>
                                        </p:attrNameLst>
                                      </p:cBhvr>
                                      <p:tavLst>
                                        <p:tav tm="0">
                                          <p:val>
                                            <p:fltVal val="0"/>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dissolve">
                                      <p:cBhvr>
                                        <p:cTn id="106" dur="500"/>
                                        <p:tgtEl>
                                          <p:spTgt spid="4"/>
                                        </p:tgtEl>
                                      </p:cBhvr>
                                    </p:animEffect>
                                  </p:childTnLst>
                                </p:cTn>
                              </p:par>
                            </p:childTnLst>
                          </p:cTn>
                        </p:par>
                      </p:childTnLst>
                    </p:cTn>
                  </p:par>
                  <p:par>
                    <p:cTn id="107" fill="hold">
                      <p:stCondLst>
                        <p:cond delay="indefinite"/>
                      </p:stCondLst>
                      <p:childTnLst>
                        <p:par>
                          <p:cTn id="108" fill="hold">
                            <p:stCondLst>
                              <p:cond delay="0"/>
                            </p:stCondLst>
                            <p:childTnLst>
                              <p:par>
                                <p:cTn id="109" presetID="18" presetClass="entr" presetSubtype="9" fill="hold"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strips(upLeft)">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24685"/>
                                        </p:tgtEl>
                                        <p:attrNameLst>
                                          <p:attrName>style.visibility</p:attrName>
                                        </p:attrNameLst>
                                      </p:cBhvr>
                                      <p:to>
                                        <p:strVal val="visible"/>
                                      </p:to>
                                    </p:set>
                                    <p:animEffect transition="in" filter="box(in)">
                                      <p:cBhvr>
                                        <p:cTn id="116" dur="500"/>
                                        <p:tgtEl>
                                          <p:spTgt spid="24685"/>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1" fill="hold" grpId="0" nodeType="clickEffect">
                                  <p:stCondLst>
                                    <p:cond delay="0"/>
                                  </p:stCondLst>
                                  <p:childTnLst>
                                    <p:set>
                                      <p:cBhvr>
                                        <p:cTn id="120" dur="1" fill="hold">
                                          <p:stCondLst>
                                            <p:cond delay="0"/>
                                          </p:stCondLst>
                                        </p:cTn>
                                        <p:tgtEl>
                                          <p:spTgt spid="24622"/>
                                        </p:tgtEl>
                                        <p:attrNameLst>
                                          <p:attrName>style.visibility</p:attrName>
                                        </p:attrNameLst>
                                      </p:cBhvr>
                                      <p:to>
                                        <p:strVal val="visible"/>
                                      </p:to>
                                    </p:set>
                                    <p:anim calcmode="lin" valueType="num">
                                      <p:cBhvr additive="base">
                                        <p:cTn id="121" dur="500" fill="hold"/>
                                        <p:tgtEl>
                                          <p:spTgt spid="24622"/>
                                        </p:tgtEl>
                                        <p:attrNameLst>
                                          <p:attrName>ppt_x</p:attrName>
                                        </p:attrNameLst>
                                      </p:cBhvr>
                                      <p:tavLst>
                                        <p:tav tm="0">
                                          <p:val>
                                            <p:strVal val="#ppt_x"/>
                                          </p:val>
                                        </p:tav>
                                        <p:tav tm="100000">
                                          <p:val>
                                            <p:strVal val="#ppt_x"/>
                                          </p:val>
                                        </p:tav>
                                      </p:tavLst>
                                    </p:anim>
                                    <p:anim calcmode="lin" valueType="num">
                                      <p:cBhvr additive="base">
                                        <p:cTn id="122" dur="500" fill="hold"/>
                                        <p:tgtEl>
                                          <p:spTgt spid="24622"/>
                                        </p:tgtEl>
                                        <p:attrNameLst>
                                          <p:attrName>ppt_y</p:attrName>
                                        </p:attrNameLst>
                                      </p:cBhvr>
                                      <p:tavLst>
                                        <p:tav tm="0">
                                          <p:val>
                                            <p:strVal val="0-#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nodeType="click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dissolve">
                                      <p:cBhvr>
                                        <p:cTn id="127" dur="500"/>
                                        <p:tgtEl>
                                          <p:spTgt spid="23"/>
                                        </p:tgtEl>
                                      </p:cBhvr>
                                    </p:animEffect>
                                  </p:childTnLst>
                                </p:cTn>
                              </p:par>
                            </p:childTnLst>
                          </p:cTn>
                        </p:par>
                      </p:childTnLst>
                    </p:cTn>
                  </p:par>
                  <p:par>
                    <p:cTn id="128" fill="hold">
                      <p:stCondLst>
                        <p:cond delay="indefinite"/>
                      </p:stCondLst>
                      <p:childTnLst>
                        <p:par>
                          <p:cTn id="129" fill="hold">
                            <p:stCondLst>
                              <p:cond delay="0"/>
                            </p:stCondLst>
                            <p:childTnLst>
                              <p:par>
                                <p:cTn id="130" presetID="17" presetClass="entr" presetSubtype="1" fill="hold" grpId="0" nodeType="clickEffect">
                                  <p:stCondLst>
                                    <p:cond delay="0"/>
                                  </p:stCondLst>
                                  <p:childTnLst>
                                    <p:set>
                                      <p:cBhvr>
                                        <p:cTn id="131" dur="1" fill="hold">
                                          <p:stCondLst>
                                            <p:cond delay="0"/>
                                          </p:stCondLst>
                                        </p:cTn>
                                        <p:tgtEl>
                                          <p:spTgt spid="24610"/>
                                        </p:tgtEl>
                                        <p:attrNameLst>
                                          <p:attrName>style.visibility</p:attrName>
                                        </p:attrNameLst>
                                      </p:cBhvr>
                                      <p:to>
                                        <p:strVal val="visible"/>
                                      </p:to>
                                    </p:set>
                                    <p:anim calcmode="lin" valueType="num">
                                      <p:cBhvr>
                                        <p:cTn id="132" dur="500" fill="hold"/>
                                        <p:tgtEl>
                                          <p:spTgt spid="24610"/>
                                        </p:tgtEl>
                                        <p:attrNameLst>
                                          <p:attrName>ppt_x</p:attrName>
                                        </p:attrNameLst>
                                      </p:cBhvr>
                                      <p:tavLst>
                                        <p:tav tm="0">
                                          <p:val>
                                            <p:strVal val="#ppt_x"/>
                                          </p:val>
                                        </p:tav>
                                        <p:tav tm="100000">
                                          <p:val>
                                            <p:strVal val="#ppt_x"/>
                                          </p:val>
                                        </p:tav>
                                      </p:tavLst>
                                    </p:anim>
                                    <p:anim calcmode="lin" valueType="num">
                                      <p:cBhvr>
                                        <p:cTn id="133" dur="500" fill="hold"/>
                                        <p:tgtEl>
                                          <p:spTgt spid="24610"/>
                                        </p:tgtEl>
                                        <p:attrNameLst>
                                          <p:attrName>ppt_y</p:attrName>
                                        </p:attrNameLst>
                                      </p:cBhvr>
                                      <p:tavLst>
                                        <p:tav tm="0">
                                          <p:val>
                                            <p:strVal val="#ppt_y-#ppt_h/2"/>
                                          </p:val>
                                        </p:tav>
                                        <p:tav tm="100000">
                                          <p:val>
                                            <p:strVal val="#ppt_y"/>
                                          </p:val>
                                        </p:tav>
                                      </p:tavLst>
                                    </p:anim>
                                    <p:anim calcmode="lin" valueType="num">
                                      <p:cBhvr>
                                        <p:cTn id="134" dur="500" fill="hold"/>
                                        <p:tgtEl>
                                          <p:spTgt spid="24610"/>
                                        </p:tgtEl>
                                        <p:attrNameLst>
                                          <p:attrName>ppt_w</p:attrName>
                                        </p:attrNameLst>
                                      </p:cBhvr>
                                      <p:tavLst>
                                        <p:tav tm="0">
                                          <p:val>
                                            <p:strVal val="#ppt_w"/>
                                          </p:val>
                                        </p:tav>
                                        <p:tav tm="100000">
                                          <p:val>
                                            <p:strVal val="#ppt_w"/>
                                          </p:val>
                                        </p:tav>
                                      </p:tavLst>
                                    </p:anim>
                                    <p:anim calcmode="lin" valueType="num">
                                      <p:cBhvr>
                                        <p:cTn id="135" dur="500" fill="hold"/>
                                        <p:tgtEl>
                                          <p:spTgt spid="24610"/>
                                        </p:tgtEl>
                                        <p:attrNameLst>
                                          <p:attrName>ppt_h</p:attrName>
                                        </p:attrNameLst>
                                      </p:cBhvr>
                                      <p:tavLst>
                                        <p:tav tm="0">
                                          <p:val>
                                            <p:fltVal val="0"/>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17" presetClass="entr" presetSubtype="8" fill="hold" nodeType="clickEffect">
                                  <p:stCondLst>
                                    <p:cond delay="0"/>
                                  </p:stCondLst>
                                  <p:childTnLst>
                                    <p:set>
                                      <p:cBhvr>
                                        <p:cTn id="139" dur="1" fill="hold">
                                          <p:stCondLst>
                                            <p:cond delay="0"/>
                                          </p:stCondLst>
                                        </p:cTn>
                                        <p:tgtEl>
                                          <p:spTgt spid="22"/>
                                        </p:tgtEl>
                                        <p:attrNameLst>
                                          <p:attrName>style.visibility</p:attrName>
                                        </p:attrNameLst>
                                      </p:cBhvr>
                                      <p:to>
                                        <p:strVal val="visible"/>
                                      </p:to>
                                    </p:set>
                                    <p:anim calcmode="lin" valueType="num">
                                      <p:cBhvr>
                                        <p:cTn id="140" dur="500" fill="hold"/>
                                        <p:tgtEl>
                                          <p:spTgt spid="22"/>
                                        </p:tgtEl>
                                        <p:attrNameLst>
                                          <p:attrName>ppt_x</p:attrName>
                                        </p:attrNameLst>
                                      </p:cBhvr>
                                      <p:tavLst>
                                        <p:tav tm="0">
                                          <p:val>
                                            <p:strVal val="#ppt_x-#ppt_w/2"/>
                                          </p:val>
                                        </p:tav>
                                        <p:tav tm="100000">
                                          <p:val>
                                            <p:strVal val="#ppt_x"/>
                                          </p:val>
                                        </p:tav>
                                      </p:tavLst>
                                    </p:anim>
                                    <p:anim calcmode="lin" valueType="num">
                                      <p:cBhvr>
                                        <p:cTn id="141" dur="500" fill="hold"/>
                                        <p:tgtEl>
                                          <p:spTgt spid="22"/>
                                        </p:tgtEl>
                                        <p:attrNameLst>
                                          <p:attrName>ppt_y</p:attrName>
                                        </p:attrNameLst>
                                      </p:cBhvr>
                                      <p:tavLst>
                                        <p:tav tm="0">
                                          <p:val>
                                            <p:strVal val="#ppt_y"/>
                                          </p:val>
                                        </p:tav>
                                        <p:tav tm="100000">
                                          <p:val>
                                            <p:strVal val="#ppt_y"/>
                                          </p:val>
                                        </p:tav>
                                      </p:tavLst>
                                    </p:anim>
                                    <p:anim calcmode="lin" valueType="num">
                                      <p:cBhvr>
                                        <p:cTn id="142" dur="500" fill="hold"/>
                                        <p:tgtEl>
                                          <p:spTgt spid="22"/>
                                        </p:tgtEl>
                                        <p:attrNameLst>
                                          <p:attrName>ppt_w</p:attrName>
                                        </p:attrNameLst>
                                      </p:cBhvr>
                                      <p:tavLst>
                                        <p:tav tm="0">
                                          <p:val>
                                            <p:fltVal val="0"/>
                                          </p:val>
                                        </p:tav>
                                        <p:tav tm="100000">
                                          <p:val>
                                            <p:strVal val="#ppt_w"/>
                                          </p:val>
                                        </p:tav>
                                      </p:tavLst>
                                    </p:anim>
                                    <p:anim calcmode="lin" valueType="num">
                                      <p:cBhvr>
                                        <p:cTn id="143"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9" presetClass="entr" presetSubtype="0" fill="hold" nodeType="clickEffect">
                                  <p:stCondLst>
                                    <p:cond delay="0"/>
                                  </p:stCondLst>
                                  <p:childTnLst>
                                    <p:set>
                                      <p:cBhvr>
                                        <p:cTn id="147" dur="1" fill="hold">
                                          <p:stCondLst>
                                            <p:cond delay="0"/>
                                          </p:stCondLst>
                                        </p:cTn>
                                        <p:tgtEl>
                                          <p:spTgt spid="24667"/>
                                        </p:tgtEl>
                                        <p:attrNameLst>
                                          <p:attrName>style.visibility</p:attrName>
                                        </p:attrNameLst>
                                      </p:cBhvr>
                                      <p:to>
                                        <p:strVal val="visible"/>
                                      </p:to>
                                    </p:set>
                                    <p:animEffect transition="in" filter="dissolve">
                                      <p:cBhvr>
                                        <p:cTn id="148" dur="500"/>
                                        <p:tgtEl>
                                          <p:spTgt spid="24667"/>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1" fill="hold" grpId="0" nodeType="clickEffect">
                                  <p:stCondLst>
                                    <p:cond delay="0"/>
                                  </p:stCondLst>
                                  <p:childTnLst>
                                    <p:set>
                                      <p:cBhvr>
                                        <p:cTn id="152" dur="1" fill="hold">
                                          <p:stCondLst>
                                            <p:cond delay="0"/>
                                          </p:stCondLst>
                                        </p:cTn>
                                        <p:tgtEl>
                                          <p:spTgt spid="24676"/>
                                        </p:tgtEl>
                                        <p:attrNameLst>
                                          <p:attrName>style.visibility</p:attrName>
                                        </p:attrNameLst>
                                      </p:cBhvr>
                                      <p:to>
                                        <p:strVal val="visible"/>
                                      </p:to>
                                    </p:set>
                                    <p:anim calcmode="lin" valueType="num">
                                      <p:cBhvr>
                                        <p:cTn id="153" dur="500" fill="hold"/>
                                        <p:tgtEl>
                                          <p:spTgt spid="24676"/>
                                        </p:tgtEl>
                                        <p:attrNameLst>
                                          <p:attrName>ppt_x</p:attrName>
                                        </p:attrNameLst>
                                      </p:cBhvr>
                                      <p:tavLst>
                                        <p:tav tm="0">
                                          <p:val>
                                            <p:strVal val="#ppt_x"/>
                                          </p:val>
                                        </p:tav>
                                        <p:tav tm="100000">
                                          <p:val>
                                            <p:strVal val="#ppt_x"/>
                                          </p:val>
                                        </p:tav>
                                      </p:tavLst>
                                    </p:anim>
                                    <p:anim calcmode="lin" valueType="num">
                                      <p:cBhvr>
                                        <p:cTn id="154" dur="500" fill="hold"/>
                                        <p:tgtEl>
                                          <p:spTgt spid="24676"/>
                                        </p:tgtEl>
                                        <p:attrNameLst>
                                          <p:attrName>ppt_y</p:attrName>
                                        </p:attrNameLst>
                                      </p:cBhvr>
                                      <p:tavLst>
                                        <p:tav tm="0">
                                          <p:val>
                                            <p:strVal val="#ppt_y-#ppt_h/2"/>
                                          </p:val>
                                        </p:tav>
                                        <p:tav tm="100000">
                                          <p:val>
                                            <p:strVal val="#ppt_y"/>
                                          </p:val>
                                        </p:tav>
                                      </p:tavLst>
                                    </p:anim>
                                    <p:anim calcmode="lin" valueType="num">
                                      <p:cBhvr>
                                        <p:cTn id="155" dur="500" fill="hold"/>
                                        <p:tgtEl>
                                          <p:spTgt spid="24676"/>
                                        </p:tgtEl>
                                        <p:attrNameLst>
                                          <p:attrName>ppt_w</p:attrName>
                                        </p:attrNameLst>
                                      </p:cBhvr>
                                      <p:tavLst>
                                        <p:tav tm="0">
                                          <p:val>
                                            <p:strVal val="#ppt_w"/>
                                          </p:val>
                                        </p:tav>
                                        <p:tav tm="100000">
                                          <p:val>
                                            <p:strVal val="#ppt_w"/>
                                          </p:val>
                                        </p:tav>
                                      </p:tavLst>
                                    </p:anim>
                                    <p:anim calcmode="lin" valueType="num">
                                      <p:cBhvr>
                                        <p:cTn id="156" dur="500" fill="hold"/>
                                        <p:tgtEl>
                                          <p:spTgt spid="24676"/>
                                        </p:tgtEl>
                                        <p:attrNameLst>
                                          <p:attrName>ppt_h</p:attrName>
                                        </p:attrNameLst>
                                      </p:cBhvr>
                                      <p:tavLst>
                                        <p:tav tm="0">
                                          <p:val>
                                            <p:fltVal val="0"/>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nodeType="clickEffect">
                                  <p:stCondLst>
                                    <p:cond delay="0"/>
                                  </p:stCondLst>
                                  <p:childTnLst>
                                    <p:set>
                                      <p:cBhvr>
                                        <p:cTn id="160" dur="1" fill="hold">
                                          <p:stCondLst>
                                            <p:cond delay="0"/>
                                          </p:stCondLst>
                                        </p:cTn>
                                        <p:tgtEl>
                                          <p:spTgt spid="7"/>
                                        </p:tgtEl>
                                        <p:attrNameLst>
                                          <p:attrName>style.visibility</p:attrName>
                                        </p:attrNameLst>
                                      </p:cBhvr>
                                      <p:to>
                                        <p:strVal val="visible"/>
                                      </p:to>
                                    </p:set>
                                    <p:animEffect transition="in" filter="dissolve">
                                      <p:cBhvr>
                                        <p:cTn id="161" dur="500"/>
                                        <p:tgtEl>
                                          <p:spTgt spid="7"/>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nodeType="clickEffect">
                                  <p:stCondLst>
                                    <p:cond delay="0"/>
                                  </p:stCondLst>
                                  <p:childTnLst>
                                    <p:set>
                                      <p:cBhvr>
                                        <p:cTn id="165" dur="1" fill="hold">
                                          <p:stCondLst>
                                            <p:cond delay="0"/>
                                          </p:stCondLst>
                                        </p:cTn>
                                        <p:tgtEl>
                                          <p:spTgt spid="6"/>
                                        </p:tgtEl>
                                        <p:attrNameLst>
                                          <p:attrName>style.visibility</p:attrName>
                                        </p:attrNameLst>
                                      </p:cBhvr>
                                      <p:to>
                                        <p:strVal val="visible"/>
                                      </p:to>
                                    </p:set>
                                    <p:animEffect transition="in" filter="blinds(horizontal)">
                                      <p:cBhvr>
                                        <p:cTn id="166" dur="500"/>
                                        <p:tgtEl>
                                          <p:spTgt spid="6"/>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nodeType="clickEffect">
                                  <p:stCondLst>
                                    <p:cond delay="0"/>
                                  </p:stCondLst>
                                  <p:childTnLst>
                                    <p:set>
                                      <p:cBhvr>
                                        <p:cTn id="170" dur="1" fill="hold">
                                          <p:stCondLst>
                                            <p:cond delay="0"/>
                                          </p:stCondLst>
                                        </p:cTn>
                                        <p:tgtEl>
                                          <p:spTgt spid="20"/>
                                        </p:tgtEl>
                                        <p:attrNameLst>
                                          <p:attrName>style.visibility</p:attrName>
                                        </p:attrNameLst>
                                      </p:cBhvr>
                                      <p:to>
                                        <p:strVal val="visible"/>
                                      </p:to>
                                    </p:set>
                                    <p:animEffect transition="in" filter="blinds(horizontal)">
                                      <p:cBhvr>
                                        <p:cTn id="171" dur="500"/>
                                        <p:tgtEl>
                                          <p:spTgt spid="20"/>
                                        </p:tgtEl>
                                      </p:cBhvr>
                                    </p:animEffect>
                                  </p:childTnLst>
                                </p:cTn>
                              </p:par>
                            </p:childTnLst>
                          </p:cTn>
                        </p:par>
                      </p:childTnLst>
                    </p:cTn>
                  </p:par>
                  <p:par>
                    <p:cTn id="172" fill="hold">
                      <p:stCondLst>
                        <p:cond delay="indefinite"/>
                      </p:stCondLst>
                      <p:childTnLst>
                        <p:par>
                          <p:cTn id="173" fill="hold">
                            <p:stCondLst>
                              <p:cond delay="0"/>
                            </p:stCondLst>
                            <p:childTnLst>
                              <p:par>
                                <p:cTn id="174" presetID="2" presetClass="entr" presetSubtype="8" fill="hold" grpId="0" nodeType="clickEffect">
                                  <p:stCondLst>
                                    <p:cond delay="0"/>
                                  </p:stCondLst>
                                  <p:childTnLst>
                                    <p:set>
                                      <p:cBhvr>
                                        <p:cTn id="175" dur="1" fill="hold">
                                          <p:stCondLst>
                                            <p:cond delay="0"/>
                                          </p:stCondLst>
                                        </p:cTn>
                                        <p:tgtEl>
                                          <p:spTgt spid="24690"/>
                                        </p:tgtEl>
                                        <p:attrNameLst>
                                          <p:attrName>style.visibility</p:attrName>
                                        </p:attrNameLst>
                                      </p:cBhvr>
                                      <p:to>
                                        <p:strVal val="visible"/>
                                      </p:to>
                                    </p:set>
                                    <p:anim calcmode="lin" valueType="num">
                                      <p:cBhvr additive="base">
                                        <p:cTn id="176" dur="500" fill="hold"/>
                                        <p:tgtEl>
                                          <p:spTgt spid="24690"/>
                                        </p:tgtEl>
                                        <p:attrNameLst>
                                          <p:attrName>ppt_x</p:attrName>
                                        </p:attrNameLst>
                                      </p:cBhvr>
                                      <p:tavLst>
                                        <p:tav tm="0">
                                          <p:val>
                                            <p:strVal val="0-#ppt_w/2"/>
                                          </p:val>
                                        </p:tav>
                                        <p:tav tm="100000">
                                          <p:val>
                                            <p:strVal val="#ppt_x"/>
                                          </p:val>
                                        </p:tav>
                                      </p:tavLst>
                                    </p:anim>
                                    <p:anim calcmode="lin" valueType="num">
                                      <p:cBhvr additive="base">
                                        <p:cTn id="177" dur="500" fill="hold"/>
                                        <p:tgtEl>
                                          <p:spTgt spid="246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1" grpId="0" animBg="1" autoUpdateAnimBg="0"/>
      <p:bldP spid="24610" grpId="0" animBg="1" autoUpdateAnimBg="0"/>
      <p:bldP spid="24611" grpId="0" animBg="1" autoUpdateAnimBg="0"/>
      <p:bldP spid="24612" grpId="0" animBg="1" autoUpdateAnimBg="0"/>
      <p:bldP spid="24622" grpId="0" animBg="1" autoUpdateAnimBg="0"/>
      <p:bldP spid="24664" grpId="0" animBg="1" autoUpdateAnimBg="0"/>
      <p:bldP spid="24665" grpId="0" autoUpdateAnimBg="0"/>
      <p:bldP spid="24676" grpId="0" animBg="1" autoUpdateAnimBg="0"/>
      <p:bldP spid="24684" grpId="0" autoUpdateAnimBg="0"/>
      <p:bldP spid="24685" grpId="0" autoUpdateAnimBg="0"/>
      <p:bldP spid="24686" grpId="0" autoUpdateAnimBg="0"/>
      <p:bldP spid="24688" grpId="0" animBg="1"/>
      <p:bldP spid="24689" grpId="0" autoUpdateAnimBg="0"/>
      <p:bldP spid="246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565951" y="2508404"/>
            <a:ext cx="9784219"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（物理变化是机械作用</a:t>
            </a:r>
            <a:r>
              <a:rPr kumimoji="0" lang="en-US" altLang="zh-CN"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只改变物质的形态</a:t>
            </a:r>
            <a:r>
              <a:rPr kumimoji="0" lang="en-US" altLang="zh-CN"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大小</a:t>
            </a:r>
            <a:r>
              <a:rPr kumimoji="0" lang="en-US" altLang="zh-CN"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但不改变物质的本质。比如</a:t>
            </a:r>
            <a:r>
              <a:rPr kumimoji="0" lang="en-US" altLang="zh-CN"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你咀嚼食物</a:t>
            </a:r>
            <a:r>
              <a:rPr kumimoji="0" lang="en-US" altLang="zh-CN"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使食物颗粒变小</a:t>
            </a:r>
            <a:r>
              <a:rPr kumimoji="0" lang="en-US" altLang="zh-CN"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就是物理消化。 ）</a:t>
            </a:r>
          </a:p>
        </p:txBody>
      </p:sp>
      <p:sp>
        <p:nvSpPr>
          <p:cNvPr id="34" name="矩形 33"/>
          <p:cNvSpPr/>
          <p:nvPr/>
        </p:nvSpPr>
        <p:spPr>
          <a:xfrm>
            <a:off x="1565951" y="4909549"/>
            <a:ext cx="10248678"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（改变了物质的本质</a:t>
            </a:r>
            <a:r>
              <a:rPr kumimoji="0" lang="en-US" altLang="zh-CN"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比如唾液淀粉酶使淀粉初步水解变成了麦芽糖，本质发生了改变。 ）</a:t>
            </a:r>
          </a:p>
        </p:txBody>
      </p:sp>
      <p:sp>
        <p:nvSpPr>
          <p:cNvPr id="46" name="Text Box 6"/>
          <p:cNvSpPr txBox="1">
            <a:spLocks noChangeArrowheads="1"/>
          </p:cNvSpPr>
          <p:nvPr/>
        </p:nvSpPr>
        <p:spPr bwMode="auto">
          <a:xfrm>
            <a:off x="1736724" y="2115963"/>
            <a:ext cx="2279746" cy="46166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物理性消化</a:t>
            </a:r>
            <a:r>
              <a:rPr kumimoji="0" lang="zh-CN"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47" name="Text Box 9"/>
          <p:cNvSpPr txBox="1">
            <a:spLocks noChangeArrowheads="1"/>
          </p:cNvSpPr>
          <p:nvPr/>
        </p:nvSpPr>
        <p:spPr bwMode="auto">
          <a:xfrm>
            <a:off x="1688465" y="4159579"/>
            <a:ext cx="2376264" cy="46166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40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化学性消化</a:t>
            </a:r>
            <a:r>
              <a:rPr kumimoji="0" lang="zh-CN" altLang="zh-CN" sz="240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49" name="Text Box 8"/>
          <p:cNvSpPr txBox="1">
            <a:spLocks noChangeArrowheads="1"/>
          </p:cNvSpPr>
          <p:nvPr/>
        </p:nvSpPr>
        <p:spPr bwMode="auto">
          <a:xfrm>
            <a:off x="3432696" y="2142996"/>
            <a:ext cx="5214974" cy="461665"/>
          </a:xfrm>
          <a:prstGeom prst="rect">
            <a:avLst/>
          </a:prstGeom>
          <a:noFill/>
          <a:ln w="9525">
            <a:noFill/>
            <a:miter lim="800000"/>
          </a:ln>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将食物切断、磨碎与消化液混合。</a:t>
            </a:r>
            <a:endParaRPr kumimoji="0" lang="zh-CN" altLang="zh-CN"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0" name="Text Box 10"/>
          <p:cNvSpPr txBox="1">
            <a:spLocks noChangeArrowheads="1"/>
          </p:cNvSpPr>
          <p:nvPr/>
        </p:nvSpPr>
        <p:spPr bwMode="auto">
          <a:xfrm>
            <a:off x="3325538" y="4139959"/>
            <a:ext cx="8193361" cy="830997"/>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食物中的大分子有机物在消化酶的作用下分解为能被细胞吸收的小分子有机物。</a:t>
            </a:r>
          </a:p>
        </p:txBody>
      </p:sp>
      <p:grpSp>
        <p:nvGrpSpPr>
          <p:cNvPr id="3" name="组合 19"/>
          <p:cNvGrpSpPr/>
          <p:nvPr/>
        </p:nvGrpSpPr>
        <p:grpSpPr>
          <a:xfrm>
            <a:off x="712880" y="2351237"/>
            <a:ext cx="1023844" cy="2071702"/>
            <a:chOff x="408830" y="2280063"/>
            <a:chExt cx="1023844" cy="2071702"/>
          </a:xfrm>
        </p:grpSpPr>
        <p:sp>
          <p:nvSpPr>
            <p:cNvPr id="45" name="AutoShape 3"/>
            <p:cNvSpPr/>
            <p:nvPr/>
          </p:nvSpPr>
          <p:spPr bwMode="auto">
            <a:xfrm>
              <a:off x="1004046" y="2280063"/>
              <a:ext cx="428628" cy="2071702"/>
            </a:xfrm>
            <a:prstGeom prst="leftBrace">
              <a:avLst>
                <a:gd name="adj1" fmla="val 15625"/>
                <a:gd name="adj2" fmla="val 50000"/>
              </a:avLst>
            </a:prstGeom>
            <a:noFill/>
            <a:ln w="38100">
              <a:solidFill>
                <a:srgbClr val="00B050"/>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7" name="TextBox 56"/>
            <p:cNvSpPr txBox="1"/>
            <p:nvPr/>
          </p:nvSpPr>
          <p:spPr>
            <a:xfrm>
              <a:off x="408830" y="2500306"/>
              <a:ext cx="553998" cy="1631216"/>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消化的方式</a:t>
              </a:r>
            </a:p>
          </p:txBody>
        </p:sp>
      </p:grpSp>
      <p:sp>
        <p:nvSpPr>
          <p:cNvPr id="20" name="TextBox 19"/>
          <p:cNvSpPr txBox="1"/>
          <p:nvPr/>
        </p:nvSpPr>
        <p:spPr>
          <a:xfrm>
            <a:off x="660400" y="1417148"/>
            <a:ext cx="230425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消化：</a:t>
            </a:r>
          </a:p>
        </p:txBody>
      </p:sp>
      <p:sp>
        <p:nvSpPr>
          <p:cNvPr id="21" name="TextBox 20"/>
          <p:cNvSpPr txBox="1"/>
          <p:nvPr/>
        </p:nvSpPr>
        <p:spPr>
          <a:xfrm>
            <a:off x="1522410" y="1417148"/>
            <a:ext cx="869564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食物在消化道内分解成可以被细胞吸收的物质的过程。</a:t>
            </a:r>
          </a:p>
        </p:txBody>
      </p:sp>
      <p:sp>
        <p:nvSpPr>
          <p:cNvPr id="15" name="文本框 14"/>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一、消化系统的组成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ppt_x</p:attrName>
                                        </p:attrNameLst>
                                      </p:cBhvr>
                                      <p:tavLst>
                                        <p:tav tm="0">
                                          <p:val>
                                            <p:strVal val="#ppt_x-#ppt_w/2"/>
                                          </p:val>
                                        </p:tav>
                                        <p:tav tm="100000">
                                          <p:val>
                                            <p:strVal val="#ppt_x"/>
                                          </p:val>
                                        </p:tav>
                                      </p:tavLst>
                                    </p:anim>
                                    <p:anim calcmode="lin" valueType="num">
                                      <p:cBhvr>
                                        <p:cTn id="13" dur="500" fill="hold"/>
                                        <p:tgtEl>
                                          <p:spTgt spid="49"/>
                                        </p:tgtEl>
                                        <p:attrNameLst>
                                          <p:attrName>ppt_y</p:attrName>
                                        </p:attrNameLst>
                                      </p:cBhvr>
                                      <p:tavLst>
                                        <p:tav tm="0">
                                          <p:val>
                                            <p:strVal val="#ppt_y"/>
                                          </p:val>
                                        </p:tav>
                                        <p:tav tm="100000">
                                          <p:val>
                                            <p:strVal val="#ppt_y"/>
                                          </p:val>
                                        </p:tav>
                                      </p:tavLst>
                                    </p:anim>
                                    <p:anim calcmode="lin" valueType="num">
                                      <p:cBhvr>
                                        <p:cTn id="14" dur="500" fill="hold"/>
                                        <p:tgtEl>
                                          <p:spTgt spid="49"/>
                                        </p:tgtEl>
                                        <p:attrNameLst>
                                          <p:attrName>ppt_w</p:attrName>
                                        </p:attrNameLst>
                                      </p:cBhvr>
                                      <p:tavLst>
                                        <p:tav tm="0">
                                          <p:val>
                                            <p:fltVal val="0"/>
                                          </p:val>
                                        </p:tav>
                                        <p:tav tm="100000">
                                          <p:val>
                                            <p:strVal val="#ppt_w"/>
                                          </p:val>
                                        </p:tav>
                                      </p:tavLst>
                                    </p:anim>
                                    <p:anim calcmode="lin" valueType="num">
                                      <p:cBhvr>
                                        <p:cTn id="15" dur="500" fill="hold"/>
                                        <p:tgtEl>
                                          <p:spTgt spid="49"/>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ppt_x</p:attrName>
                                        </p:attrNameLst>
                                      </p:cBhvr>
                                      <p:tavLst>
                                        <p:tav tm="0">
                                          <p:val>
                                            <p:strVal val="#ppt_x-#ppt_w/2"/>
                                          </p:val>
                                        </p:tav>
                                        <p:tav tm="100000">
                                          <p:val>
                                            <p:strVal val="#ppt_x"/>
                                          </p:val>
                                        </p:tav>
                                      </p:tavLst>
                                    </p:anim>
                                    <p:anim calcmode="lin" valueType="num">
                                      <p:cBhvr>
                                        <p:cTn id="29" dur="500" fill="hold"/>
                                        <p:tgtEl>
                                          <p:spTgt spid="50"/>
                                        </p:tgtEl>
                                        <p:attrNameLst>
                                          <p:attrName>ppt_y</p:attrName>
                                        </p:attrNameLst>
                                      </p:cBhvr>
                                      <p:tavLst>
                                        <p:tav tm="0">
                                          <p:val>
                                            <p:strVal val="#ppt_y"/>
                                          </p:val>
                                        </p:tav>
                                        <p:tav tm="100000">
                                          <p:val>
                                            <p:strVal val="#ppt_y"/>
                                          </p:val>
                                        </p:tav>
                                      </p:tavLst>
                                    </p:anim>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left)">
                                      <p:cBhvr>
                                        <p:cTn id="3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46" grpId="0"/>
      <p:bldP spid="47"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9740" y="1028700"/>
            <a:ext cx="113204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消化腺</a:t>
            </a:r>
          </a:p>
        </p:txBody>
      </p:sp>
      <p:sp>
        <p:nvSpPr>
          <p:cNvPr id="7" name="TextBox 6"/>
          <p:cNvSpPr txBox="1"/>
          <p:nvPr/>
        </p:nvSpPr>
        <p:spPr>
          <a:xfrm>
            <a:off x="3808182" y="1028700"/>
            <a:ext cx="113204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消化道</a:t>
            </a:r>
          </a:p>
        </p:txBody>
      </p:sp>
      <p:sp>
        <p:nvSpPr>
          <p:cNvPr id="9" name="下箭头 8"/>
          <p:cNvSpPr/>
          <p:nvPr/>
        </p:nvSpPr>
        <p:spPr>
          <a:xfrm>
            <a:off x="2291682" y="1438681"/>
            <a:ext cx="357190" cy="2160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dirty="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0" name="下箭头 9"/>
          <p:cNvSpPr/>
          <p:nvPr/>
        </p:nvSpPr>
        <p:spPr>
          <a:xfrm>
            <a:off x="4243005" y="1399897"/>
            <a:ext cx="357190" cy="21431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下箭头 10"/>
          <p:cNvSpPr/>
          <p:nvPr/>
        </p:nvSpPr>
        <p:spPr>
          <a:xfrm>
            <a:off x="6992583" y="1413463"/>
            <a:ext cx="357190" cy="2160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TextBox 11"/>
          <p:cNvSpPr txBox="1"/>
          <p:nvPr/>
        </p:nvSpPr>
        <p:spPr>
          <a:xfrm>
            <a:off x="6237075" y="1028700"/>
            <a:ext cx="176362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食物的消化</a:t>
            </a:r>
          </a:p>
        </p:txBody>
      </p:sp>
      <p:grpSp>
        <p:nvGrpSpPr>
          <p:cNvPr id="58" name="组合 57"/>
          <p:cNvGrpSpPr/>
          <p:nvPr/>
        </p:nvGrpSpPr>
        <p:grpSpPr>
          <a:xfrm>
            <a:off x="1914523" y="1683711"/>
            <a:ext cx="973343" cy="3772850"/>
            <a:chOff x="71406" y="928670"/>
            <a:chExt cx="973343" cy="3772850"/>
          </a:xfrm>
        </p:grpSpPr>
        <p:sp>
          <p:nvSpPr>
            <p:cNvPr id="25" name="TextBox 24"/>
            <p:cNvSpPr txBox="1"/>
            <p:nvPr/>
          </p:nvSpPr>
          <p:spPr>
            <a:xfrm>
              <a:off x="71406" y="928670"/>
              <a:ext cx="973343" cy="400110"/>
            </a:xfrm>
            <a:prstGeom prst="rect">
              <a:avLst/>
            </a:prstGeom>
            <a:solidFill>
              <a:srgbClr val="F5C277"/>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唾液腺</a:t>
              </a:r>
            </a:p>
          </p:txBody>
        </p:sp>
        <p:sp>
          <p:nvSpPr>
            <p:cNvPr id="26" name="TextBox 25"/>
            <p:cNvSpPr txBox="1"/>
            <p:nvPr/>
          </p:nvSpPr>
          <p:spPr>
            <a:xfrm>
              <a:off x="218210" y="2856602"/>
              <a:ext cx="710451" cy="400110"/>
            </a:xfrm>
            <a:prstGeom prst="rect">
              <a:avLst/>
            </a:prstGeom>
            <a:solidFill>
              <a:srgbClr val="F5C277"/>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胃腺</a:t>
              </a:r>
            </a:p>
          </p:txBody>
        </p:sp>
        <p:sp>
          <p:nvSpPr>
            <p:cNvPr id="27" name="TextBox 26"/>
            <p:cNvSpPr txBox="1"/>
            <p:nvPr/>
          </p:nvSpPr>
          <p:spPr>
            <a:xfrm>
              <a:off x="215828" y="3301278"/>
              <a:ext cx="710451" cy="400110"/>
            </a:xfrm>
            <a:prstGeom prst="rect">
              <a:avLst/>
            </a:prstGeom>
            <a:solidFill>
              <a:srgbClr val="F5C277"/>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肝脏</a:t>
              </a:r>
            </a:p>
          </p:txBody>
        </p:sp>
        <p:sp>
          <p:nvSpPr>
            <p:cNvPr id="28" name="TextBox 27"/>
            <p:cNvSpPr txBox="1"/>
            <p:nvPr/>
          </p:nvSpPr>
          <p:spPr>
            <a:xfrm>
              <a:off x="215828" y="3801344"/>
              <a:ext cx="710451" cy="400110"/>
            </a:xfrm>
            <a:prstGeom prst="rect">
              <a:avLst/>
            </a:prstGeom>
            <a:solidFill>
              <a:srgbClr val="F5C277"/>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胰腺</a:t>
              </a:r>
            </a:p>
          </p:txBody>
        </p:sp>
        <p:sp>
          <p:nvSpPr>
            <p:cNvPr id="29" name="TextBox 28"/>
            <p:cNvSpPr txBox="1"/>
            <p:nvPr/>
          </p:nvSpPr>
          <p:spPr>
            <a:xfrm>
              <a:off x="215828" y="4301410"/>
              <a:ext cx="710451" cy="400110"/>
            </a:xfrm>
            <a:prstGeom prst="rect">
              <a:avLst/>
            </a:prstGeom>
            <a:solidFill>
              <a:srgbClr val="F5C277"/>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肠腺</a:t>
              </a:r>
            </a:p>
          </p:txBody>
        </p:sp>
      </p:grpSp>
      <p:grpSp>
        <p:nvGrpSpPr>
          <p:cNvPr id="59" name="组合 58"/>
          <p:cNvGrpSpPr/>
          <p:nvPr/>
        </p:nvGrpSpPr>
        <p:grpSpPr>
          <a:xfrm>
            <a:off x="3114568" y="1540836"/>
            <a:ext cx="871657" cy="404486"/>
            <a:chOff x="1271451" y="785794"/>
            <a:chExt cx="871657" cy="404486"/>
          </a:xfrm>
        </p:grpSpPr>
        <p:cxnSp>
          <p:nvCxnSpPr>
            <p:cNvPr id="31" name="直接箭头连接符 30"/>
            <p:cNvCxnSpPr>
              <a:stCxn id="25" idx="3"/>
            </p:cNvCxnSpPr>
            <p:nvPr/>
          </p:nvCxnSpPr>
          <p:spPr>
            <a:xfrm>
              <a:off x="1338099" y="1190280"/>
              <a:ext cx="805009"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271451" y="785794"/>
              <a:ext cx="659155" cy="369332"/>
            </a:xfrm>
            <a:prstGeom prst="rect">
              <a:avLst/>
            </a:prstGeom>
            <a:noFill/>
            <a:ln>
              <a:solidFill>
                <a:srgbClr val="00B05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唾液</a:t>
              </a:r>
            </a:p>
          </p:txBody>
        </p:sp>
      </p:grpSp>
      <p:grpSp>
        <p:nvGrpSpPr>
          <p:cNvPr id="69" name="组合 68"/>
          <p:cNvGrpSpPr/>
          <p:nvPr/>
        </p:nvGrpSpPr>
        <p:grpSpPr>
          <a:xfrm>
            <a:off x="2842852" y="3525364"/>
            <a:ext cx="1085971" cy="428628"/>
            <a:chOff x="1071538" y="3071810"/>
            <a:chExt cx="1085971" cy="428628"/>
          </a:xfrm>
        </p:grpSpPr>
        <p:cxnSp>
          <p:nvCxnSpPr>
            <p:cNvPr id="34" name="直接箭头连接符 33"/>
            <p:cNvCxnSpPr/>
            <p:nvPr/>
          </p:nvCxnSpPr>
          <p:spPr>
            <a:xfrm>
              <a:off x="1071538" y="3500438"/>
              <a:ext cx="1085971" cy="0"/>
            </a:xfrm>
            <a:prstGeom prst="straightConnector1">
              <a:avLst/>
            </a:prstGeom>
            <a:noFill/>
            <a:ln>
              <a:solidFill>
                <a:srgbClr val="00B050"/>
              </a:solidFill>
            </a:ln>
          </p:spPr>
        </p:cxnSp>
        <p:sp>
          <p:nvSpPr>
            <p:cNvPr id="35" name="TextBox 34"/>
            <p:cNvSpPr txBox="1"/>
            <p:nvPr/>
          </p:nvSpPr>
          <p:spPr>
            <a:xfrm>
              <a:off x="1142976" y="3071810"/>
              <a:ext cx="659155" cy="369332"/>
            </a:xfrm>
            <a:prstGeom prst="rect">
              <a:avLst/>
            </a:prstGeom>
            <a:noFill/>
            <a:ln>
              <a:solidFill>
                <a:srgbClr val="00B05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胃液</a:t>
              </a:r>
            </a:p>
          </p:txBody>
        </p:sp>
      </p:grpSp>
      <p:grpSp>
        <p:nvGrpSpPr>
          <p:cNvPr id="71" name="组合 70"/>
          <p:cNvGrpSpPr/>
          <p:nvPr/>
        </p:nvGrpSpPr>
        <p:grpSpPr>
          <a:xfrm>
            <a:off x="2842852" y="4000750"/>
            <a:ext cx="1085971" cy="428628"/>
            <a:chOff x="1071538" y="3857628"/>
            <a:chExt cx="1085971" cy="428628"/>
          </a:xfrm>
        </p:grpSpPr>
        <p:cxnSp>
          <p:nvCxnSpPr>
            <p:cNvPr id="37" name="直接箭头连接符 36"/>
            <p:cNvCxnSpPr/>
            <p:nvPr/>
          </p:nvCxnSpPr>
          <p:spPr>
            <a:xfrm>
              <a:off x="1071538" y="4286256"/>
              <a:ext cx="108597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142976" y="3857628"/>
              <a:ext cx="659155" cy="369332"/>
            </a:xfrm>
            <a:prstGeom prst="rect">
              <a:avLst/>
            </a:prstGeom>
            <a:noFill/>
            <a:ln>
              <a:solidFill>
                <a:srgbClr val="00B05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胆汁</a:t>
              </a:r>
            </a:p>
          </p:txBody>
        </p:sp>
      </p:grpSp>
      <p:grpSp>
        <p:nvGrpSpPr>
          <p:cNvPr id="72" name="组合 71"/>
          <p:cNvGrpSpPr/>
          <p:nvPr/>
        </p:nvGrpSpPr>
        <p:grpSpPr>
          <a:xfrm>
            <a:off x="2842852" y="4500816"/>
            <a:ext cx="1085971" cy="428628"/>
            <a:chOff x="1071538" y="4357694"/>
            <a:chExt cx="1085971" cy="428628"/>
          </a:xfrm>
        </p:grpSpPr>
        <p:cxnSp>
          <p:nvCxnSpPr>
            <p:cNvPr id="39" name="直接箭头连接符 38"/>
            <p:cNvCxnSpPr/>
            <p:nvPr/>
          </p:nvCxnSpPr>
          <p:spPr>
            <a:xfrm>
              <a:off x="1071538" y="4786322"/>
              <a:ext cx="108597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142976" y="4357694"/>
              <a:ext cx="659155" cy="369332"/>
            </a:xfrm>
            <a:prstGeom prst="rect">
              <a:avLst/>
            </a:prstGeom>
            <a:noFill/>
            <a:ln>
              <a:solidFill>
                <a:srgbClr val="00B05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胰液</a:t>
              </a:r>
            </a:p>
          </p:txBody>
        </p:sp>
      </p:grpSp>
      <p:grpSp>
        <p:nvGrpSpPr>
          <p:cNvPr id="76" name="组合 75"/>
          <p:cNvGrpSpPr/>
          <p:nvPr/>
        </p:nvGrpSpPr>
        <p:grpSpPr>
          <a:xfrm>
            <a:off x="2842852" y="5000882"/>
            <a:ext cx="1085971" cy="428628"/>
            <a:chOff x="1071538" y="4857760"/>
            <a:chExt cx="1085971" cy="428628"/>
          </a:xfrm>
        </p:grpSpPr>
        <p:cxnSp>
          <p:nvCxnSpPr>
            <p:cNvPr id="41" name="直接箭头连接符 40"/>
            <p:cNvCxnSpPr/>
            <p:nvPr/>
          </p:nvCxnSpPr>
          <p:spPr>
            <a:xfrm>
              <a:off x="1071538" y="5286388"/>
              <a:ext cx="108597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42976" y="4857760"/>
              <a:ext cx="659155" cy="369332"/>
            </a:xfrm>
            <a:prstGeom prst="rect">
              <a:avLst/>
            </a:prstGeom>
            <a:noFill/>
            <a:ln>
              <a:solidFill>
                <a:srgbClr val="00B05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肠液</a:t>
              </a:r>
            </a:p>
          </p:txBody>
        </p:sp>
      </p:grpSp>
      <p:grpSp>
        <p:nvGrpSpPr>
          <p:cNvPr id="64" name="组合 63"/>
          <p:cNvGrpSpPr/>
          <p:nvPr/>
        </p:nvGrpSpPr>
        <p:grpSpPr>
          <a:xfrm>
            <a:off x="5000068" y="1612273"/>
            <a:ext cx="4421558" cy="542986"/>
            <a:chOff x="3214678" y="785794"/>
            <a:chExt cx="4421558" cy="542986"/>
          </a:xfrm>
        </p:grpSpPr>
        <p:sp>
          <p:nvSpPr>
            <p:cNvPr id="43" name="TextBox 42"/>
            <p:cNvSpPr txBox="1"/>
            <p:nvPr/>
          </p:nvSpPr>
          <p:spPr>
            <a:xfrm>
              <a:off x="3214678" y="928670"/>
              <a:ext cx="710451" cy="400110"/>
            </a:xfrm>
            <a:prstGeom prst="rect">
              <a:avLst/>
            </a:prstGeom>
            <a:solidFill>
              <a:srgbClr val="F5C277"/>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淀粉</a:t>
              </a:r>
            </a:p>
          </p:txBody>
        </p:sp>
        <p:cxnSp>
          <p:nvCxnSpPr>
            <p:cNvPr id="44" name="直接箭头连接符 43"/>
            <p:cNvCxnSpPr>
              <a:stCxn id="43" idx="3"/>
            </p:cNvCxnSpPr>
            <p:nvPr/>
          </p:nvCxnSpPr>
          <p:spPr>
            <a:xfrm>
              <a:off x="4120695" y="1190280"/>
              <a:ext cx="259444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414723" y="785794"/>
              <a:ext cx="137088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唾液淀粉酶</a:t>
              </a:r>
            </a:p>
          </p:txBody>
        </p:sp>
        <p:sp>
          <p:nvSpPr>
            <p:cNvPr id="47" name="TextBox 46"/>
            <p:cNvSpPr txBox="1"/>
            <p:nvPr/>
          </p:nvSpPr>
          <p:spPr>
            <a:xfrm>
              <a:off x="6662893" y="928670"/>
              <a:ext cx="973343" cy="400110"/>
            </a:xfrm>
            <a:prstGeom prst="rect">
              <a:avLst/>
            </a:prstGeom>
            <a:solidFill>
              <a:srgbClr val="F5C277"/>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麦芽糖</a:t>
              </a:r>
            </a:p>
          </p:txBody>
        </p:sp>
      </p:grpSp>
      <p:grpSp>
        <p:nvGrpSpPr>
          <p:cNvPr id="70" name="组合 69"/>
          <p:cNvGrpSpPr/>
          <p:nvPr/>
        </p:nvGrpSpPr>
        <p:grpSpPr>
          <a:xfrm>
            <a:off x="5041341" y="3444601"/>
            <a:ext cx="4259674" cy="552869"/>
            <a:chOff x="3237355" y="3110211"/>
            <a:chExt cx="4259674" cy="552869"/>
          </a:xfrm>
        </p:grpSpPr>
        <p:sp>
          <p:nvSpPr>
            <p:cNvPr id="48" name="TextBox 47"/>
            <p:cNvSpPr txBox="1"/>
            <p:nvPr/>
          </p:nvSpPr>
          <p:spPr>
            <a:xfrm>
              <a:off x="3237355" y="3262970"/>
              <a:ext cx="973343" cy="400110"/>
            </a:xfrm>
            <a:prstGeom prst="rect">
              <a:avLst/>
            </a:prstGeom>
            <a:solidFill>
              <a:srgbClr val="F5C277"/>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蛋白质</a:t>
              </a:r>
            </a:p>
          </p:txBody>
        </p:sp>
        <p:cxnSp>
          <p:nvCxnSpPr>
            <p:cNvPr id="49" name="直接箭头连接符 48"/>
            <p:cNvCxnSpPr/>
            <p:nvPr/>
          </p:nvCxnSpPr>
          <p:spPr>
            <a:xfrm flipV="1">
              <a:off x="4500562" y="3500438"/>
              <a:ext cx="2357454"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786578" y="3262970"/>
              <a:ext cx="710451" cy="400110"/>
            </a:xfrm>
            <a:prstGeom prst="rect">
              <a:avLst/>
            </a:prstGeom>
            <a:solidFill>
              <a:srgbClr val="F5C277"/>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多肽</a:t>
              </a:r>
            </a:p>
          </p:txBody>
        </p:sp>
        <p:sp>
          <p:nvSpPr>
            <p:cNvPr id="52" name="TextBox 51"/>
            <p:cNvSpPr txBox="1"/>
            <p:nvPr/>
          </p:nvSpPr>
          <p:spPr>
            <a:xfrm>
              <a:off x="4697824" y="3110211"/>
              <a:ext cx="113364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胃蛋白酶</a:t>
              </a:r>
            </a:p>
          </p:txBody>
        </p:sp>
      </p:grpSp>
      <p:grpSp>
        <p:nvGrpSpPr>
          <p:cNvPr id="77" name="组合 76"/>
          <p:cNvGrpSpPr/>
          <p:nvPr/>
        </p:nvGrpSpPr>
        <p:grpSpPr>
          <a:xfrm>
            <a:off x="4940223" y="4149738"/>
            <a:ext cx="5473937" cy="471548"/>
            <a:chOff x="3233869" y="3857628"/>
            <a:chExt cx="5473937" cy="471548"/>
          </a:xfrm>
        </p:grpSpPr>
        <p:sp>
          <p:nvSpPr>
            <p:cNvPr id="53" name="TextBox 52"/>
            <p:cNvSpPr txBox="1"/>
            <p:nvPr/>
          </p:nvSpPr>
          <p:spPr>
            <a:xfrm>
              <a:off x="3233869" y="3929066"/>
              <a:ext cx="2624015" cy="400110"/>
            </a:xfrm>
            <a:prstGeom prst="rect">
              <a:avLst/>
            </a:prstGeom>
            <a:solidFill>
              <a:srgbClr val="F5C2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淀粉、麦芽糖</a:t>
              </a:r>
            </a:p>
          </p:txBody>
        </p:sp>
        <p:cxnSp>
          <p:nvCxnSpPr>
            <p:cNvPr id="54" name="直接箭头连接符 53"/>
            <p:cNvCxnSpPr/>
            <p:nvPr/>
          </p:nvCxnSpPr>
          <p:spPr>
            <a:xfrm>
              <a:off x="5880561" y="4247855"/>
              <a:ext cx="183471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734463" y="3929066"/>
              <a:ext cx="973343" cy="400110"/>
            </a:xfrm>
            <a:prstGeom prst="rect">
              <a:avLst/>
            </a:prstGeom>
            <a:solidFill>
              <a:srgbClr val="F5C277"/>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葡萄糖</a:t>
              </a:r>
            </a:p>
          </p:txBody>
        </p:sp>
        <p:sp>
          <p:nvSpPr>
            <p:cNvPr id="56" name="TextBox 55"/>
            <p:cNvSpPr txBox="1"/>
            <p:nvPr/>
          </p:nvSpPr>
          <p:spPr>
            <a:xfrm>
              <a:off x="5786446" y="3857628"/>
              <a:ext cx="137088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胰酶、肠酶</a:t>
              </a:r>
            </a:p>
          </p:txBody>
        </p:sp>
      </p:grpSp>
      <p:grpSp>
        <p:nvGrpSpPr>
          <p:cNvPr id="78" name="组合 77"/>
          <p:cNvGrpSpPr/>
          <p:nvPr/>
        </p:nvGrpSpPr>
        <p:grpSpPr>
          <a:xfrm>
            <a:off x="4940223" y="4587220"/>
            <a:ext cx="5473937" cy="519832"/>
            <a:chOff x="3233869" y="4357694"/>
            <a:chExt cx="5473937" cy="519832"/>
          </a:xfrm>
        </p:grpSpPr>
        <p:sp>
          <p:nvSpPr>
            <p:cNvPr id="60" name="TextBox 59"/>
            <p:cNvSpPr txBox="1"/>
            <p:nvPr/>
          </p:nvSpPr>
          <p:spPr>
            <a:xfrm>
              <a:off x="3233869" y="4466020"/>
              <a:ext cx="2624015" cy="400110"/>
            </a:xfrm>
            <a:prstGeom prst="rect">
              <a:avLst/>
            </a:prstGeom>
            <a:solidFill>
              <a:srgbClr val="F5C2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蛋白质、多肽</a:t>
              </a:r>
            </a:p>
          </p:txBody>
        </p:sp>
        <p:cxnSp>
          <p:nvCxnSpPr>
            <p:cNvPr id="61" name="直接箭头连接符 60"/>
            <p:cNvCxnSpPr>
              <a:endCxn id="62" idx="1"/>
            </p:cNvCxnSpPr>
            <p:nvPr/>
          </p:nvCxnSpPr>
          <p:spPr>
            <a:xfrm flipV="1">
              <a:off x="5861370" y="4739026"/>
              <a:ext cx="1873093"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734463" y="4477416"/>
              <a:ext cx="973343" cy="400110"/>
            </a:xfrm>
            <a:prstGeom prst="rect">
              <a:avLst/>
            </a:prstGeom>
            <a:solidFill>
              <a:srgbClr val="F5C277"/>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氨基酸</a:t>
              </a:r>
            </a:p>
          </p:txBody>
        </p:sp>
        <p:sp>
          <p:nvSpPr>
            <p:cNvPr id="63" name="TextBox 62"/>
            <p:cNvSpPr txBox="1"/>
            <p:nvPr/>
          </p:nvSpPr>
          <p:spPr>
            <a:xfrm>
              <a:off x="5767255" y="4357694"/>
              <a:ext cx="1370888" cy="369332"/>
            </a:xfrm>
            <a:prstGeom prst="rect">
              <a:avLst/>
            </a:prstGeom>
            <a:noFill/>
            <a:ln>
              <a:solidFill>
                <a:srgbClr val="00B05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胰酶、肠酶</a:t>
              </a:r>
            </a:p>
          </p:txBody>
        </p:sp>
      </p:grpSp>
      <p:grpSp>
        <p:nvGrpSpPr>
          <p:cNvPr id="79" name="组合 78"/>
          <p:cNvGrpSpPr/>
          <p:nvPr/>
        </p:nvGrpSpPr>
        <p:grpSpPr>
          <a:xfrm>
            <a:off x="4940223" y="5157267"/>
            <a:ext cx="5910131" cy="474531"/>
            <a:chOff x="3233869" y="4967599"/>
            <a:chExt cx="5910131" cy="474531"/>
          </a:xfrm>
        </p:grpSpPr>
        <p:sp>
          <p:nvSpPr>
            <p:cNvPr id="65" name="TextBox 64"/>
            <p:cNvSpPr txBox="1"/>
            <p:nvPr/>
          </p:nvSpPr>
          <p:spPr>
            <a:xfrm>
              <a:off x="3233869" y="5013220"/>
              <a:ext cx="980941" cy="400110"/>
            </a:xfrm>
            <a:prstGeom prst="rect">
              <a:avLst/>
            </a:prstGeom>
            <a:solidFill>
              <a:srgbClr val="F5C2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脂肪</a:t>
              </a:r>
            </a:p>
          </p:txBody>
        </p:sp>
        <p:cxnSp>
          <p:nvCxnSpPr>
            <p:cNvPr id="66" name="直接箭头连接符 65"/>
            <p:cNvCxnSpPr/>
            <p:nvPr/>
          </p:nvCxnSpPr>
          <p:spPr>
            <a:xfrm>
              <a:off x="4214810" y="5357826"/>
              <a:ext cx="250033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715140" y="5042020"/>
              <a:ext cx="2428860" cy="400110"/>
            </a:xfrm>
            <a:prstGeom prst="rect">
              <a:avLst/>
            </a:prstGeom>
            <a:solidFill>
              <a:srgbClr val="F5C2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甘油、脂肪酸</a:t>
              </a:r>
            </a:p>
          </p:txBody>
        </p:sp>
        <p:sp>
          <p:nvSpPr>
            <p:cNvPr id="68" name="TextBox 67"/>
            <p:cNvSpPr txBox="1"/>
            <p:nvPr/>
          </p:nvSpPr>
          <p:spPr>
            <a:xfrm>
              <a:off x="4071934" y="4967599"/>
              <a:ext cx="208262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胆汁、胰酶、肠酶</a:t>
              </a:r>
            </a:p>
          </p:txBody>
        </p:sp>
      </p:grpSp>
      <p:grpSp>
        <p:nvGrpSpPr>
          <p:cNvPr id="57" name="组合 56"/>
          <p:cNvGrpSpPr/>
          <p:nvPr/>
        </p:nvGrpSpPr>
        <p:grpSpPr>
          <a:xfrm>
            <a:off x="3910277" y="1640910"/>
            <a:ext cx="1001271" cy="4971441"/>
            <a:chOff x="2139180" y="928670"/>
            <a:chExt cx="1001271" cy="4971441"/>
          </a:xfrm>
        </p:grpSpPr>
        <p:sp>
          <p:nvSpPr>
            <p:cNvPr id="13" name="TextBox 12"/>
            <p:cNvSpPr txBox="1"/>
            <p:nvPr/>
          </p:nvSpPr>
          <p:spPr>
            <a:xfrm>
              <a:off x="2285984" y="928670"/>
              <a:ext cx="710451" cy="400110"/>
            </a:xfrm>
            <a:prstGeom prst="rect">
              <a:avLst/>
            </a:prstGeom>
            <a:noFill/>
            <a:ln w="38100">
              <a:solidFill>
                <a:srgbClr val="00B05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口腔</a:t>
              </a:r>
            </a:p>
          </p:txBody>
        </p:sp>
        <p:cxnSp>
          <p:nvCxnSpPr>
            <p:cNvPr id="15" name="直接箭头连接符 14"/>
            <p:cNvCxnSpPr/>
            <p:nvPr/>
          </p:nvCxnSpPr>
          <p:spPr>
            <a:xfrm rot="5400000">
              <a:off x="2533711" y="1454780"/>
              <a:ext cx="25200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11757" y="1580780"/>
              <a:ext cx="928694" cy="400110"/>
            </a:xfrm>
            <a:prstGeom prst="rect">
              <a:avLst/>
            </a:prstGeom>
            <a:noFill/>
            <a:ln w="38100">
              <a:solidFill>
                <a:srgbClr val="00B05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咽</a:t>
              </a:r>
            </a:p>
          </p:txBody>
        </p:sp>
        <p:cxnSp>
          <p:nvCxnSpPr>
            <p:cNvPr id="17" name="直接箭头连接符 16"/>
            <p:cNvCxnSpPr/>
            <p:nvPr/>
          </p:nvCxnSpPr>
          <p:spPr>
            <a:xfrm rot="5400000">
              <a:off x="2533711" y="2106890"/>
              <a:ext cx="25200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5984" y="2232890"/>
              <a:ext cx="710451" cy="400110"/>
            </a:xfrm>
            <a:prstGeom prst="rect">
              <a:avLst/>
            </a:prstGeom>
            <a:noFill/>
            <a:ln w="38100">
              <a:solidFill>
                <a:srgbClr val="00B05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食道</a:t>
              </a:r>
            </a:p>
          </p:txBody>
        </p:sp>
        <p:cxnSp>
          <p:nvCxnSpPr>
            <p:cNvPr id="19" name="直接箭头连接符 18"/>
            <p:cNvCxnSpPr/>
            <p:nvPr/>
          </p:nvCxnSpPr>
          <p:spPr>
            <a:xfrm rot="5400000">
              <a:off x="2491253" y="2759000"/>
              <a:ext cx="25200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39180" y="2885120"/>
              <a:ext cx="928694" cy="400110"/>
            </a:xfrm>
            <a:prstGeom prst="rect">
              <a:avLst/>
            </a:prstGeom>
            <a:noFill/>
            <a:ln w="38100">
              <a:solidFill>
                <a:srgbClr val="00B05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胃</a:t>
              </a:r>
            </a:p>
          </p:txBody>
        </p:sp>
        <p:cxnSp>
          <p:nvCxnSpPr>
            <p:cNvPr id="21" name="直接箭头连接符 20"/>
            <p:cNvCxnSpPr/>
            <p:nvPr/>
          </p:nvCxnSpPr>
          <p:spPr>
            <a:xfrm rot="5400000">
              <a:off x="2468309" y="3447327"/>
              <a:ext cx="25200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69065" y="3579406"/>
              <a:ext cx="906017" cy="1015663"/>
            </a:xfrm>
            <a:prstGeom prst="rect">
              <a:avLst/>
            </a:prstGeom>
            <a:noFill/>
            <a:ln w="38100">
              <a:solidFill>
                <a:srgbClr val="00B05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小肠</a:t>
              </a:r>
              <a:endPar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cxnSp>
          <p:nvCxnSpPr>
            <p:cNvPr id="23" name="直接箭头连接符 22"/>
            <p:cNvCxnSpPr/>
            <p:nvPr/>
          </p:nvCxnSpPr>
          <p:spPr>
            <a:xfrm rot="5400000">
              <a:off x="2524503" y="4763284"/>
              <a:ext cx="25200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25259" y="4866130"/>
              <a:ext cx="710451" cy="400110"/>
            </a:xfrm>
            <a:prstGeom prst="rect">
              <a:avLst/>
            </a:prstGeom>
            <a:noFill/>
            <a:ln w="38100">
              <a:solidFill>
                <a:srgbClr val="00B05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大肠</a:t>
              </a:r>
            </a:p>
          </p:txBody>
        </p:sp>
        <p:sp>
          <p:nvSpPr>
            <p:cNvPr id="74" name="TextBox 73"/>
            <p:cNvSpPr txBox="1"/>
            <p:nvPr/>
          </p:nvSpPr>
          <p:spPr>
            <a:xfrm>
              <a:off x="2214003" y="5500001"/>
              <a:ext cx="710451" cy="400110"/>
            </a:xfrm>
            <a:prstGeom prst="rect">
              <a:avLst/>
            </a:prstGeom>
            <a:noFill/>
            <a:ln w="38100">
              <a:solidFill>
                <a:srgbClr val="00B05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肛门</a:t>
              </a:r>
            </a:p>
          </p:txBody>
        </p:sp>
        <p:cxnSp>
          <p:nvCxnSpPr>
            <p:cNvPr id="75" name="直接箭头连接符 74"/>
            <p:cNvCxnSpPr/>
            <p:nvPr/>
          </p:nvCxnSpPr>
          <p:spPr>
            <a:xfrm rot="5400000">
              <a:off x="2445736" y="5404415"/>
              <a:ext cx="25200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73" name="文本框 72"/>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三、食物的消化过程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left)">
                                      <p:cBhvr>
                                        <p:cTn id="12" dur="2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30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left)">
                                      <p:cBhvr>
                                        <p:cTn id="27" dur="5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wipe(left)">
                                      <p:cBhvr>
                                        <p:cTn id="32" dur="5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wipe(left)">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left)">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left)">
                                      <p:cBhvr>
                                        <p:cTn id="47" dur="500"/>
                                        <p:tgtEl>
                                          <p:spTgt spid="7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wipe(left)">
                                      <p:cBhvr>
                                        <p:cTn id="52" dur="500"/>
                                        <p:tgtEl>
                                          <p:spTgt spid="7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wipe(left)">
                                      <p:cBhvr>
                                        <p:cTn id="57" dur="500"/>
                                        <p:tgtEl>
                                          <p:spTgt spid="7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wipe(left)">
                                      <p:cBhvr>
                                        <p:cTn id="6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消化道(吸收)"/>
          <p:cNvPicPr>
            <a:picLocks noChangeAspect="1" noChangeArrowheads="1"/>
          </p:cNvPicPr>
          <p:nvPr/>
        </p:nvPicPr>
        <p:blipFill>
          <a:blip r:embed="rId2" cstate="print"/>
          <a:srcRect/>
          <a:stretch>
            <a:fillRect/>
          </a:stretch>
        </p:blipFill>
        <p:spPr bwMode="auto">
          <a:xfrm>
            <a:off x="10054233" y="1421780"/>
            <a:ext cx="796338" cy="4324290"/>
          </a:xfrm>
          <a:prstGeom prst="rect">
            <a:avLst/>
          </a:prstGeom>
          <a:noFill/>
          <a:ln w="9525">
            <a:noFill/>
            <a:miter lim="800000"/>
            <a:headEnd/>
            <a:tailEnd/>
          </a:ln>
        </p:spPr>
      </p:pic>
      <p:grpSp>
        <p:nvGrpSpPr>
          <p:cNvPr id="2" name="Group 3"/>
          <p:cNvGrpSpPr/>
          <p:nvPr/>
        </p:nvGrpSpPr>
        <p:grpSpPr bwMode="auto">
          <a:xfrm>
            <a:off x="7796280" y="4046979"/>
            <a:ext cx="1600200" cy="1143000"/>
            <a:chOff x="0" y="0"/>
            <a:chExt cx="1008" cy="720"/>
          </a:xfrm>
        </p:grpSpPr>
        <p:sp>
          <p:nvSpPr>
            <p:cNvPr id="48132" name="AutoShape 4"/>
            <p:cNvSpPr>
              <a:spLocks noChangeArrowheads="1"/>
            </p:cNvSpPr>
            <p:nvPr/>
          </p:nvSpPr>
          <p:spPr bwMode="auto">
            <a:xfrm>
              <a:off x="0" y="0"/>
              <a:ext cx="1008" cy="720"/>
            </a:xfrm>
            <a:prstGeom prst="wedgeEllipseCallout">
              <a:avLst>
                <a:gd name="adj1" fmla="val 96229"/>
                <a:gd name="adj2" fmla="val 35813"/>
              </a:avLst>
            </a:prstGeom>
            <a:solidFill>
              <a:srgbClr val="CCFFFF"/>
            </a:solidFill>
            <a:ln w="12700">
              <a:solidFill>
                <a:srgbClr val="33CCCC"/>
              </a:solidFill>
              <a:miter lim="800000"/>
            </a:ln>
          </p:spPr>
          <p:txBody>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8133" name="Text Box 5"/>
            <p:cNvSpPr txBox="1">
              <a:spLocks noChangeArrowheads="1"/>
            </p:cNvSpPr>
            <p:nvPr/>
          </p:nvSpPr>
          <p:spPr bwMode="auto">
            <a:xfrm>
              <a:off x="93" y="69"/>
              <a:ext cx="915" cy="582"/>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   少量水、无机盐和部分维生素</a:t>
              </a:r>
            </a:p>
          </p:txBody>
        </p:sp>
      </p:grpSp>
      <p:grpSp>
        <p:nvGrpSpPr>
          <p:cNvPr id="3" name="Group 6"/>
          <p:cNvGrpSpPr/>
          <p:nvPr/>
        </p:nvGrpSpPr>
        <p:grpSpPr bwMode="auto">
          <a:xfrm>
            <a:off x="7692572" y="1421780"/>
            <a:ext cx="2157100" cy="655628"/>
            <a:chOff x="0" y="0"/>
            <a:chExt cx="768" cy="504"/>
          </a:xfrm>
        </p:grpSpPr>
        <p:sp>
          <p:nvSpPr>
            <p:cNvPr id="48135" name="AutoShape 7"/>
            <p:cNvSpPr>
              <a:spLocks noChangeArrowheads="1"/>
            </p:cNvSpPr>
            <p:nvPr/>
          </p:nvSpPr>
          <p:spPr bwMode="auto">
            <a:xfrm>
              <a:off x="0" y="0"/>
              <a:ext cx="768" cy="480"/>
            </a:xfrm>
            <a:prstGeom prst="wedgeEllipseCallout">
              <a:avLst>
                <a:gd name="adj1" fmla="val 72398"/>
                <a:gd name="adj2" fmla="val 105833"/>
              </a:avLst>
            </a:prstGeom>
            <a:solidFill>
              <a:srgbClr val="CCFFCC"/>
            </a:solidFill>
            <a:ln w="12700">
              <a:solidFill>
                <a:srgbClr val="008000"/>
              </a:solidFill>
              <a:miter lim="800000"/>
            </a:ln>
          </p:spPr>
          <p:txBody>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rgbClr val="000099"/>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8136" name="Text Box 8"/>
            <p:cNvSpPr txBox="1">
              <a:spLocks noChangeArrowheads="1"/>
            </p:cNvSpPr>
            <p:nvPr/>
          </p:nvSpPr>
          <p:spPr bwMode="auto">
            <a:xfrm>
              <a:off x="96" y="0"/>
              <a:ext cx="624" cy="504"/>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少量水、酒精和无机盐</a:t>
              </a:r>
            </a:p>
          </p:txBody>
        </p:sp>
      </p:grpSp>
      <p:grpSp>
        <p:nvGrpSpPr>
          <p:cNvPr id="4" name="Group 9"/>
          <p:cNvGrpSpPr/>
          <p:nvPr/>
        </p:nvGrpSpPr>
        <p:grpSpPr bwMode="auto">
          <a:xfrm>
            <a:off x="7079079" y="2165634"/>
            <a:ext cx="2792264" cy="1761899"/>
            <a:chOff x="0" y="0"/>
            <a:chExt cx="1208" cy="1008"/>
          </a:xfrm>
        </p:grpSpPr>
        <p:sp>
          <p:nvSpPr>
            <p:cNvPr id="48138" name="AutoShape 10"/>
            <p:cNvSpPr>
              <a:spLocks noChangeArrowheads="1"/>
            </p:cNvSpPr>
            <p:nvPr/>
          </p:nvSpPr>
          <p:spPr bwMode="auto">
            <a:xfrm>
              <a:off x="0" y="0"/>
              <a:ext cx="1200" cy="1008"/>
            </a:xfrm>
            <a:prstGeom prst="wedgeEllipseCallout">
              <a:avLst>
                <a:gd name="adj1" fmla="val 62467"/>
                <a:gd name="adj2" fmla="val 37950"/>
              </a:avLst>
            </a:prstGeom>
            <a:solidFill>
              <a:srgbClr val="FFFF99"/>
            </a:solidFill>
            <a:ln w="12700">
              <a:solidFill>
                <a:srgbClr val="FF9900"/>
              </a:solidFill>
              <a:miter lim="800000"/>
            </a:ln>
          </p:spPr>
          <p:txBody>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000099"/>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8139" name="Text Box 11"/>
            <p:cNvSpPr txBox="1">
              <a:spLocks noChangeArrowheads="1"/>
            </p:cNvSpPr>
            <p:nvPr/>
          </p:nvSpPr>
          <p:spPr bwMode="auto">
            <a:xfrm>
              <a:off x="56" y="229"/>
              <a:ext cx="1152" cy="528"/>
            </a:xfrm>
            <a:prstGeom prst="rect">
              <a:avLst/>
            </a:prstGeom>
            <a:noFill/>
            <a:ln w="9525">
              <a:noFill/>
              <a:miter lim="800000"/>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  水、无机盐、维生素、葡萄糖、氨基酸、甘油和脂肪酸</a:t>
              </a:r>
              <a:endParaRPr kumimoji="0" lang="zh-CN" altLang="en-US" sz="200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48140" name="Text Box 12"/>
          <p:cNvSpPr txBox="1">
            <a:spLocks noChangeArrowheads="1"/>
          </p:cNvSpPr>
          <p:nvPr/>
        </p:nvSpPr>
        <p:spPr bwMode="auto">
          <a:xfrm>
            <a:off x="729117" y="2790826"/>
            <a:ext cx="6658653"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15000"/>
              </a:spcBef>
              <a:spcAft>
                <a:spcPts val="0"/>
              </a:spcAft>
              <a:buClrTx/>
              <a:buSzTx/>
              <a:buFontTx/>
              <a:buNone/>
              <a:defRPr/>
            </a:pP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、消化道中具有吸收作用的部位：</a:t>
            </a:r>
          </a:p>
        </p:txBody>
      </p:sp>
      <p:sp>
        <p:nvSpPr>
          <p:cNvPr id="48141" name="Text Box 13"/>
          <p:cNvSpPr txBox="1">
            <a:spLocks noChangeArrowheads="1"/>
          </p:cNvSpPr>
          <p:nvPr/>
        </p:nvSpPr>
        <p:spPr bwMode="auto">
          <a:xfrm>
            <a:off x="745339" y="3995567"/>
            <a:ext cx="5838825" cy="400110"/>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、各部分吸收的营养物质：</a:t>
            </a:r>
          </a:p>
        </p:txBody>
      </p:sp>
      <p:sp>
        <p:nvSpPr>
          <p:cNvPr id="48142" name="Text Box 15"/>
          <p:cNvSpPr txBox="1">
            <a:spLocks noChangeArrowheads="1"/>
          </p:cNvSpPr>
          <p:nvPr/>
        </p:nvSpPr>
        <p:spPr bwMode="auto">
          <a:xfrm>
            <a:off x="576506" y="1615743"/>
            <a:ext cx="2736850" cy="461665"/>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吸收的概念：</a:t>
            </a:r>
          </a:p>
        </p:txBody>
      </p:sp>
      <p:sp>
        <p:nvSpPr>
          <p:cNvPr id="48143" name="Text Box 16"/>
          <p:cNvSpPr txBox="1">
            <a:spLocks noChangeArrowheads="1"/>
          </p:cNvSpPr>
          <p:nvPr/>
        </p:nvSpPr>
        <p:spPr bwMode="auto">
          <a:xfrm>
            <a:off x="660400" y="3278821"/>
            <a:ext cx="3168352"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胃、</a:t>
            </a:r>
            <a:r>
              <a:rPr kumimoji="0" lang="zh-CN" altLang="en-US" sz="2000" i="0" u="sng"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小肠</a:t>
            </a: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、大肠。</a:t>
            </a:r>
          </a:p>
        </p:txBody>
      </p:sp>
      <p:sp>
        <p:nvSpPr>
          <p:cNvPr id="48144" name="Text Box 18"/>
          <p:cNvSpPr txBox="1">
            <a:spLocks noChangeArrowheads="1"/>
          </p:cNvSpPr>
          <p:nvPr/>
        </p:nvSpPr>
        <p:spPr bwMode="auto">
          <a:xfrm>
            <a:off x="479197" y="2034031"/>
            <a:ext cx="6227763" cy="369332"/>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吸收是指营养物质通过消化系统的管壁进入血液的过程。</a:t>
            </a:r>
          </a:p>
        </p:txBody>
      </p:sp>
      <p:sp>
        <p:nvSpPr>
          <p:cNvPr id="48147" name="矩形 18"/>
          <p:cNvSpPr>
            <a:spLocks noChangeArrowheads="1"/>
          </p:cNvSpPr>
          <p:nvPr/>
        </p:nvSpPr>
        <p:spPr bwMode="auto">
          <a:xfrm>
            <a:off x="764043" y="4783140"/>
            <a:ext cx="6374482"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、营养物质被吸收后的进入哪里？</a:t>
            </a:r>
            <a:endParaRPr kumimoji="0" lang="zh-CN" altLang="en-US" sz="36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8148" name="TextBox 20"/>
          <p:cNvSpPr txBox="1">
            <a:spLocks noChangeArrowheads="1"/>
          </p:cNvSpPr>
          <p:nvPr/>
        </p:nvSpPr>
        <p:spPr bwMode="auto">
          <a:xfrm>
            <a:off x="729117" y="5540345"/>
            <a:ext cx="7128792"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进入循环系统，由血液运输到全身各处。</a:t>
            </a:r>
          </a:p>
        </p:txBody>
      </p:sp>
      <p:sp>
        <p:nvSpPr>
          <p:cNvPr id="20" name="文本框 19"/>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三、食物的消化过程</a:t>
            </a:r>
          </a:p>
        </p:txBody>
      </p:sp>
      <p:sp>
        <p:nvSpPr>
          <p:cNvPr id="22" name="矩形 21"/>
          <p:cNvSpPr/>
          <p:nvPr/>
        </p:nvSpPr>
        <p:spPr>
          <a:xfrm>
            <a:off x="587123" y="1173028"/>
            <a:ext cx="492443" cy="461665"/>
          </a:xfrm>
          <a:prstGeom prst="rect">
            <a:avLst/>
          </a:prstGeom>
          <a:noFill/>
          <a:ln>
            <a:noFill/>
          </a:ln>
        </p:spPr>
        <p:txBody>
          <a:bodyPr wrap="none">
            <a:spAutoFit/>
          </a:bodyPr>
          <a:lstStyle/>
          <a:p>
            <a:pPr lvl="0" algn="ctr"/>
            <a:r>
              <a:rPr lang="zh-CN" altLang="en-US" sz="2400" kern="0">
                <a:ln w="9525">
                  <a:solidFill>
                    <a:srgbClr val="CC99FF"/>
                  </a:solidFill>
                  <a:round/>
                </a:ln>
                <a:solidFill>
                  <a:prstClr val="black"/>
                </a:solidFill>
                <a:latin typeface="Arial" panose="020B0604020202020204" pitchFamily="34" charset="0"/>
                <a:ea typeface="思源黑体 CN Medium" panose="020B0600000000000000" pitchFamily="34" charset="-122"/>
                <a:sym typeface="Arial" panose="020B0604020202020204" pitchFamily="34" charset="0"/>
              </a:rPr>
              <a:t>营</a:t>
            </a:r>
            <a:endParaRPr kumimoji="0" lang="zh-CN" altLang="en-US" sz="2400" i="0" u="none" strike="noStrike" kern="0" cap="none" spc="0" normalizeH="0" baseline="0" noProof="0" dirty="0">
              <a:ln w="9525">
                <a:solidFill>
                  <a:srgbClr val="CC99FF"/>
                </a:solidFill>
                <a:round/>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3" name="矩形 22"/>
          <p:cNvSpPr/>
          <p:nvPr/>
        </p:nvSpPr>
        <p:spPr>
          <a:xfrm>
            <a:off x="891923" y="1173028"/>
            <a:ext cx="492443" cy="461665"/>
          </a:xfrm>
          <a:prstGeom prst="rect">
            <a:avLst/>
          </a:prstGeom>
          <a:noFill/>
          <a:ln>
            <a:noFill/>
          </a:ln>
        </p:spPr>
        <p:txBody>
          <a:bodyPr wrap="none">
            <a:spAutoFit/>
          </a:bodyPr>
          <a:lstStyle/>
          <a:p>
            <a:pPr lvl="0" algn="ctr"/>
            <a:r>
              <a:rPr lang="zh-CN" altLang="en-US" sz="2400" kern="0">
                <a:ln w="9525">
                  <a:solidFill>
                    <a:srgbClr val="CC99FF"/>
                  </a:solidFill>
                  <a:round/>
                </a:ln>
                <a:solidFill>
                  <a:prstClr val="black"/>
                </a:solidFill>
                <a:latin typeface="Arial" panose="020B0604020202020204" pitchFamily="34" charset="0"/>
                <a:ea typeface="思源黑体 CN Medium" panose="020B0600000000000000" pitchFamily="34" charset="-122"/>
                <a:sym typeface="Arial" panose="020B0604020202020204" pitchFamily="34" charset="0"/>
              </a:rPr>
              <a:t>养</a:t>
            </a:r>
            <a:endParaRPr kumimoji="0" lang="zh-CN" altLang="en-US" sz="2400" i="0" u="none" strike="noStrike" kern="0" cap="none" spc="0" normalizeH="0" baseline="0" noProof="0" dirty="0">
              <a:ln w="9525">
                <a:solidFill>
                  <a:srgbClr val="CC99FF"/>
                </a:solidFill>
                <a:round/>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4" name="矩形 23"/>
          <p:cNvSpPr/>
          <p:nvPr/>
        </p:nvSpPr>
        <p:spPr>
          <a:xfrm>
            <a:off x="1196723" y="1173028"/>
            <a:ext cx="492443" cy="461665"/>
          </a:xfrm>
          <a:prstGeom prst="rect">
            <a:avLst/>
          </a:prstGeom>
          <a:noFill/>
          <a:ln>
            <a:noFill/>
          </a:ln>
        </p:spPr>
        <p:txBody>
          <a:bodyPr wrap="none">
            <a:spAutoFit/>
          </a:bodyPr>
          <a:lstStyle/>
          <a:p>
            <a:pPr lvl="0" algn="ctr"/>
            <a:r>
              <a:rPr lang="zh-CN" altLang="en-US" sz="2400" kern="0">
                <a:ln w="9525">
                  <a:solidFill>
                    <a:srgbClr val="CC99FF"/>
                  </a:solidFill>
                  <a:round/>
                </a:ln>
                <a:solidFill>
                  <a:prstClr val="black"/>
                </a:solidFill>
                <a:latin typeface="Arial" panose="020B0604020202020204" pitchFamily="34" charset="0"/>
                <a:ea typeface="思源黑体 CN Medium" panose="020B0600000000000000" pitchFamily="34" charset="-122"/>
                <a:sym typeface="Arial" panose="020B0604020202020204" pitchFamily="34" charset="0"/>
              </a:rPr>
              <a:t>物</a:t>
            </a:r>
            <a:endParaRPr kumimoji="0" lang="zh-CN" altLang="en-US" sz="2400" i="0" u="none" strike="noStrike" kern="0" cap="none" spc="0" normalizeH="0" baseline="0" noProof="0" dirty="0">
              <a:ln w="9525">
                <a:solidFill>
                  <a:srgbClr val="CC99FF"/>
                </a:solidFill>
                <a:round/>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5" name="矩形 24"/>
          <p:cNvSpPr/>
          <p:nvPr/>
        </p:nvSpPr>
        <p:spPr>
          <a:xfrm>
            <a:off x="1501523" y="1173028"/>
            <a:ext cx="492443" cy="461665"/>
          </a:xfrm>
          <a:prstGeom prst="rect">
            <a:avLst/>
          </a:prstGeom>
          <a:noFill/>
          <a:ln>
            <a:noFill/>
          </a:ln>
        </p:spPr>
        <p:txBody>
          <a:bodyPr wrap="none">
            <a:spAutoFit/>
          </a:bodyPr>
          <a:lstStyle/>
          <a:p>
            <a:pPr lvl="0" algn="ctr"/>
            <a:r>
              <a:rPr lang="zh-CN" altLang="en-US" sz="2400" kern="0">
                <a:ln w="9525">
                  <a:solidFill>
                    <a:srgbClr val="CC99FF"/>
                  </a:solidFill>
                  <a:round/>
                </a:ln>
                <a:solidFill>
                  <a:prstClr val="black"/>
                </a:solidFill>
                <a:latin typeface="Arial" panose="020B0604020202020204" pitchFamily="34" charset="0"/>
                <a:ea typeface="思源黑体 CN Medium" panose="020B0600000000000000" pitchFamily="34" charset="-122"/>
                <a:sym typeface="Arial" panose="020B0604020202020204" pitchFamily="34" charset="0"/>
              </a:rPr>
              <a:t>质</a:t>
            </a:r>
            <a:endParaRPr kumimoji="0" lang="zh-CN" altLang="en-US" sz="2400" i="0" u="none" strike="noStrike" kern="0" cap="none" spc="0" normalizeH="0" baseline="0" noProof="0" dirty="0">
              <a:ln w="9525">
                <a:solidFill>
                  <a:srgbClr val="CC99FF"/>
                </a:solidFill>
                <a:round/>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6" name="矩形 25"/>
          <p:cNvSpPr/>
          <p:nvPr/>
        </p:nvSpPr>
        <p:spPr>
          <a:xfrm>
            <a:off x="1806323" y="1173028"/>
            <a:ext cx="492443" cy="461665"/>
          </a:xfrm>
          <a:prstGeom prst="rect">
            <a:avLst/>
          </a:prstGeom>
          <a:noFill/>
          <a:ln>
            <a:noFill/>
          </a:ln>
        </p:spPr>
        <p:txBody>
          <a:bodyPr wrap="none">
            <a:spAutoFit/>
          </a:bodyPr>
          <a:lstStyle/>
          <a:p>
            <a:pPr lvl="0" algn="ctr"/>
            <a:r>
              <a:rPr lang="zh-CN" altLang="en-US" sz="2400" kern="0">
                <a:ln w="9525">
                  <a:solidFill>
                    <a:srgbClr val="CC99FF"/>
                  </a:solidFill>
                  <a:round/>
                </a:ln>
                <a:solidFill>
                  <a:prstClr val="black"/>
                </a:solidFill>
                <a:latin typeface="Arial" panose="020B0604020202020204" pitchFamily="34" charset="0"/>
                <a:ea typeface="思源黑体 CN Medium" panose="020B0600000000000000" pitchFamily="34" charset="-122"/>
                <a:sym typeface="Arial" panose="020B0604020202020204" pitchFamily="34" charset="0"/>
              </a:rPr>
              <a:t>的</a:t>
            </a:r>
            <a:endParaRPr kumimoji="0" lang="zh-CN" altLang="en-US" sz="2400" i="0" u="none" strike="noStrike" kern="0" cap="none" spc="0" normalizeH="0" baseline="0" noProof="0" dirty="0">
              <a:ln w="9525">
                <a:solidFill>
                  <a:srgbClr val="CC99FF"/>
                </a:solidFill>
                <a:round/>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7" name="矩形 26"/>
          <p:cNvSpPr/>
          <p:nvPr/>
        </p:nvSpPr>
        <p:spPr>
          <a:xfrm>
            <a:off x="2111123" y="1173028"/>
            <a:ext cx="492443" cy="461665"/>
          </a:xfrm>
          <a:prstGeom prst="rect">
            <a:avLst/>
          </a:prstGeom>
          <a:noFill/>
          <a:ln>
            <a:noFill/>
          </a:ln>
        </p:spPr>
        <p:txBody>
          <a:bodyPr wrap="none">
            <a:spAutoFit/>
          </a:bodyPr>
          <a:lstStyle/>
          <a:p>
            <a:pPr lvl="0" algn="ctr"/>
            <a:r>
              <a:rPr lang="zh-CN" altLang="en-US" sz="2400" kern="0">
                <a:ln w="9525">
                  <a:solidFill>
                    <a:srgbClr val="CC99FF"/>
                  </a:solidFill>
                  <a:round/>
                </a:ln>
                <a:solidFill>
                  <a:prstClr val="black"/>
                </a:solidFill>
                <a:latin typeface="Arial" panose="020B0604020202020204" pitchFamily="34" charset="0"/>
                <a:ea typeface="思源黑体 CN Medium" panose="020B0600000000000000" pitchFamily="34" charset="-122"/>
                <a:sym typeface="Arial" panose="020B0604020202020204" pitchFamily="34" charset="0"/>
              </a:rPr>
              <a:t>吸</a:t>
            </a:r>
            <a:endParaRPr kumimoji="0" lang="zh-CN" altLang="en-US" sz="2400" i="0" u="none" strike="noStrike" kern="0" cap="none" spc="0" normalizeH="0" baseline="0" noProof="0" dirty="0">
              <a:ln w="9525">
                <a:solidFill>
                  <a:srgbClr val="CC99FF"/>
                </a:solidFill>
                <a:round/>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8" name="矩形 27"/>
          <p:cNvSpPr/>
          <p:nvPr/>
        </p:nvSpPr>
        <p:spPr>
          <a:xfrm>
            <a:off x="2415923" y="1173028"/>
            <a:ext cx="492443" cy="461665"/>
          </a:xfrm>
          <a:prstGeom prst="rect">
            <a:avLst/>
          </a:prstGeom>
          <a:noFill/>
          <a:ln>
            <a:noFill/>
          </a:ln>
        </p:spPr>
        <p:txBody>
          <a:bodyPr wrap="none">
            <a:spAutoFit/>
          </a:bodyPr>
          <a:lstStyle/>
          <a:p>
            <a:pPr lvl="0" algn="ctr"/>
            <a:r>
              <a:rPr lang="zh-CN" altLang="en-US" sz="2400" kern="0">
                <a:ln w="9525">
                  <a:solidFill>
                    <a:srgbClr val="CC99FF"/>
                  </a:solidFill>
                  <a:round/>
                </a:ln>
                <a:solidFill>
                  <a:prstClr val="black"/>
                </a:solidFill>
                <a:latin typeface="Arial" panose="020B0604020202020204" pitchFamily="34" charset="0"/>
                <a:ea typeface="思源黑体 CN Medium" panose="020B0600000000000000" pitchFamily="34" charset="-122"/>
                <a:sym typeface="Arial" panose="020B0604020202020204" pitchFamily="34" charset="0"/>
              </a:rPr>
              <a:t>收</a:t>
            </a:r>
            <a:endParaRPr kumimoji="0" lang="zh-CN" altLang="en-US" sz="2400" i="0" u="none" strike="noStrike" kern="0" cap="none" spc="0" normalizeH="0" baseline="0" noProof="0" dirty="0">
              <a:ln w="9525">
                <a:solidFill>
                  <a:srgbClr val="CC99FF"/>
                </a:solidFill>
                <a:round/>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8142"/>
                                        </p:tgtEl>
                                        <p:attrNameLst>
                                          <p:attrName>style.visibility</p:attrName>
                                        </p:attrNameLst>
                                      </p:cBhvr>
                                      <p:to>
                                        <p:strVal val="visible"/>
                                      </p:to>
                                    </p:set>
                                    <p:animEffect transition="in" filter="slide(fromLeft)">
                                      <p:cBhvr>
                                        <p:cTn id="7" dur="500"/>
                                        <p:tgtEl>
                                          <p:spTgt spid="4814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8144"/>
                                        </p:tgtEl>
                                        <p:attrNameLst>
                                          <p:attrName>style.visibility</p:attrName>
                                        </p:attrNameLst>
                                      </p:cBhvr>
                                      <p:to>
                                        <p:strVal val="visible"/>
                                      </p:to>
                                    </p:set>
                                    <p:animEffect transition="in" filter="slide(fromLeft)">
                                      <p:cBhvr>
                                        <p:cTn id="12" dur="500"/>
                                        <p:tgtEl>
                                          <p:spTgt spid="4814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8140"/>
                                        </p:tgtEl>
                                        <p:attrNameLst>
                                          <p:attrName>style.visibility</p:attrName>
                                        </p:attrNameLst>
                                      </p:cBhvr>
                                      <p:to>
                                        <p:strVal val="visible"/>
                                      </p:to>
                                    </p:set>
                                    <p:animEffect transition="in" filter="slide(fromLeft)">
                                      <p:cBhvr>
                                        <p:cTn id="17" dur="500"/>
                                        <p:tgtEl>
                                          <p:spTgt spid="4814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8130"/>
                                        </p:tgtEl>
                                        <p:attrNameLst>
                                          <p:attrName>style.visibility</p:attrName>
                                        </p:attrNameLst>
                                      </p:cBhvr>
                                      <p:to>
                                        <p:strVal val="visible"/>
                                      </p:to>
                                    </p:set>
                                    <p:animEffect transition="in" filter="dissolve">
                                      <p:cBhvr>
                                        <p:cTn id="22" dur="500"/>
                                        <p:tgtEl>
                                          <p:spTgt spid="4813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8143"/>
                                        </p:tgtEl>
                                        <p:attrNameLst>
                                          <p:attrName>style.visibility</p:attrName>
                                        </p:attrNameLst>
                                      </p:cBhvr>
                                      <p:to>
                                        <p:strVal val="visible"/>
                                      </p:to>
                                    </p:set>
                                    <p:animEffect transition="in" filter="slide(fromLeft)">
                                      <p:cBhvr>
                                        <p:cTn id="27" dur="500"/>
                                        <p:tgtEl>
                                          <p:spTgt spid="4814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48141"/>
                                        </p:tgtEl>
                                        <p:attrNameLst>
                                          <p:attrName>style.visibility</p:attrName>
                                        </p:attrNameLst>
                                      </p:cBhvr>
                                      <p:to>
                                        <p:strVal val="visible"/>
                                      </p:to>
                                    </p:set>
                                    <p:animEffect transition="in" filter="slide(fromLeft)">
                                      <p:cBhvr>
                                        <p:cTn id="32" dur="500"/>
                                        <p:tgtEl>
                                          <p:spTgt spid="48141"/>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ppt_x</p:attrName>
                                        </p:attrNameLst>
                                      </p:cBhvr>
                                      <p:tavLst>
                                        <p:tav tm="0">
                                          <p:val>
                                            <p:strVal val="#ppt_x-#ppt_w/2"/>
                                          </p:val>
                                        </p:tav>
                                        <p:tav tm="100000">
                                          <p:val>
                                            <p:strVal val="#ppt_x"/>
                                          </p:val>
                                        </p:tav>
                                      </p:tavLst>
                                    </p:anim>
                                    <p:anim calcmode="lin" valueType="num">
                                      <p:cBhvr>
                                        <p:cTn id="38" dur="500" fill="hold"/>
                                        <p:tgtEl>
                                          <p:spTgt spid="3"/>
                                        </p:tgtEl>
                                        <p:attrNameLst>
                                          <p:attrName>ppt_y</p:attrName>
                                        </p:attrNameLst>
                                      </p:cBhvr>
                                      <p:tavLst>
                                        <p:tav tm="0">
                                          <p:val>
                                            <p:strVal val="#ppt_y"/>
                                          </p:val>
                                        </p:tav>
                                        <p:tav tm="100000">
                                          <p:val>
                                            <p:strVal val="#ppt_y"/>
                                          </p:val>
                                        </p:tav>
                                      </p:tavLst>
                                    </p:anim>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ppt_x</p:attrName>
                                        </p:attrNameLst>
                                      </p:cBhvr>
                                      <p:tavLst>
                                        <p:tav tm="0">
                                          <p:val>
                                            <p:strVal val="#ppt_x-#ppt_w/2"/>
                                          </p:val>
                                        </p:tav>
                                        <p:tav tm="100000">
                                          <p:val>
                                            <p:strVal val="#ppt_x"/>
                                          </p:val>
                                        </p:tav>
                                      </p:tavLst>
                                    </p:anim>
                                    <p:anim calcmode="lin" valueType="num">
                                      <p:cBhvr>
                                        <p:cTn id="46" dur="500" fill="hold"/>
                                        <p:tgtEl>
                                          <p:spTgt spid="4"/>
                                        </p:tgtEl>
                                        <p:attrNameLst>
                                          <p:attrName>ppt_y</p:attrName>
                                        </p:attrNameLst>
                                      </p:cBhvr>
                                      <p:tavLst>
                                        <p:tav tm="0">
                                          <p:val>
                                            <p:strVal val="#ppt_y"/>
                                          </p:val>
                                        </p:tav>
                                        <p:tav tm="100000">
                                          <p:val>
                                            <p:strVal val="#ppt_y"/>
                                          </p:val>
                                        </p:tav>
                                      </p:tavLst>
                                    </p:anim>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ppt_x</p:attrName>
                                        </p:attrNameLst>
                                      </p:cBhvr>
                                      <p:tavLst>
                                        <p:tav tm="0">
                                          <p:val>
                                            <p:strVal val="#ppt_x-#ppt_w/2"/>
                                          </p:val>
                                        </p:tav>
                                        <p:tav tm="100000">
                                          <p:val>
                                            <p:strVal val="#ppt_x"/>
                                          </p:val>
                                        </p:tav>
                                      </p:tavLst>
                                    </p:anim>
                                    <p:anim calcmode="lin" valueType="num">
                                      <p:cBhvr>
                                        <p:cTn id="54" dur="500" fill="hold"/>
                                        <p:tgtEl>
                                          <p:spTgt spid="2"/>
                                        </p:tgtEl>
                                        <p:attrNameLst>
                                          <p:attrName>ppt_y</p:attrName>
                                        </p:attrNameLst>
                                      </p:cBhvr>
                                      <p:tavLst>
                                        <p:tav tm="0">
                                          <p:val>
                                            <p:strVal val="#ppt_y"/>
                                          </p:val>
                                        </p:tav>
                                        <p:tav tm="100000">
                                          <p:val>
                                            <p:strVal val="#ppt_y"/>
                                          </p:val>
                                        </p:tav>
                                      </p:tavLst>
                                    </p:anim>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48147"/>
                                        </p:tgtEl>
                                        <p:attrNameLst>
                                          <p:attrName>style.visibility</p:attrName>
                                        </p:attrNameLst>
                                      </p:cBhvr>
                                      <p:to>
                                        <p:strVal val="visible"/>
                                      </p:to>
                                    </p:set>
                                    <p:animEffect transition="in" filter="box(in)">
                                      <p:cBhvr>
                                        <p:cTn id="61" dur="500"/>
                                        <p:tgtEl>
                                          <p:spTgt spid="4814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48148"/>
                                        </p:tgtEl>
                                        <p:attrNameLst>
                                          <p:attrName>style.visibility</p:attrName>
                                        </p:attrNameLst>
                                      </p:cBhvr>
                                      <p:to>
                                        <p:strVal val="visible"/>
                                      </p:to>
                                    </p:set>
                                    <p:animEffect transition="in" filter="blinds(horizontal)">
                                      <p:cBhvr>
                                        <p:cTn id="66" dur="500"/>
                                        <p:tgtEl>
                                          <p:spTgt spid="48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0" grpId="0" autoUpdateAnimBg="0"/>
      <p:bldP spid="48141" grpId="0" autoUpdateAnimBg="0"/>
      <p:bldP spid="48142" grpId="0" autoUpdateAnimBg="0"/>
      <p:bldP spid="48143" grpId="0" autoUpdateAnimBg="0"/>
      <p:bldP spid="48144" grpId="0" autoUpdateAnimBg="0"/>
      <p:bldP spid="48147" grpId="0" autoUpdateAnimBg="0"/>
      <p:bldP spid="481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523063" y="1156824"/>
            <a:ext cx="5400600" cy="609398"/>
          </a:xfrm>
          <a:prstGeom prst="rect">
            <a:avLst/>
          </a:prstGeom>
          <a:noFill/>
          <a:ln w="9525">
            <a:noFill/>
            <a:miter lim="800000"/>
          </a:ln>
          <a:effectLst/>
        </p:spPr>
        <p:txBody>
          <a:bodyPr wrap="square">
            <a:spAutoFit/>
          </a:bodyPr>
          <a:lstStyle/>
          <a:p>
            <a:pPr marL="0" marR="0" lvl="0" indent="0" defTabSz="914400" eaLnBrk="1" fontAlgn="auto" latinLnBrk="0" hangingPunct="1">
              <a:lnSpc>
                <a:spcPct val="14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营养物质的吸收示意图</a:t>
            </a:r>
          </a:p>
        </p:txBody>
      </p:sp>
      <p:grpSp>
        <p:nvGrpSpPr>
          <p:cNvPr id="2" name="Group 4"/>
          <p:cNvGrpSpPr/>
          <p:nvPr/>
        </p:nvGrpSpPr>
        <p:grpSpPr bwMode="auto">
          <a:xfrm>
            <a:off x="7156106" y="1346201"/>
            <a:ext cx="1728192" cy="4572000"/>
            <a:chOff x="0" y="0"/>
            <a:chExt cx="808" cy="2880"/>
          </a:xfrm>
        </p:grpSpPr>
        <p:sp>
          <p:nvSpPr>
            <p:cNvPr id="28677" name="未知"/>
            <p:cNvSpPr/>
            <p:nvPr/>
          </p:nvSpPr>
          <p:spPr bwMode="auto">
            <a:xfrm>
              <a:off x="0" y="48"/>
              <a:ext cx="280" cy="2832"/>
            </a:xfrm>
            <a:custGeom>
              <a:avLst/>
              <a:gdLst/>
              <a:ahLst/>
              <a:cxnLst>
                <a:cxn ang="0">
                  <a:pos x="240" y="0"/>
                </a:cxn>
                <a:cxn ang="0">
                  <a:pos x="240" y="192"/>
                </a:cxn>
                <a:cxn ang="0">
                  <a:pos x="0" y="528"/>
                </a:cxn>
                <a:cxn ang="0">
                  <a:pos x="240" y="768"/>
                </a:cxn>
                <a:cxn ang="0">
                  <a:pos x="240" y="1968"/>
                </a:cxn>
                <a:cxn ang="0">
                  <a:pos x="0" y="2304"/>
                </a:cxn>
                <a:cxn ang="0">
                  <a:pos x="240" y="2592"/>
                </a:cxn>
                <a:cxn ang="0">
                  <a:pos x="240" y="2832"/>
                </a:cxn>
              </a:cxnLst>
              <a:rect l="0" t="0" r="r" b="b"/>
              <a:pathLst>
                <a:path w="280" h="2832">
                  <a:moveTo>
                    <a:pt x="240" y="0"/>
                  </a:moveTo>
                  <a:cubicBezTo>
                    <a:pt x="260" y="52"/>
                    <a:pt x="280" y="104"/>
                    <a:pt x="240" y="192"/>
                  </a:cubicBezTo>
                  <a:cubicBezTo>
                    <a:pt x="200" y="280"/>
                    <a:pt x="0" y="432"/>
                    <a:pt x="0" y="528"/>
                  </a:cubicBezTo>
                  <a:cubicBezTo>
                    <a:pt x="0" y="624"/>
                    <a:pt x="200" y="528"/>
                    <a:pt x="240" y="768"/>
                  </a:cubicBezTo>
                  <a:cubicBezTo>
                    <a:pt x="280" y="1008"/>
                    <a:pt x="280" y="1712"/>
                    <a:pt x="240" y="1968"/>
                  </a:cubicBezTo>
                  <a:cubicBezTo>
                    <a:pt x="200" y="2224"/>
                    <a:pt x="0" y="2200"/>
                    <a:pt x="0" y="2304"/>
                  </a:cubicBezTo>
                  <a:cubicBezTo>
                    <a:pt x="0" y="2408"/>
                    <a:pt x="200" y="2504"/>
                    <a:pt x="240" y="2592"/>
                  </a:cubicBezTo>
                  <a:cubicBezTo>
                    <a:pt x="280" y="2680"/>
                    <a:pt x="240" y="2792"/>
                    <a:pt x="240" y="2832"/>
                  </a:cubicBezTo>
                </a:path>
              </a:pathLst>
            </a:custGeom>
            <a:noFill/>
            <a:ln w="38100" cmpd="sng">
              <a:solidFill>
                <a:srgbClr val="FF6600"/>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8678" name="未知"/>
            <p:cNvSpPr/>
            <p:nvPr/>
          </p:nvSpPr>
          <p:spPr bwMode="auto">
            <a:xfrm rot="10719975">
              <a:off x="528" y="0"/>
              <a:ext cx="280" cy="2832"/>
            </a:xfrm>
            <a:custGeom>
              <a:avLst/>
              <a:gdLst/>
              <a:ahLst/>
              <a:cxnLst>
                <a:cxn ang="0">
                  <a:pos x="240" y="0"/>
                </a:cxn>
                <a:cxn ang="0">
                  <a:pos x="240" y="192"/>
                </a:cxn>
                <a:cxn ang="0">
                  <a:pos x="0" y="528"/>
                </a:cxn>
                <a:cxn ang="0">
                  <a:pos x="240" y="768"/>
                </a:cxn>
                <a:cxn ang="0">
                  <a:pos x="240" y="1968"/>
                </a:cxn>
                <a:cxn ang="0">
                  <a:pos x="0" y="2304"/>
                </a:cxn>
                <a:cxn ang="0">
                  <a:pos x="240" y="2592"/>
                </a:cxn>
                <a:cxn ang="0">
                  <a:pos x="240" y="2832"/>
                </a:cxn>
              </a:cxnLst>
              <a:rect l="0" t="0" r="r" b="b"/>
              <a:pathLst>
                <a:path w="280" h="2832">
                  <a:moveTo>
                    <a:pt x="240" y="0"/>
                  </a:moveTo>
                  <a:cubicBezTo>
                    <a:pt x="260" y="52"/>
                    <a:pt x="280" y="104"/>
                    <a:pt x="240" y="192"/>
                  </a:cubicBezTo>
                  <a:cubicBezTo>
                    <a:pt x="200" y="280"/>
                    <a:pt x="0" y="432"/>
                    <a:pt x="0" y="528"/>
                  </a:cubicBezTo>
                  <a:cubicBezTo>
                    <a:pt x="0" y="624"/>
                    <a:pt x="200" y="528"/>
                    <a:pt x="240" y="768"/>
                  </a:cubicBezTo>
                  <a:cubicBezTo>
                    <a:pt x="280" y="1008"/>
                    <a:pt x="280" y="1712"/>
                    <a:pt x="240" y="1968"/>
                  </a:cubicBezTo>
                  <a:cubicBezTo>
                    <a:pt x="200" y="2224"/>
                    <a:pt x="0" y="2200"/>
                    <a:pt x="0" y="2304"/>
                  </a:cubicBezTo>
                  <a:cubicBezTo>
                    <a:pt x="0" y="2408"/>
                    <a:pt x="200" y="2504"/>
                    <a:pt x="240" y="2592"/>
                  </a:cubicBezTo>
                  <a:cubicBezTo>
                    <a:pt x="280" y="2680"/>
                    <a:pt x="240" y="2792"/>
                    <a:pt x="240" y="2832"/>
                  </a:cubicBezTo>
                </a:path>
              </a:pathLst>
            </a:custGeom>
            <a:noFill/>
            <a:ln w="38100" cmpd="sng">
              <a:solidFill>
                <a:srgbClr val="FF6600"/>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8679" name="Text Box 7"/>
            <p:cNvSpPr txBox="1">
              <a:spLocks noChangeArrowheads="1"/>
            </p:cNvSpPr>
            <p:nvPr/>
          </p:nvSpPr>
          <p:spPr bwMode="auto">
            <a:xfrm>
              <a:off x="337" y="432"/>
              <a:ext cx="182" cy="213"/>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胃</a:t>
              </a:r>
            </a:p>
          </p:txBody>
        </p:sp>
        <p:sp>
          <p:nvSpPr>
            <p:cNvPr id="28680" name="Text Box 8"/>
            <p:cNvSpPr txBox="1">
              <a:spLocks noChangeArrowheads="1"/>
            </p:cNvSpPr>
            <p:nvPr/>
          </p:nvSpPr>
          <p:spPr bwMode="auto">
            <a:xfrm>
              <a:off x="326" y="1157"/>
              <a:ext cx="201" cy="317"/>
            </a:xfrm>
            <a:prstGeom prst="rect">
              <a:avLst/>
            </a:prstGeom>
            <a:noFill/>
            <a:ln w="9525">
              <a:noFill/>
              <a:miter lim="800000"/>
            </a:ln>
            <a:effectLst/>
          </p:spPr>
          <p:txBody>
            <a:bodyPr vert="eaVert"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小肠</a:t>
              </a:r>
            </a:p>
          </p:txBody>
        </p:sp>
        <p:sp>
          <p:nvSpPr>
            <p:cNvPr id="28681" name="Text Box 9"/>
            <p:cNvSpPr txBox="1">
              <a:spLocks noChangeArrowheads="1"/>
            </p:cNvSpPr>
            <p:nvPr/>
          </p:nvSpPr>
          <p:spPr bwMode="auto">
            <a:xfrm>
              <a:off x="269" y="2201"/>
              <a:ext cx="278" cy="213"/>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大肠</a:t>
              </a:r>
            </a:p>
          </p:txBody>
        </p:sp>
      </p:grpSp>
      <p:grpSp>
        <p:nvGrpSpPr>
          <p:cNvPr id="3" name="Group 10"/>
          <p:cNvGrpSpPr/>
          <p:nvPr/>
        </p:nvGrpSpPr>
        <p:grpSpPr bwMode="auto">
          <a:xfrm>
            <a:off x="3915746" y="1544639"/>
            <a:ext cx="915872" cy="4419600"/>
            <a:chOff x="0" y="0"/>
            <a:chExt cx="384" cy="2784"/>
          </a:xfrm>
        </p:grpSpPr>
        <p:sp>
          <p:nvSpPr>
            <p:cNvPr id="28683" name="未知"/>
            <p:cNvSpPr/>
            <p:nvPr/>
          </p:nvSpPr>
          <p:spPr bwMode="auto">
            <a:xfrm flipH="1">
              <a:off x="0" y="0"/>
              <a:ext cx="48" cy="2784"/>
            </a:xfrm>
            <a:custGeom>
              <a:avLst/>
              <a:gdLst/>
              <a:ahLst/>
              <a:cxnLst>
                <a:cxn ang="0">
                  <a:pos x="0" y="0"/>
                </a:cxn>
                <a:cxn ang="0">
                  <a:pos x="0" y="2880"/>
                </a:cxn>
                <a:cxn ang="0">
                  <a:pos x="0" y="2976"/>
                </a:cxn>
              </a:cxnLst>
              <a:rect l="0" t="0" r="r" b="b"/>
              <a:pathLst>
                <a:path w="1" h="3376">
                  <a:moveTo>
                    <a:pt x="0" y="0"/>
                  </a:moveTo>
                  <a:cubicBezTo>
                    <a:pt x="0" y="1192"/>
                    <a:pt x="0" y="2384"/>
                    <a:pt x="0" y="2880"/>
                  </a:cubicBezTo>
                  <a:cubicBezTo>
                    <a:pt x="0" y="3376"/>
                    <a:pt x="0" y="3176"/>
                    <a:pt x="0" y="2976"/>
                  </a:cubicBezTo>
                </a:path>
              </a:pathLst>
            </a:custGeom>
            <a:noFill/>
            <a:ln w="19050" cmpd="sng">
              <a:solidFill>
                <a:srgbClr val="FF0000"/>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8684" name="未知"/>
            <p:cNvSpPr/>
            <p:nvPr/>
          </p:nvSpPr>
          <p:spPr bwMode="auto">
            <a:xfrm flipH="1">
              <a:off x="336" y="0"/>
              <a:ext cx="48" cy="2784"/>
            </a:xfrm>
            <a:custGeom>
              <a:avLst/>
              <a:gdLst/>
              <a:ahLst/>
              <a:cxnLst>
                <a:cxn ang="0">
                  <a:pos x="0" y="0"/>
                </a:cxn>
                <a:cxn ang="0">
                  <a:pos x="0" y="2880"/>
                </a:cxn>
                <a:cxn ang="0">
                  <a:pos x="0" y="2976"/>
                </a:cxn>
              </a:cxnLst>
              <a:rect l="0" t="0" r="r" b="b"/>
              <a:pathLst>
                <a:path w="1" h="3376">
                  <a:moveTo>
                    <a:pt x="0" y="0"/>
                  </a:moveTo>
                  <a:cubicBezTo>
                    <a:pt x="0" y="1192"/>
                    <a:pt x="0" y="2384"/>
                    <a:pt x="0" y="2880"/>
                  </a:cubicBezTo>
                  <a:cubicBezTo>
                    <a:pt x="0" y="3376"/>
                    <a:pt x="0" y="3176"/>
                    <a:pt x="0" y="2976"/>
                  </a:cubicBezTo>
                </a:path>
              </a:pathLst>
            </a:custGeom>
            <a:noFill/>
            <a:ln w="19050" cmpd="sng">
              <a:solidFill>
                <a:srgbClr val="FF0000"/>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8685" name="Text Box 13"/>
            <p:cNvSpPr txBox="1">
              <a:spLocks noChangeArrowheads="1"/>
            </p:cNvSpPr>
            <p:nvPr/>
          </p:nvSpPr>
          <p:spPr bwMode="auto">
            <a:xfrm>
              <a:off x="113" y="715"/>
              <a:ext cx="206" cy="704"/>
            </a:xfrm>
            <a:prstGeom prst="rect">
              <a:avLst/>
            </a:prstGeom>
            <a:noFill/>
            <a:ln w="9525">
              <a:noFill/>
              <a:miter lim="800000"/>
            </a:ln>
            <a:effectLst/>
          </p:spPr>
          <p:txBody>
            <a:bodyPr vert="eaVert"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毛细血管</a:t>
              </a:r>
            </a:p>
          </p:txBody>
        </p:sp>
      </p:grpSp>
      <p:grpSp>
        <p:nvGrpSpPr>
          <p:cNvPr id="4" name="Group 14"/>
          <p:cNvGrpSpPr/>
          <p:nvPr/>
        </p:nvGrpSpPr>
        <p:grpSpPr bwMode="auto">
          <a:xfrm>
            <a:off x="9514114" y="1498601"/>
            <a:ext cx="910220" cy="4419600"/>
            <a:chOff x="0" y="0"/>
            <a:chExt cx="384" cy="2784"/>
          </a:xfrm>
        </p:grpSpPr>
        <p:sp>
          <p:nvSpPr>
            <p:cNvPr id="28687" name="未知"/>
            <p:cNvSpPr/>
            <p:nvPr/>
          </p:nvSpPr>
          <p:spPr bwMode="auto">
            <a:xfrm flipH="1">
              <a:off x="0" y="0"/>
              <a:ext cx="48" cy="2784"/>
            </a:xfrm>
            <a:custGeom>
              <a:avLst/>
              <a:gdLst/>
              <a:ahLst/>
              <a:cxnLst>
                <a:cxn ang="0">
                  <a:pos x="0" y="0"/>
                </a:cxn>
                <a:cxn ang="0">
                  <a:pos x="0" y="2880"/>
                </a:cxn>
                <a:cxn ang="0">
                  <a:pos x="0" y="2976"/>
                </a:cxn>
              </a:cxnLst>
              <a:rect l="0" t="0" r="r" b="b"/>
              <a:pathLst>
                <a:path w="1" h="3376">
                  <a:moveTo>
                    <a:pt x="0" y="0"/>
                  </a:moveTo>
                  <a:cubicBezTo>
                    <a:pt x="0" y="1192"/>
                    <a:pt x="0" y="2384"/>
                    <a:pt x="0" y="2880"/>
                  </a:cubicBezTo>
                  <a:cubicBezTo>
                    <a:pt x="0" y="3376"/>
                    <a:pt x="0" y="3176"/>
                    <a:pt x="0" y="2976"/>
                  </a:cubicBezTo>
                </a:path>
              </a:pathLst>
            </a:custGeom>
            <a:noFill/>
            <a:ln w="19050" cmpd="sng">
              <a:solidFill>
                <a:srgbClr val="FF0000"/>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8688" name="未知"/>
            <p:cNvSpPr/>
            <p:nvPr/>
          </p:nvSpPr>
          <p:spPr bwMode="auto">
            <a:xfrm flipH="1">
              <a:off x="336" y="0"/>
              <a:ext cx="48" cy="2784"/>
            </a:xfrm>
            <a:custGeom>
              <a:avLst/>
              <a:gdLst/>
              <a:ahLst/>
              <a:cxnLst>
                <a:cxn ang="0">
                  <a:pos x="0" y="0"/>
                </a:cxn>
                <a:cxn ang="0">
                  <a:pos x="0" y="2880"/>
                </a:cxn>
                <a:cxn ang="0">
                  <a:pos x="0" y="2976"/>
                </a:cxn>
              </a:cxnLst>
              <a:rect l="0" t="0" r="r" b="b"/>
              <a:pathLst>
                <a:path w="1" h="3376">
                  <a:moveTo>
                    <a:pt x="0" y="0"/>
                  </a:moveTo>
                  <a:cubicBezTo>
                    <a:pt x="0" y="1192"/>
                    <a:pt x="0" y="2384"/>
                    <a:pt x="0" y="2880"/>
                  </a:cubicBezTo>
                  <a:cubicBezTo>
                    <a:pt x="0" y="3376"/>
                    <a:pt x="0" y="3176"/>
                    <a:pt x="0" y="2976"/>
                  </a:cubicBezTo>
                </a:path>
              </a:pathLst>
            </a:custGeom>
            <a:noFill/>
            <a:ln w="19050" cmpd="sng">
              <a:solidFill>
                <a:srgbClr val="FF0000"/>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8689" name="Text Box 17"/>
            <p:cNvSpPr txBox="1">
              <a:spLocks noChangeArrowheads="1"/>
            </p:cNvSpPr>
            <p:nvPr/>
          </p:nvSpPr>
          <p:spPr bwMode="auto">
            <a:xfrm>
              <a:off x="149" y="562"/>
              <a:ext cx="208" cy="866"/>
            </a:xfrm>
            <a:prstGeom prst="rect">
              <a:avLst/>
            </a:prstGeom>
            <a:noFill/>
            <a:ln w="9525">
              <a:noFill/>
              <a:miter lim="800000"/>
            </a:ln>
            <a:effectLst/>
          </p:spPr>
          <p:txBody>
            <a:bodyPr vert="eaVert"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毛细淋巴管</a:t>
              </a:r>
            </a:p>
          </p:txBody>
        </p:sp>
      </p:grpSp>
      <p:grpSp>
        <p:nvGrpSpPr>
          <p:cNvPr id="5" name="Group 18"/>
          <p:cNvGrpSpPr/>
          <p:nvPr/>
        </p:nvGrpSpPr>
        <p:grpSpPr bwMode="auto">
          <a:xfrm>
            <a:off x="4789714" y="1574801"/>
            <a:ext cx="2667000" cy="609600"/>
            <a:chOff x="0" y="0"/>
            <a:chExt cx="1680" cy="384"/>
          </a:xfrm>
        </p:grpSpPr>
        <p:sp>
          <p:nvSpPr>
            <p:cNvPr id="28691" name="Line 19"/>
            <p:cNvSpPr>
              <a:spLocks noChangeShapeType="1"/>
            </p:cNvSpPr>
            <p:nvPr/>
          </p:nvSpPr>
          <p:spPr bwMode="auto">
            <a:xfrm flipH="1">
              <a:off x="0" y="384"/>
              <a:ext cx="1680" cy="0"/>
            </a:xfrm>
            <a:prstGeom prst="line">
              <a:avLst/>
            </a:prstGeom>
            <a:noFill/>
            <a:ln w="38100">
              <a:solidFill>
                <a:srgbClr val="00B050"/>
              </a:solidFill>
              <a:rou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8692" name="Text Box 20"/>
            <p:cNvSpPr txBox="1">
              <a:spLocks noChangeArrowheads="1"/>
            </p:cNvSpPr>
            <p:nvPr/>
          </p:nvSpPr>
          <p:spPr bwMode="auto">
            <a:xfrm>
              <a:off x="432" y="0"/>
              <a:ext cx="698" cy="291"/>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少量水</a:t>
              </a:r>
            </a:p>
          </p:txBody>
        </p:sp>
      </p:grpSp>
      <p:grpSp>
        <p:nvGrpSpPr>
          <p:cNvPr id="6" name="Group 21"/>
          <p:cNvGrpSpPr/>
          <p:nvPr/>
        </p:nvGrpSpPr>
        <p:grpSpPr bwMode="auto">
          <a:xfrm>
            <a:off x="4789714" y="2870202"/>
            <a:ext cx="2971800" cy="933450"/>
            <a:chOff x="0" y="0"/>
            <a:chExt cx="1872" cy="588"/>
          </a:xfrm>
        </p:grpSpPr>
        <p:sp>
          <p:nvSpPr>
            <p:cNvPr id="28694" name="Line 22"/>
            <p:cNvSpPr>
              <a:spLocks noChangeShapeType="1"/>
            </p:cNvSpPr>
            <p:nvPr/>
          </p:nvSpPr>
          <p:spPr bwMode="auto">
            <a:xfrm flipH="1">
              <a:off x="0" y="336"/>
              <a:ext cx="1872" cy="0"/>
            </a:xfrm>
            <a:prstGeom prst="line">
              <a:avLst/>
            </a:prstGeom>
            <a:noFill/>
            <a:ln w="38100">
              <a:solidFill>
                <a:srgbClr val="00B050"/>
              </a:solidFill>
              <a:rou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8695" name="Text Box 23"/>
            <p:cNvSpPr txBox="1">
              <a:spLocks noChangeArrowheads="1"/>
            </p:cNvSpPr>
            <p:nvPr/>
          </p:nvSpPr>
          <p:spPr bwMode="auto">
            <a:xfrm>
              <a:off x="144" y="0"/>
              <a:ext cx="1336" cy="252"/>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无机盐</a:t>
              </a:r>
              <a:r>
                <a:rPr kumimoji="0" lang="en-US" altLang="zh-CN" sz="200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维生素</a:t>
              </a:r>
              <a:r>
                <a:rPr kumimoji="0" lang="en-US" altLang="zh-CN" sz="200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水</a:t>
              </a:r>
            </a:p>
          </p:txBody>
        </p:sp>
        <p:sp>
          <p:nvSpPr>
            <p:cNvPr id="28696" name="Text Box 24"/>
            <p:cNvSpPr txBox="1">
              <a:spLocks noChangeArrowheads="1"/>
            </p:cNvSpPr>
            <p:nvPr/>
          </p:nvSpPr>
          <p:spPr bwMode="auto">
            <a:xfrm>
              <a:off x="288" y="336"/>
              <a:ext cx="1130" cy="252"/>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葡萄糖</a:t>
              </a:r>
              <a:r>
                <a:rPr kumimoji="0" lang="en-US" altLang="zh-CN" sz="2000" i="0" u="none" strike="noStrike" kern="0" cap="none" spc="0" normalizeH="0" baseline="0" noProof="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氨基酸</a:t>
              </a:r>
            </a:p>
          </p:txBody>
        </p:sp>
      </p:grpSp>
      <p:grpSp>
        <p:nvGrpSpPr>
          <p:cNvPr id="7" name="Group 25"/>
          <p:cNvGrpSpPr/>
          <p:nvPr/>
        </p:nvGrpSpPr>
        <p:grpSpPr bwMode="auto">
          <a:xfrm>
            <a:off x="4789714" y="4622802"/>
            <a:ext cx="2667000" cy="933450"/>
            <a:chOff x="0" y="0"/>
            <a:chExt cx="1680" cy="588"/>
          </a:xfrm>
        </p:grpSpPr>
        <p:sp>
          <p:nvSpPr>
            <p:cNvPr id="28698" name="Line 26"/>
            <p:cNvSpPr>
              <a:spLocks noChangeShapeType="1"/>
            </p:cNvSpPr>
            <p:nvPr/>
          </p:nvSpPr>
          <p:spPr bwMode="auto">
            <a:xfrm flipH="1">
              <a:off x="0" y="336"/>
              <a:ext cx="1680" cy="0"/>
            </a:xfrm>
            <a:prstGeom prst="line">
              <a:avLst/>
            </a:prstGeom>
            <a:noFill/>
            <a:ln w="38100">
              <a:solidFill>
                <a:srgbClr val="00B050"/>
              </a:solidFill>
              <a:rou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8699" name="Text Box 27"/>
            <p:cNvSpPr txBox="1">
              <a:spLocks noChangeArrowheads="1"/>
            </p:cNvSpPr>
            <p:nvPr/>
          </p:nvSpPr>
          <p:spPr bwMode="auto">
            <a:xfrm>
              <a:off x="124" y="0"/>
              <a:ext cx="1175" cy="252"/>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少量水</a:t>
              </a:r>
              <a:r>
                <a:rPr kumimoji="0" lang="en-US" altLang="zh-CN" sz="2000" i="0" u="none" strike="noStrike" kern="0" cap="none" spc="0" normalizeH="0" baseline="0" noProof="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无机盐</a:t>
              </a:r>
              <a:r>
                <a:rPr kumimoji="0" lang="en-US" altLang="zh-CN" sz="2000" i="0" u="none" strike="noStrike" kern="0" cap="none" spc="0" normalizeH="0" baseline="0" noProof="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8700" name="Text Box 28"/>
            <p:cNvSpPr txBox="1">
              <a:spLocks noChangeArrowheads="1"/>
            </p:cNvSpPr>
            <p:nvPr/>
          </p:nvSpPr>
          <p:spPr bwMode="auto">
            <a:xfrm>
              <a:off x="268" y="336"/>
              <a:ext cx="924" cy="252"/>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部分维生素</a:t>
              </a:r>
            </a:p>
          </p:txBody>
        </p:sp>
      </p:grpSp>
      <p:grpSp>
        <p:nvGrpSpPr>
          <p:cNvPr id="8" name="Group 29"/>
          <p:cNvGrpSpPr/>
          <p:nvPr/>
        </p:nvGrpSpPr>
        <p:grpSpPr bwMode="auto">
          <a:xfrm>
            <a:off x="8142514" y="3022602"/>
            <a:ext cx="1524000" cy="933450"/>
            <a:chOff x="0" y="0"/>
            <a:chExt cx="960" cy="588"/>
          </a:xfrm>
        </p:grpSpPr>
        <p:sp>
          <p:nvSpPr>
            <p:cNvPr id="28702" name="Line 30"/>
            <p:cNvSpPr>
              <a:spLocks noChangeShapeType="1"/>
            </p:cNvSpPr>
            <p:nvPr/>
          </p:nvSpPr>
          <p:spPr bwMode="auto">
            <a:xfrm>
              <a:off x="0" y="336"/>
              <a:ext cx="960" cy="0"/>
            </a:xfrm>
            <a:prstGeom prst="line">
              <a:avLst/>
            </a:prstGeom>
            <a:noFill/>
            <a:ln w="38100">
              <a:solidFill>
                <a:srgbClr val="00B050"/>
              </a:solidFill>
              <a:rou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8703" name="Text Box 31"/>
            <p:cNvSpPr txBox="1">
              <a:spLocks noChangeArrowheads="1"/>
            </p:cNvSpPr>
            <p:nvPr/>
          </p:nvSpPr>
          <p:spPr bwMode="auto">
            <a:xfrm>
              <a:off x="172" y="0"/>
              <a:ext cx="439" cy="252"/>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甘油</a:t>
              </a:r>
            </a:p>
          </p:txBody>
        </p:sp>
        <p:sp>
          <p:nvSpPr>
            <p:cNvPr id="28704" name="Text Box 32"/>
            <p:cNvSpPr txBox="1">
              <a:spLocks noChangeArrowheads="1"/>
            </p:cNvSpPr>
            <p:nvPr/>
          </p:nvSpPr>
          <p:spPr bwMode="auto">
            <a:xfrm>
              <a:off x="86" y="336"/>
              <a:ext cx="601" cy="252"/>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a:ln>
                    <a:noFill/>
                  </a:ln>
                  <a:solidFill>
                    <a:srgbClr val="00B050"/>
                  </a:solidFill>
                  <a:effectLst/>
                  <a:uLnTx/>
                  <a:uFillTx/>
                  <a:latin typeface="Arial" panose="020B0604020202020204" pitchFamily="34" charset="0"/>
                  <a:ea typeface="思源黑体 CN Medium" panose="020B0600000000000000" pitchFamily="34" charset="-122"/>
                  <a:sym typeface="Arial" panose="020B0604020202020204" pitchFamily="34" charset="0"/>
                </a:rPr>
                <a:t>脂肪酸</a:t>
              </a:r>
            </a:p>
          </p:txBody>
        </p:sp>
      </p:grpSp>
      <p:sp>
        <p:nvSpPr>
          <p:cNvPr id="33" name="文本框 32"/>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三、食物的消化过程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ppt_w/2"/>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ppt_w/2"/>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2"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ppt_x</p:attrName>
                                        </p:attrNameLst>
                                      </p:cBhvr>
                                      <p:tavLst>
                                        <p:tav tm="0">
                                          <p:val>
                                            <p:strVal val="#ppt_x+#ppt_w/2"/>
                                          </p:val>
                                        </p:tav>
                                        <p:tav tm="100000">
                                          <p:val>
                                            <p:strVal val="#ppt_x"/>
                                          </p:val>
                                        </p:tav>
                                      </p:tavLst>
                                    </p:anim>
                                    <p:anim calcmode="lin" valueType="num">
                                      <p:cBhvr>
                                        <p:cTn id="35" dur="500" fill="hold"/>
                                        <p:tgtEl>
                                          <p:spTgt spid="7"/>
                                        </p:tgtEl>
                                        <p:attrNameLst>
                                          <p:attrName>ppt_y</p:attrName>
                                        </p:attrNameLst>
                                      </p:cBhvr>
                                      <p:tavLst>
                                        <p:tav tm="0">
                                          <p:val>
                                            <p:strVal val="#ppt_y"/>
                                          </p:val>
                                        </p:tav>
                                        <p:tav tm="100000">
                                          <p:val>
                                            <p:strVal val="#ppt_y"/>
                                          </p:val>
                                        </p:tav>
                                      </p:tavLst>
                                    </p:anim>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ppt_w/2"/>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6"/>
          <p:cNvPicPr>
            <a:picLocks noChangeAspect="1" noChangeArrowheads="1"/>
          </p:cNvPicPr>
          <p:nvPr/>
        </p:nvPicPr>
        <p:blipFill>
          <a:blip r:embed="rId2" cstate="print"/>
          <a:srcRect/>
          <a:stretch>
            <a:fillRect/>
          </a:stretch>
        </p:blipFill>
        <p:spPr bwMode="auto">
          <a:xfrm>
            <a:off x="3541485" y="1438887"/>
            <a:ext cx="5894936" cy="4343976"/>
          </a:xfrm>
          <a:prstGeom prst="rect">
            <a:avLst/>
          </a:prstGeom>
          <a:solidFill>
            <a:schemeClr val="accent3"/>
          </a:solidFill>
          <a:ln w="9525">
            <a:solidFill>
              <a:srgbClr val="00B050"/>
            </a:solidFill>
            <a:miter lim="800000"/>
            <a:headEnd/>
            <a:tailEnd/>
          </a:ln>
        </p:spPr>
      </p:pic>
      <p:sp>
        <p:nvSpPr>
          <p:cNvPr id="3" name="TextBox 2"/>
          <p:cNvSpPr txBox="1"/>
          <p:nvPr/>
        </p:nvSpPr>
        <p:spPr>
          <a:xfrm>
            <a:off x="660400" y="1208055"/>
            <a:ext cx="394860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小肠</a:t>
            </a:r>
          </a:p>
        </p:txBody>
      </p:sp>
      <p:sp>
        <p:nvSpPr>
          <p:cNvPr id="4" name="文本框 3"/>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三、食物的消化过程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3313"/>
          <p:cNvPicPr>
            <a:picLocks noChangeAspect="1"/>
          </p:cNvPicPr>
          <p:nvPr/>
        </p:nvPicPr>
        <p:blipFill>
          <a:blip r:embed="rId2" cstate="print"/>
          <a:stretch>
            <a:fillRect/>
          </a:stretch>
        </p:blipFill>
        <p:spPr>
          <a:xfrm>
            <a:off x="2387383" y="2480201"/>
            <a:ext cx="2268657" cy="2821523"/>
          </a:xfrm>
          <a:prstGeom prst="rect">
            <a:avLst/>
          </a:prstGeom>
          <a:noFill/>
          <a:ln w="76200" cap="flat" cmpd="tri">
            <a:solidFill>
              <a:schemeClr val="accent1"/>
            </a:solidFill>
            <a:prstDash val="solid"/>
            <a:miter/>
            <a:headEnd type="none" w="med" len="med"/>
            <a:tailEnd type="none" w="med" len="med"/>
          </a:ln>
        </p:spPr>
      </p:pic>
      <p:grpSp>
        <p:nvGrpSpPr>
          <p:cNvPr id="2" name="组合 9"/>
          <p:cNvGrpSpPr/>
          <p:nvPr/>
        </p:nvGrpSpPr>
        <p:grpSpPr>
          <a:xfrm>
            <a:off x="4020457" y="2573730"/>
            <a:ext cx="6706580" cy="400110"/>
            <a:chOff x="2313112" y="1153073"/>
            <a:chExt cx="6706580" cy="400247"/>
          </a:xfrm>
        </p:grpSpPr>
        <p:sp>
          <p:nvSpPr>
            <p:cNvPr id="13316" name="矩形 13315"/>
            <p:cNvSpPr/>
            <p:nvPr/>
          </p:nvSpPr>
          <p:spPr>
            <a:xfrm>
              <a:off x="4023830" y="1153073"/>
              <a:ext cx="4995862" cy="400247"/>
            </a:xfrm>
            <a:prstGeom prst="rect">
              <a:avLst/>
            </a:prstGeom>
            <a:noFill/>
            <a:ln w="9525">
              <a:noFill/>
            </a:ln>
          </p:spPr>
          <p:txBody>
            <a:bodyPr>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000" i="0" u="none" strike="noStrike" kern="0" cap="none" spc="0" normalizeH="0" baseline="0" noProof="1">
                  <a:ln>
                    <a:noFill/>
                  </a:ln>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000" i="0" u="none" strike="noStrike" kern="0" cap="none" spc="0" normalizeH="0" baseline="0" noProof="1">
                  <a:ln>
                    <a:noFill/>
                  </a:ln>
                  <a:effectLst/>
                  <a:uLnTx/>
                  <a:uFillTx/>
                  <a:latin typeface="Arial" panose="020B0604020202020204" pitchFamily="34" charset="0"/>
                  <a:ea typeface="思源黑体 CN Medium" panose="020B0600000000000000" pitchFamily="34" charset="-122"/>
                  <a:sym typeface="Arial" panose="020B0604020202020204" pitchFamily="34" charset="0"/>
                </a:rPr>
                <a:t>、许多皱襞和绒毛增大了表面积。</a:t>
              </a:r>
            </a:p>
          </p:txBody>
        </p:sp>
        <p:sp>
          <p:nvSpPr>
            <p:cNvPr id="17420" name="直接连接符 13318"/>
            <p:cNvSpPr/>
            <p:nvPr/>
          </p:nvSpPr>
          <p:spPr>
            <a:xfrm>
              <a:off x="2313112" y="1398110"/>
              <a:ext cx="1710718" cy="23307"/>
            </a:xfrm>
            <a:prstGeom prst="line">
              <a:avLst/>
            </a:prstGeom>
            <a:ln w="38100" cap="flat" cmpd="sng">
              <a:solidFill>
                <a:srgbClr val="C74388"/>
              </a:solidFill>
              <a:prstDash val="solid"/>
              <a:headEnd type="none" w="med" len="med"/>
              <a:tailEnd type="triangle" w="med" len="med"/>
            </a:ln>
          </p:spPr>
          <p:txBody>
            <a:bodyPr/>
            <a:lstStyle/>
            <a:p>
              <a:endParaRPr lang="zh-CN" altLang="en-US" sz="1600" dirty="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3" name="组合 10"/>
          <p:cNvGrpSpPr/>
          <p:nvPr/>
        </p:nvGrpSpPr>
        <p:grpSpPr>
          <a:xfrm>
            <a:off x="4251961" y="3306782"/>
            <a:ext cx="7588940" cy="400110"/>
            <a:chOff x="1970329" y="2429760"/>
            <a:chExt cx="11295176" cy="633257"/>
          </a:xfrm>
        </p:grpSpPr>
        <p:sp>
          <p:nvSpPr>
            <p:cNvPr id="13318" name="矩形 13317"/>
            <p:cNvSpPr/>
            <p:nvPr/>
          </p:nvSpPr>
          <p:spPr>
            <a:xfrm>
              <a:off x="4171951" y="2429760"/>
              <a:ext cx="9093554" cy="633257"/>
            </a:xfrm>
            <a:prstGeom prst="rect">
              <a:avLst/>
            </a:prstGeom>
            <a:noFill/>
            <a:ln w="9525">
              <a:noFill/>
            </a:ln>
          </p:spPr>
          <p:txBody>
            <a:bodyPr wrap="square">
              <a:spAutoFit/>
            </a:bodyPr>
            <a:lstStyle/>
            <a:p>
              <a:pPr marL="0" marR="0" lvl="0" indent="0" defTabSz="914400" eaLnBrk="1" fontAlgn="base" latinLnBrk="0" hangingPunct="1">
                <a:lnSpc>
                  <a:spcPct val="100000"/>
                </a:lnSpc>
                <a:spcBef>
                  <a:spcPct val="20000"/>
                </a:spcBef>
                <a:spcAft>
                  <a:spcPct val="0"/>
                </a:spcAft>
                <a:buClr>
                  <a:schemeClr val="hlink"/>
                </a:buClr>
                <a:buSzPct val="65000"/>
                <a:buFontTx/>
                <a:buNone/>
                <a:defRPr/>
              </a:pPr>
              <a:r>
                <a:rPr kumimoji="0" lang="en-US" altLang="zh-CN" sz="2000" i="0" u="none" strike="noStrike" kern="0" cap="none" spc="0" normalizeH="0" baseline="0" noProof="1">
                  <a:ln>
                    <a:noFill/>
                  </a:ln>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000" i="0" u="none" strike="noStrike" kern="0" cap="none" spc="0" normalizeH="0" baseline="0" noProof="1">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小肠绒毛壁很薄</a:t>
              </a:r>
              <a:r>
                <a:rPr kumimoji="0" lang="zh-CN" altLang="en-US" sz="2000" i="0" u="none" strike="noStrike" kern="0" cap="none" spc="0" normalizeH="0" baseline="0" noProof="1">
                  <a:ln>
                    <a:noFill/>
                  </a:ln>
                  <a:effectLst/>
                  <a:uLnTx/>
                  <a:uFillTx/>
                  <a:latin typeface="Arial" panose="020B0604020202020204" pitchFamily="34" charset="0"/>
                  <a:ea typeface="思源黑体 CN Medium" panose="020B0600000000000000" pitchFamily="34" charset="-122"/>
                  <a:sym typeface="Arial" panose="020B0604020202020204" pitchFamily="34" charset="0"/>
                </a:rPr>
                <a:t>，只有一层很薄的上皮细。</a:t>
              </a:r>
              <a:endParaRPr kumimoji="0" lang="zh-TW" altLang="en-US" sz="2000" i="0" u="none" strike="noStrike" kern="0" cap="none" spc="0" normalizeH="0" baseline="0" noProof="1">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7418" name="直接连接符 13319"/>
            <p:cNvSpPr/>
            <p:nvPr/>
          </p:nvSpPr>
          <p:spPr>
            <a:xfrm flipV="1">
              <a:off x="1970329" y="2790136"/>
              <a:ext cx="2201623" cy="155135"/>
            </a:xfrm>
            <a:prstGeom prst="line">
              <a:avLst/>
            </a:prstGeom>
            <a:ln w="38100" cap="flat" cmpd="sng">
              <a:solidFill>
                <a:srgbClr val="C74388"/>
              </a:solidFill>
              <a:prstDash val="solid"/>
              <a:headEnd type="none" w="med" len="med"/>
              <a:tailEnd type="triangle" w="med" len="med"/>
            </a:ln>
          </p:spPr>
          <p:txBody>
            <a:body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7416" name="直接连接符 8"/>
          <p:cNvSpPr/>
          <p:nvPr/>
        </p:nvSpPr>
        <p:spPr>
          <a:xfrm flipV="1">
            <a:off x="3549588" y="4399388"/>
            <a:ext cx="2181587" cy="209839"/>
          </a:xfrm>
          <a:prstGeom prst="line">
            <a:avLst/>
          </a:prstGeom>
          <a:ln w="38100" cap="flat" cmpd="sng">
            <a:solidFill>
              <a:srgbClr val="C74388"/>
            </a:solidFill>
            <a:prstDash val="solid"/>
            <a:headEnd type="none" w="med" len="med"/>
            <a:tailEnd type="triangl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7414" name="TextBox 11"/>
          <p:cNvSpPr txBox="1"/>
          <p:nvPr/>
        </p:nvSpPr>
        <p:spPr>
          <a:xfrm>
            <a:off x="690271" y="1912666"/>
            <a:ext cx="4800600" cy="400110"/>
          </a:xfrm>
          <a:prstGeom prst="rect">
            <a:avLst/>
          </a:prstGeom>
          <a:noFill/>
          <a:ln w="9525">
            <a:no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小肠作为主要吸收器官的特点：</a:t>
            </a:r>
          </a:p>
        </p:txBody>
      </p:sp>
      <p:sp>
        <p:nvSpPr>
          <p:cNvPr id="13" name="Rectangle 2"/>
          <p:cNvSpPr txBox="1">
            <a:spLocks noChangeArrowheads="1"/>
          </p:cNvSpPr>
          <p:nvPr/>
        </p:nvSpPr>
        <p:spPr>
          <a:xfrm>
            <a:off x="537028" y="1281821"/>
            <a:ext cx="8610600" cy="914400"/>
          </a:xfrm>
          <a:prstGeom prst="rect">
            <a:avLst/>
          </a:prstGeom>
        </p:spPr>
        <p:txBody>
          <a:bodyPr/>
          <a:lstStyle/>
          <a:p>
            <a:pPr marL="342900" marR="0" lvl="0" indent="-342900" defTabSz="914400" eaLnBrk="1" fontAlgn="auto" latinLnBrk="0" hangingPunct="1">
              <a:lnSpc>
                <a:spcPct val="100000"/>
              </a:lnSpc>
              <a:spcBef>
                <a:spcPct val="20000"/>
              </a:spcBef>
              <a:spcAft>
                <a:spcPts val="0"/>
              </a:spcAft>
              <a:buClrTx/>
              <a:buSzTx/>
              <a:buFontTx/>
              <a:buNone/>
              <a:defRPr/>
            </a:pPr>
            <a:r>
              <a:rPr kumimoji="0" lang="zh-CN" altLang="en-US" sz="2400" i="0" u="sng"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小肠是人体内吸收营养物质的主要器官</a:t>
            </a: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14" name="矩形 13"/>
          <p:cNvSpPr/>
          <p:nvPr/>
        </p:nvSpPr>
        <p:spPr>
          <a:xfrm>
            <a:off x="5731175" y="5193912"/>
            <a:ext cx="4652641" cy="400110"/>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Tx/>
              <a:buSzTx/>
              <a:buFontTx/>
              <a:buNone/>
              <a:defRPr/>
            </a:pP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4</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、小肠很长，约</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5</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6</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米。</a:t>
            </a:r>
          </a:p>
        </p:txBody>
      </p:sp>
      <p:sp>
        <p:nvSpPr>
          <p:cNvPr id="15" name="矩形 14"/>
          <p:cNvSpPr/>
          <p:nvPr/>
        </p:nvSpPr>
        <p:spPr>
          <a:xfrm>
            <a:off x="5731175" y="4205527"/>
            <a:ext cx="5735837"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、小肠绒毛内分布着丰富的毛细血管，有利于营养物质的吸收</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endPar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6" name="文本框 15"/>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三、食物的消化过程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blinds(horizontal)">
                                      <p:cBhvr>
                                        <p:cTn id="2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279986" y="1269553"/>
            <a:ext cx="8424863" cy="461665"/>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    小肠壁有怎样的结构特点与其消化和吸收的功能相适应？</a:t>
            </a:r>
          </a:p>
        </p:txBody>
      </p:sp>
      <p:sp>
        <p:nvSpPr>
          <p:cNvPr id="52227" name="Text Box 5"/>
          <p:cNvSpPr txBox="1">
            <a:spLocks noChangeArrowheads="1"/>
          </p:cNvSpPr>
          <p:nvPr/>
        </p:nvSpPr>
        <p:spPr bwMode="auto">
          <a:xfrm>
            <a:off x="748298" y="2690143"/>
            <a:ext cx="7343775" cy="1938992"/>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、小肠表面皱壁和小肠绒毛，可以大大增加小肠的吸收面积。</a:t>
            </a:r>
          </a:p>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、绒毛壁和毛细血管、毛细淋巴管的管壁都只有一层上皮细胞构成。</a:t>
            </a:r>
          </a:p>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4</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、小肠绒毛内有丰富的毛细血管和毛细淋巴管，可加快物质的运输。</a:t>
            </a:r>
          </a:p>
        </p:txBody>
      </p:sp>
      <p:sp>
        <p:nvSpPr>
          <p:cNvPr id="52228" name="Text Box 6"/>
          <p:cNvSpPr txBox="1">
            <a:spLocks noChangeArrowheads="1"/>
          </p:cNvSpPr>
          <p:nvPr/>
        </p:nvSpPr>
        <p:spPr bwMode="auto">
          <a:xfrm>
            <a:off x="748298" y="1917624"/>
            <a:ext cx="7488237" cy="400110"/>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、小肠内有多种消化液（胰液、肠液、胆汁）</a:t>
            </a:r>
          </a:p>
        </p:txBody>
      </p:sp>
      <p:sp>
        <p:nvSpPr>
          <p:cNvPr id="52229" name="Text Box 7"/>
          <p:cNvSpPr txBox="1">
            <a:spLocks noChangeArrowheads="1"/>
          </p:cNvSpPr>
          <p:nvPr/>
        </p:nvSpPr>
        <p:spPr bwMode="auto">
          <a:xfrm>
            <a:off x="660400" y="4808756"/>
            <a:ext cx="6911975" cy="400110"/>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5</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、小肠是消化道最长是一段。</a:t>
            </a:r>
          </a:p>
        </p:txBody>
      </p:sp>
      <p:sp>
        <p:nvSpPr>
          <p:cNvPr id="52230" name="Text Box 8"/>
          <p:cNvSpPr txBox="1">
            <a:spLocks noChangeArrowheads="1"/>
          </p:cNvSpPr>
          <p:nvPr/>
        </p:nvSpPr>
        <p:spPr bwMode="auto">
          <a:xfrm>
            <a:off x="6103056" y="1902808"/>
            <a:ext cx="1547812" cy="400110"/>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消化功能</a:t>
            </a:r>
          </a:p>
        </p:txBody>
      </p:sp>
      <p:sp>
        <p:nvSpPr>
          <p:cNvPr id="52231" name="AutoShape 9"/>
          <p:cNvSpPr/>
          <p:nvPr/>
        </p:nvSpPr>
        <p:spPr bwMode="auto">
          <a:xfrm>
            <a:off x="8092073" y="2618135"/>
            <a:ext cx="358775" cy="1820419"/>
          </a:xfrm>
          <a:prstGeom prst="rightBrace">
            <a:avLst>
              <a:gd name="adj1" fmla="val 56895"/>
              <a:gd name="adj2" fmla="val 50000"/>
            </a:avLst>
          </a:prstGeom>
          <a:noFill/>
          <a:ln w="9525">
            <a:solidFill>
              <a:srgbClr val="003300"/>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2232" name="Text Box 10"/>
          <p:cNvSpPr txBox="1">
            <a:spLocks noChangeArrowheads="1"/>
          </p:cNvSpPr>
          <p:nvPr/>
        </p:nvSpPr>
        <p:spPr bwMode="auto">
          <a:xfrm>
            <a:off x="8524121" y="3050183"/>
            <a:ext cx="447558" cy="1323439"/>
          </a:xfrm>
          <a:prstGeom prst="rect">
            <a:avLst/>
          </a:prstGeom>
          <a:noFill/>
          <a:ln w="9525">
            <a:noFill/>
            <a:miter lim="800000"/>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吸</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收</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功</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能</a:t>
            </a:r>
          </a:p>
        </p:txBody>
      </p:sp>
      <p:sp>
        <p:nvSpPr>
          <p:cNvPr id="52233" name="Text Box 11"/>
          <p:cNvSpPr txBox="1">
            <a:spLocks noChangeArrowheads="1"/>
          </p:cNvSpPr>
          <p:nvPr/>
        </p:nvSpPr>
        <p:spPr bwMode="auto">
          <a:xfrm>
            <a:off x="4187999" y="4828033"/>
            <a:ext cx="3384376"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既有消化也有吸收功能</a:t>
            </a:r>
          </a:p>
        </p:txBody>
      </p:sp>
      <p:sp>
        <p:nvSpPr>
          <p:cNvPr id="10" name="Rectangle 2"/>
          <p:cNvSpPr txBox="1">
            <a:spLocks noChangeArrowheads="1"/>
          </p:cNvSpPr>
          <p:nvPr/>
        </p:nvSpPr>
        <p:spPr>
          <a:xfrm>
            <a:off x="625701" y="5678590"/>
            <a:ext cx="8604448" cy="581744"/>
          </a:xfrm>
          <a:prstGeom prst="rect">
            <a:avLst/>
          </a:prstGeom>
        </p:spPr>
        <p:txBody>
          <a:bodyPr/>
          <a:lstStyle/>
          <a:p>
            <a:pPr marL="342900" marR="0" lvl="0" indent="-342900" defTabSz="914400" eaLnBrk="1" fontAlgn="auto" latinLnBrk="0" hangingPunct="1">
              <a:lnSpc>
                <a:spcPct val="100000"/>
              </a:lnSpc>
              <a:spcBef>
                <a:spcPct val="20000"/>
              </a:spcBef>
              <a:spcAft>
                <a:spcPts val="0"/>
              </a:spcAft>
              <a:buClrTx/>
              <a:buSzTx/>
              <a:buFontTx/>
              <a:buNone/>
              <a:defRPr/>
            </a:pPr>
            <a:r>
              <a:rPr kumimoji="0" lang="zh-CN" altLang="en-US" sz="2400" i="0" u="sng"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小肠是人体内消化和吸收营养物质的主要器官</a:t>
            </a: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11" name="文本框 10"/>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三、食物的消化过程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ppt_x"/>
                                          </p:val>
                                        </p:tav>
                                        <p:tav tm="100000">
                                          <p:val>
                                            <p:strVal val="#ppt_x"/>
                                          </p:val>
                                        </p:tav>
                                      </p:tavLst>
                                    </p:anim>
                                    <p:anim calcmode="lin" valueType="num">
                                      <p:cBhvr additive="base">
                                        <p:cTn id="8" dur="500" fill="hold"/>
                                        <p:tgtEl>
                                          <p:spTgt spid="522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227"/>
                                        </p:tgtEl>
                                        <p:attrNameLst>
                                          <p:attrName>style.visibility</p:attrName>
                                        </p:attrNameLst>
                                      </p:cBhvr>
                                      <p:to>
                                        <p:strVal val="visible"/>
                                      </p:to>
                                    </p:set>
                                    <p:anim calcmode="lin" valueType="num">
                                      <p:cBhvr additive="base">
                                        <p:cTn id="11" dur="500" fill="hold"/>
                                        <p:tgtEl>
                                          <p:spTgt spid="52227"/>
                                        </p:tgtEl>
                                        <p:attrNameLst>
                                          <p:attrName>ppt_x</p:attrName>
                                        </p:attrNameLst>
                                      </p:cBhvr>
                                      <p:tavLst>
                                        <p:tav tm="0">
                                          <p:val>
                                            <p:strVal val="#ppt_x"/>
                                          </p:val>
                                        </p:tav>
                                        <p:tav tm="100000">
                                          <p:val>
                                            <p:strVal val="#ppt_x"/>
                                          </p:val>
                                        </p:tav>
                                      </p:tavLst>
                                    </p:anim>
                                    <p:anim calcmode="lin" valueType="num">
                                      <p:cBhvr additive="base">
                                        <p:cTn id="12" dur="500" fill="hold"/>
                                        <p:tgtEl>
                                          <p:spTgt spid="522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229"/>
                                        </p:tgtEl>
                                        <p:attrNameLst>
                                          <p:attrName>style.visibility</p:attrName>
                                        </p:attrNameLst>
                                      </p:cBhvr>
                                      <p:to>
                                        <p:strVal val="visible"/>
                                      </p:to>
                                    </p:set>
                                    <p:anim calcmode="lin" valueType="num">
                                      <p:cBhvr additive="base">
                                        <p:cTn id="15" dur="500" fill="hold"/>
                                        <p:tgtEl>
                                          <p:spTgt spid="52229"/>
                                        </p:tgtEl>
                                        <p:attrNameLst>
                                          <p:attrName>ppt_x</p:attrName>
                                        </p:attrNameLst>
                                      </p:cBhvr>
                                      <p:tavLst>
                                        <p:tav tm="0">
                                          <p:val>
                                            <p:strVal val="#ppt_x"/>
                                          </p:val>
                                        </p:tav>
                                        <p:tav tm="100000">
                                          <p:val>
                                            <p:strVal val="#ppt_x"/>
                                          </p:val>
                                        </p:tav>
                                      </p:tavLst>
                                    </p:anim>
                                    <p:anim calcmode="lin" valueType="num">
                                      <p:cBhvr additive="base">
                                        <p:cTn id="16" dur="500" fill="hold"/>
                                        <p:tgtEl>
                                          <p:spTgt spid="5222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2230"/>
                                        </p:tgtEl>
                                        <p:attrNameLst>
                                          <p:attrName>style.visibility</p:attrName>
                                        </p:attrNameLst>
                                      </p:cBhvr>
                                      <p:to>
                                        <p:strVal val="visible"/>
                                      </p:to>
                                    </p:set>
                                    <p:anim calcmode="lin" valueType="num">
                                      <p:cBhvr additive="base">
                                        <p:cTn id="21" dur="500" fill="hold"/>
                                        <p:tgtEl>
                                          <p:spTgt spid="52230"/>
                                        </p:tgtEl>
                                        <p:attrNameLst>
                                          <p:attrName>ppt_x</p:attrName>
                                        </p:attrNameLst>
                                      </p:cBhvr>
                                      <p:tavLst>
                                        <p:tav tm="0">
                                          <p:val>
                                            <p:strVal val="#ppt_x"/>
                                          </p:val>
                                        </p:tav>
                                        <p:tav tm="100000">
                                          <p:val>
                                            <p:strVal val="#ppt_x"/>
                                          </p:val>
                                        </p:tav>
                                      </p:tavLst>
                                    </p:anim>
                                    <p:anim calcmode="lin" valueType="num">
                                      <p:cBhvr additive="base">
                                        <p:cTn id="22" dur="500" fill="hold"/>
                                        <p:tgtEl>
                                          <p:spTgt spid="522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2231"/>
                                        </p:tgtEl>
                                        <p:attrNameLst>
                                          <p:attrName>style.visibility</p:attrName>
                                        </p:attrNameLst>
                                      </p:cBhvr>
                                      <p:to>
                                        <p:strVal val="visible"/>
                                      </p:to>
                                    </p:set>
                                    <p:anim calcmode="lin" valueType="num">
                                      <p:cBhvr additive="base">
                                        <p:cTn id="27" dur="500" fill="hold"/>
                                        <p:tgtEl>
                                          <p:spTgt spid="52231"/>
                                        </p:tgtEl>
                                        <p:attrNameLst>
                                          <p:attrName>ppt_x</p:attrName>
                                        </p:attrNameLst>
                                      </p:cBhvr>
                                      <p:tavLst>
                                        <p:tav tm="0">
                                          <p:val>
                                            <p:strVal val="#ppt_x"/>
                                          </p:val>
                                        </p:tav>
                                        <p:tav tm="100000">
                                          <p:val>
                                            <p:strVal val="#ppt_x"/>
                                          </p:val>
                                        </p:tav>
                                      </p:tavLst>
                                    </p:anim>
                                    <p:anim calcmode="lin" valueType="num">
                                      <p:cBhvr additive="base">
                                        <p:cTn id="28" dur="500" fill="hold"/>
                                        <p:tgtEl>
                                          <p:spTgt spid="5223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52232"/>
                                        </p:tgtEl>
                                        <p:attrNameLst>
                                          <p:attrName>style.visibility</p:attrName>
                                        </p:attrNameLst>
                                      </p:cBhvr>
                                      <p:to>
                                        <p:strVal val="visible"/>
                                      </p:to>
                                    </p:set>
                                    <p:animEffect transition="in" filter="diamond(in)">
                                      <p:cBhvr>
                                        <p:cTn id="33" dur="500"/>
                                        <p:tgtEl>
                                          <p:spTgt spid="5223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2233"/>
                                        </p:tgtEl>
                                        <p:attrNameLst>
                                          <p:attrName>style.visibility</p:attrName>
                                        </p:attrNameLst>
                                      </p:cBhvr>
                                      <p:to>
                                        <p:strVal val="visible"/>
                                      </p:to>
                                    </p:set>
                                    <p:animEffect transition="in" filter="box(in)">
                                      <p:cBhvr>
                                        <p:cTn id="38" dur="500"/>
                                        <p:tgtEl>
                                          <p:spTgt spid="5223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blinds(horizontal)">
                                      <p:cBhvr>
                                        <p:cTn id="4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P spid="52228" grpId="0" autoUpdateAnimBg="0"/>
      <p:bldP spid="52229" grpId="0" autoUpdateAnimBg="0"/>
      <p:bldP spid="52230" grpId="0" autoUpdateAnimBg="0"/>
      <p:bldP spid="52231" grpId="0" animBg="1" autoUpdateAnimBg="0"/>
      <p:bldP spid="52232" grpId="0" autoUpdateAnimBg="0"/>
      <p:bldP spid="52233" grpId="0" autoUpdateAnimBg="0"/>
      <p:bldP spid="1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Text Box 3"/>
          <p:cNvSpPr txBox="1">
            <a:spLocks noChangeArrowheads="1"/>
          </p:cNvSpPr>
          <p:nvPr/>
        </p:nvSpPr>
        <p:spPr bwMode="auto">
          <a:xfrm>
            <a:off x="5484812" y="2232302"/>
            <a:ext cx="5340672" cy="46166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大肠基本没有消化功能</a:t>
            </a:r>
          </a:p>
        </p:txBody>
      </p:sp>
      <p:sp>
        <p:nvSpPr>
          <p:cNvPr id="259076" name="Text Box 4"/>
          <p:cNvSpPr txBox="1">
            <a:spLocks noChangeArrowheads="1"/>
          </p:cNvSpPr>
          <p:nvPr/>
        </p:nvSpPr>
        <p:spPr bwMode="auto">
          <a:xfrm>
            <a:off x="660400" y="5581650"/>
            <a:ext cx="8424863" cy="461665"/>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便秘是由于大肠吸收过多的水分而造成的 </a:t>
            </a:r>
          </a:p>
        </p:txBody>
      </p:sp>
      <p:sp>
        <p:nvSpPr>
          <p:cNvPr id="25603" name="Rectangle 6"/>
          <p:cNvSpPr>
            <a:spLocks noChangeArrowheads="1"/>
          </p:cNvSpPr>
          <p:nvPr/>
        </p:nvSpPr>
        <p:spPr bwMode="auto">
          <a:xfrm>
            <a:off x="660400" y="1843276"/>
            <a:ext cx="4824412" cy="411523"/>
          </a:xfrm>
          <a:prstGeom prst="rect">
            <a:avLst/>
          </a:prstGeom>
          <a:noFill/>
          <a:ln w="9525">
            <a:noFill/>
            <a:miter lim="800000"/>
          </a:ln>
        </p:spPr>
        <p:txBody>
          <a:bodyPr>
            <a:spAutoFit/>
          </a:bodyPr>
          <a:lstStyle/>
          <a:p>
            <a:pPr marL="0" marR="0" lvl="0" indent="0" defTabSz="914400" eaLnBrk="1" fontAlgn="auto" latinLnBrk="0" hangingPunct="1">
              <a:lnSpc>
                <a:spcPct val="110000"/>
              </a:lnSpc>
              <a:spcBef>
                <a:spcPts val="0"/>
              </a:spcBef>
              <a:spcAft>
                <a:spcPts val="0"/>
              </a:spcAft>
              <a:buClrTx/>
              <a:buSzTx/>
              <a:buFontTx/>
              <a:buNone/>
              <a:defRPr/>
            </a:pP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食物的消化与吸收</a:t>
            </a:r>
          </a:p>
        </p:txBody>
      </p:sp>
      <p:pic>
        <p:nvPicPr>
          <p:cNvPr id="25604" name="Picture 7" descr="消化系统大肠"/>
          <p:cNvPicPr>
            <a:picLocks noChangeAspect="1" noChangeArrowheads="1"/>
          </p:cNvPicPr>
          <p:nvPr/>
        </p:nvPicPr>
        <p:blipFill>
          <a:blip r:embed="rId2" cstate="print">
            <a:lum contrast="18000"/>
          </a:blip>
          <a:srcRect/>
          <a:stretch>
            <a:fillRect/>
          </a:stretch>
        </p:blipFill>
        <p:spPr bwMode="auto">
          <a:xfrm>
            <a:off x="3150441" y="2251481"/>
            <a:ext cx="2051362" cy="3020392"/>
          </a:xfrm>
          <a:prstGeom prst="rect">
            <a:avLst/>
          </a:prstGeom>
          <a:noFill/>
          <a:ln w="9525">
            <a:noFill/>
            <a:miter lim="800000"/>
            <a:headEnd/>
            <a:tailEnd/>
          </a:ln>
        </p:spPr>
      </p:pic>
      <p:sp>
        <p:nvSpPr>
          <p:cNvPr id="259080" name="Text Box 8"/>
          <p:cNvSpPr txBox="1">
            <a:spLocks noChangeArrowheads="1"/>
          </p:cNvSpPr>
          <p:nvPr/>
        </p:nvSpPr>
        <p:spPr bwMode="auto">
          <a:xfrm>
            <a:off x="5484812" y="2774729"/>
            <a:ext cx="5292725" cy="2400657"/>
          </a:xfrm>
          <a:prstGeom prst="rect">
            <a:avLst/>
          </a:prstGeom>
          <a:noFill/>
          <a:ln w="9525">
            <a:noFill/>
            <a:miter lim="800000"/>
          </a:ln>
        </p:spPr>
        <p:txBody>
          <a:bodyPr>
            <a:spAutoFit/>
          </a:bodyPr>
          <a:lstStyle/>
          <a:p>
            <a:pPr marL="0" marR="0" lvl="0" indent="0" defTabSz="914400" eaLnBrk="1" fontAlgn="auto" latinLnBrk="0" hangingPunct="1">
              <a:lnSpc>
                <a:spcPct val="250000"/>
              </a:lnSpc>
              <a:spcBef>
                <a:spcPts val="0"/>
              </a:spcBef>
              <a:spcAft>
                <a:spcPts val="0"/>
              </a:spcAft>
              <a:buClrTx/>
              <a:buSzTx/>
              <a:buFontTx/>
              <a:buNone/>
              <a:defRPr/>
            </a:pPr>
            <a:r>
              <a:rPr kumimoji="0" lang="en-US" altLang="zh-CN" sz="12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en-US" altLang="zh-CN"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进入大肠的物质含有水和纤维素等未被消化的食物。当这些物质通过大肠时，水分被吸收到血液中，剩下的物质通过肛门排出体外。</a:t>
            </a:r>
          </a:p>
        </p:txBody>
      </p:sp>
      <p:sp>
        <p:nvSpPr>
          <p:cNvPr id="7" name="TextBox 6"/>
          <p:cNvSpPr txBox="1"/>
          <p:nvPr/>
        </p:nvSpPr>
        <p:spPr>
          <a:xfrm>
            <a:off x="660400" y="1302315"/>
            <a:ext cx="219573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大肠</a:t>
            </a:r>
          </a:p>
        </p:txBody>
      </p:sp>
      <p:sp>
        <p:nvSpPr>
          <p:cNvPr id="8" name="文本框 7"/>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三、食物的消化过程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9075"/>
                                        </p:tgtEl>
                                        <p:attrNameLst>
                                          <p:attrName>style.visibility</p:attrName>
                                        </p:attrNameLst>
                                      </p:cBhvr>
                                      <p:to>
                                        <p:strVal val="visible"/>
                                      </p:to>
                                    </p:set>
                                    <p:animEffect transition="in" filter="wipe(up)">
                                      <p:cBhvr>
                                        <p:cTn id="7" dur="500"/>
                                        <p:tgtEl>
                                          <p:spTgt spid="2590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9080"/>
                                        </p:tgtEl>
                                        <p:attrNameLst>
                                          <p:attrName>style.visibility</p:attrName>
                                        </p:attrNameLst>
                                      </p:cBhvr>
                                      <p:to>
                                        <p:strVal val="visible"/>
                                      </p:to>
                                    </p:set>
                                    <p:animEffect transition="in" filter="wipe(up)">
                                      <p:cBhvr>
                                        <p:cTn id="12" dur="500"/>
                                        <p:tgtEl>
                                          <p:spTgt spid="2590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9076"/>
                                        </p:tgtEl>
                                        <p:attrNameLst>
                                          <p:attrName>style.visibility</p:attrName>
                                        </p:attrNameLst>
                                      </p:cBhvr>
                                      <p:to>
                                        <p:strVal val="visible"/>
                                      </p:to>
                                    </p:set>
                                    <p:animEffect transition="in" filter="wipe(up)">
                                      <p:cBhvr>
                                        <p:cTn id="17" dur="500"/>
                                        <p:tgtEl>
                                          <p:spTgt spid="25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p:bldP spid="259076" grpId="0"/>
      <p:bldP spid="25908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660400" y="1172690"/>
            <a:ext cx="2954655" cy="461665"/>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一、消化系统的组成</a:t>
            </a:r>
          </a:p>
        </p:txBody>
      </p:sp>
      <p:sp>
        <p:nvSpPr>
          <p:cNvPr id="39941" name="Text Box 5"/>
          <p:cNvSpPr txBox="1">
            <a:spLocks noChangeArrowheads="1"/>
          </p:cNvSpPr>
          <p:nvPr/>
        </p:nvSpPr>
        <p:spPr bwMode="auto">
          <a:xfrm>
            <a:off x="699957" y="1928773"/>
            <a:ext cx="4185761" cy="461665"/>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二、三大营养物质的消化过程</a:t>
            </a:r>
          </a:p>
        </p:txBody>
      </p:sp>
      <p:sp>
        <p:nvSpPr>
          <p:cNvPr id="39942" name="Text Box 6"/>
          <p:cNvSpPr txBox="1">
            <a:spLocks noChangeArrowheads="1"/>
          </p:cNvSpPr>
          <p:nvPr/>
        </p:nvSpPr>
        <p:spPr bwMode="auto">
          <a:xfrm>
            <a:off x="660399" y="5094204"/>
            <a:ext cx="2954655" cy="461665"/>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三、营养物质的吸收</a:t>
            </a:r>
          </a:p>
        </p:txBody>
      </p:sp>
      <p:sp>
        <p:nvSpPr>
          <p:cNvPr id="39943" name="Text Box 7"/>
          <p:cNvSpPr txBox="1">
            <a:spLocks noChangeArrowheads="1"/>
          </p:cNvSpPr>
          <p:nvPr/>
        </p:nvSpPr>
        <p:spPr bwMode="auto">
          <a:xfrm>
            <a:off x="6669677" y="1157622"/>
            <a:ext cx="697627" cy="400110"/>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食物</a:t>
            </a:r>
          </a:p>
        </p:txBody>
      </p:sp>
      <p:sp>
        <p:nvSpPr>
          <p:cNvPr id="39944" name="Line 8"/>
          <p:cNvSpPr>
            <a:spLocks noChangeShapeType="1"/>
          </p:cNvSpPr>
          <p:nvPr/>
        </p:nvSpPr>
        <p:spPr bwMode="auto">
          <a:xfrm>
            <a:off x="7029717" y="1589669"/>
            <a:ext cx="0" cy="1728192"/>
          </a:xfrm>
          <a:prstGeom prst="line">
            <a:avLst/>
          </a:prstGeom>
          <a:noFill/>
          <a:ln w="9525">
            <a:solidFill>
              <a:schemeClr val="tx1"/>
            </a:solidFill>
            <a:rou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9945" name="Text Box 9"/>
          <p:cNvSpPr txBox="1">
            <a:spLocks noChangeArrowheads="1"/>
          </p:cNvSpPr>
          <p:nvPr/>
        </p:nvSpPr>
        <p:spPr bwMode="auto">
          <a:xfrm>
            <a:off x="6453652" y="3461878"/>
            <a:ext cx="1210588" cy="707886"/>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分解后的</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 终产物</a:t>
            </a:r>
          </a:p>
        </p:txBody>
      </p:sp>
      <p:sp>
        <p:nvSpPr>
          <p:cNvPr id="39946" name="Text Box 10"/>
          <p:cNvSpPr txBox="1">
            <a:spLocks noChangeArrowheads="1"/>
          </p:cNvSpPr>
          <p:nvPr/>
        </p:nvSpPr>
        <p:spPr bwMode="auto">
          <a:xfrm>
            <a:off x="6449729" y="5961832"/>
            <a:ext cx="1835150" cy="400110"/>
          </a:xfrm>
          <a:prstGeom prst="rect">
            <a:avLst/>
          </a:prstGeom>
          <a:noFill/>
          <a:ln w="9525">
            <a:noFill/>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循环系统</a:t>
            </a:r>
          </a:p>
        </p:txBody>
      </p:sp>
      <p:sp>
        <p:nvSpPr>
          <p:cNvPr id="39947" name="Text Box 11"/>
          <p:cNvSpPr txBox="1">
            <a:spLocks noChangeArrowheads="1"/>
          </p:cNvSpPr>
          <p:nvPr/>
        </p:nvSpPr>
        <p:spPr bwMode="auto">
          <a:xfrm>
            <a:off x="7029717" y="2237742"/>
            <a:ext cx="710451" cy="400110"/>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消化</a:t>
            </a:r>
          </a:p>
        </p:txBody>
      </p:sp>
      <p:sp>
        <p:nvSpPr>
          <p:cNvPr id="39948" name="Text Box 12"/>
          <p:cNvSpPr txBox="1">
            <a:spLocks noChangeArrowheads="1"/>
          </p:cNvSpPr>
          <p:nvPr/>
        </p:nvSpPr>
        <p:spPr bwMode="auto">
          <a:xfrm>
            <a:off x="7101725" y="4830030"/>
            <a:ext cx="710451" cy="400110"/>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吸收</a:t>
            </a:r>
          </a:p>
        </p:txBody>
      </p:sp>
      <p:sp>
        <p:nvSpPr>
          <p:cNvPr id="39949" name="Line 13"/>
          <p:cNvSpPr>
            <a:spLocks noChangeShapeType="1"/>
          </p:cNvSpPr>
          <p:nvPr/>
        </p:nvSpPr>
        <p:spPr bwMode="auto">
          <a:xfrm>
            <a:off x="7029716" y="4325973"/>
            <a:ext cx="0" cy="1584176"/>
          </a:xfrm>
          <a:prstGeom prst="line">
            <a:avLst/>
          </a:prstGeom>
          <a:noFill/>
          <a:ln w="9525">
            <a:solidFill>
              <a:schemeClr val="tx1"/>
            </a:solidFill>
            <a:rou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9950" name="Text Box 14"/>
          <p:cNvSpPr txBox="1">
            <a:spLocks noChangeArrowheads="1"/>
          </p:cNvSpPr>
          <p:nvPr/>
        </p:nvSpPr>
        <p:spPr bwMode="auto">
          <a:xfrm>
            <a:off x="3695026" y="1234245"/>
            <a:ext cx="1980029" cy="400110"/>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消化道、消化腺</a:t>
            </a:r>
          </a:p>
        </p:txBody>
      </p:sp>
      <p:pic>
        <p:nvPicPr>
          <p:cNvPr id="39951" name="Picture 15"/>
          <p:cNvPicPr>
            <a:picLocks noChangeAspect="1" noChangeArrowheads="1"/>
          </p:cNvPicPr>
          <p:nvPr/>
        </p:nvPicPr>
        <p:blipFill>
          <a:blip r:embed="rId2" cstate="print"/>
          <a:srcRect/>
          <a:stretch>
            <a:fillRect/>
          </a:stretch>
        </p:blipFill>
        <p:spPr bwMode="auto">
          <a:xfrm>
            <a:off x="832143" y="2573921"/>
            <a:ext cx="5184775" cy="2336800"/>
          </a:xfrm>
          <a:prstGeom prst="rect">
            <a:avLst/>
          </a:prstGeom>
          <a:solidFill>
            <a:srgbClr val="A2D668"/>
          </a:solidFill>
          <a:ln w="9525">
            <a:solidFill>
              <a:srgbClr val="00B050"/>
            </a:solidFill>
            <a:miter lim="800000"/>
            <a:headEnd/>
            <a:tailEnd/>
          </a:ln>
        </p:spPr>
      </p:pic>
      <p:sp>
        <p:nvSpPr>
          <p:cNvPr id="16" name="Text Box 14"/>
          <p:cNvSpPr txBox="1">
            <a:spLocks noChangeArrowheads="1"/>
          </p:cNvSpPr>
          <p:nvPr/>
        </p:nvSpPr>
        <p:spPr bwMode="auto">
          <a:xfrm>
            <a:off x="660399" y="5674930"/>
            <a:ext cx="3518912" cy="400110"/>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消化和吸收的主要场所是小肠</a:t>
            </a:r>
          </a:p>
        </p:txBody>
      </p:sp>
      <p:sp>
        <p:nvSpPr>
          <p:cNvPr id="17" name="文本框 16"/>
          <p:cNvSpPr txBox="1"/>
          <p:nvPr/>
        </p:nvSpPr>
        <p:spPr>
          <a:xfrm>
            <a:off x="1222829" y="373743"/>
            <a:ext cx="187102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课堂小结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50"/>
                                        </p:tgtEl>
                                        <p:attrNameLst>
                                          <p:attrName>style.visibility</p:attrName>
                                        </p:attrNameLst>
                                      </p:cBhvr>
                                      <p:to>
                                        <p:strVal val="visible"/>
                                      </p:to>
                                    </p:set>
                                    <p:animEffect transition="in" filter="dissolve">
                                      <p:cBhvr>
                                        <p:cTn id="7" dur="500"/>
                                        <p:tgtEl>
                                          <p:spTgt spid="399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951"/>
                                        </p:tgtEl>
                                        <p:attrNameLst>
                                          <p:attrName>style.visibility</p:attrName>
                                        </p:attrNameLst>
                                      </p:cBhvr>
                                      <p:to>
                                        <p:strVal val="visible"/>
                                      </p:to>
                                    </p:set>
                                    <p:animEffect transition="in" filter="dissolve">
                                      <p:cBhvr>
                                        <p:cTn id="12" dur="500"/>
                                        <p:tgtEl>
                                          <p:spTgt spid="399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dissolve">
                                      <p:cBhvr>
                                        <p:cTn id="17" dur="500"/>
                                        <p:tgtEl>
                                          <p:spTgt spid="3994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944"/>
                                        </p:tgtEl>
                                        <p:attrNameLst>
                                          <p:attrName>style.visibility</p:attrName>
                                        </p:attrNameLst>
                                      </p:cBhvr>
                                      <p:to>
                                        <p:strVal val="visible"/>
                                      </p:to>
                                    </p:set>
                                    <p:animEffect transition="in" filter="dissolve">
                                      <p:cBhvr>
                                        <p:cTn id="22" dur="500"/>
                                        <p:tgtEl>
                                          <p:spTgt spid="39944"/>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39947"/>
                                        </p:tgtEl>
                                        <p:attrNameLst>
                                          <p:attrName>style.visibility</p:attrName>
                                        </p:attrNameLst>
                                      </p:cBhvr>
                                      <p:to>
                                        <p:strVal val="visible"/>
                                      </p:to>
                                    </p:set>
                                    <p:animEffect transition="in" filter="dissolve">
                                      <p:cBhvr>
                                        <p:cTn id="26" dur="500"/>
                                        <p:tgtEl>
                                          <p:spTgt spid="3994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9945"/>
                                        </p:tgtEl>
                                        <p:attrNameLst>
                                          <p:attrName>style.visibility</p:attrName>
                                        </p:attrNameLst>
                                      </p:cBhvr>
                                      <p:to>
                                        <p:strVal val="visible"/>
                                      </p:to>
                                    </p:set>
                                    <p:animEffect transition="in" filter="dissolve">
                                      <p:cBhvr>
                                        <p:cTn id="31" dur="500"/>
                                        <p:tgtEl>
                                          <p:spTgt spid="3994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9949"/>
                                        </p:tgtEl>
                                        <p:attrNameLst>
                                          <p:attrName>style.visibility</p:attrName>
                                        </p:attrNameLst>
                                      </p:cBhvr>
                                      <p:to>
                                        <p:strVal val="visible"/>
                                      </p:to>
                                    </p:set>
                                    <p:animEffect transition="in" filter="dissolve">
                                      <p:cBhvr>
                                        <p:cTn id="36" dur="500"/>
                                        <p:tgtEl>
                                          <p:spTgt spid="39949"/>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39948"/>
                                        </p:tgtEl>
                                        <p:attrNameLst>
                                          <p:attrName>style.visibility</p:attrName>
                                        </p:attrNameLst>
                                      </p:cBhvr>
                                      <p:to>
                                        <p:strVal val="visible"/>
                                      </p:to>
                                    </p:set>
                                    <p:animEffect transition="in" filter="dissolve">
                                      <p:cBhvr>
                                        <p:cTn id="40" dur="500"/>
                                        <p:tgtEl>
                                          <p:spTgt spid="3994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9946"/>
                                        </p:tgtEl>
                                        <p:attrNameLst>
                                          <p:attrName>style.visibility</p:attrName>
                                        </p:attrNameLst>
                                      </p:cBhvr>
                                      <p:to>
                                        <p:strVal val="visible"/>
                                      </p:to>
                                    </p:set>
                                    <p:animEffect transition="in" filter="dissolve">
                                      <p:cBhvr>
                                        <p:cTn id="45" dur="500"/>
                                        <p:tgtEl>
                                          <p:spTgt spid="3994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ssolv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utoUpdateAnimBg="0"/>
      <p:bldP spid="39944" grpId="0" animBg="1"/>
      <p:bldP spid="39945" grpId="0" autoUpdateAnimBg="0"/>
      <p:bldP spid="39946" grpId="0" autoUpdateAnimBg="0"/>
      <p:bldP spid="39947" grpId="0" autoUpdateAnimBg="0"/>
      <p:bldP spid="39948" grpId="0" autoUpdateAnimBg="0"/>
      <p:bldP spid="39949" grpId="0" animBg="1"/>
      <p:bldP spid="39950" grpId="0" autoUpdateAnimBg="0"/>
      <p:bldP spid="1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ext Box 7"/>
          <p:cNvSpPr txBox="1">
            <a:spLocks noChangeArrowheads="1"/>
          </p:cNvSpPr>
          <p:nvPr/>
        </p:nvSpPr>
        <p:spPr bwMode="auto">
          <a:xfrm>
            <a:off x="660400" y="1269406"/>
            <a:ext cx="10597658" cy="2585323"/>
          </a:xfrm>
          <a:prstGeom prst="rect">
            <a:avLst/>
          </a:prstGeom>
          <a:noFill/>
          <a:ln w="9525">
            <a:noFill/>
            <a:miter lim="800000"/>
          </a:ln>
          <a:effectLst/>
        </p:spPr>
        <p:txBody>
          <a:bodyPr wrap="square">
            <a:spAutoFit/>
          </a:bodyPr>
          <a:lstStyle/>
          <a:p>
            <a:pPr marL="0" marR="0" lvl="0" indent="0" defTabSz="914400" eaLnBrk="1" fontAlgn="auto" latinLnBrk="0" hangingPunct="1">
              <a:lnSpc>
                <a:spcPct val="135000"/>
              </a:lnSpc>
              <a:spcBef>
                <a:spcPts val="0"/>
              </a:spcBef>
              <a:spcAft>
                <a:spcPts val="0"/>
              </a:spcAft>
              <a:buClrTx/>
              <a:buSzTx/>
              <a:buFontTx/>
              <a:buNone/>
              <a:defRPr/>
            </a:pP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     姗姗小朋友吃西瓜时，不小心将一粒西瓜籽咽了下去。这粒西瓜籽在姗姗的消化道内，经历了一天的历险记。它先遇到像轧钢机似的上、下尖硬的怪物，差点儿将它压的粉身碎骨；刚躲过一劫，又遇到“酸雨”；后来它钻进了一条又长又窄的迷宫，它在这里走了很久，身边的许多物质都神秘地消失了；走出迷宫，它又差点儿钻进死胡同，幸亏及时改变方向；后来不知怎地，它与一些很臭的东西混在了一起；最后，它们在姗姗上厕所时，一起离开了姗姗。请你帮这粒西瓜籽分析一下：</a:t>
            </a:r>
          </a:p>
        </p:txBody>
      </p:sp>
      <p:sp>
        <p:nvSpPr>
          <p:cNvPr id="8" name="Text Box 3"/>
          <p:cNvSpPr txBox="1">
            <a:spLocks noChangeArrowheads="1"/>
          </p:cNvSpPr>
          <p:nvPr/>
        </p:nvSpPr>
        <p:spPr bwMode="auto">
          <a:xfrm>
            <a:off x="660399" y="3863752"/>
            <a:ext cx="10638071" cy="1754326"/>
          </a:xfrm>
          <a:prstGeom prst="rect">
            <a:avLst/>
          </a:prstGeom>
          <a:noFill/>
          <a:ln w="9525">
            <a:noFill/>
            <a:miter lim="800000"/>
          </a:ln>
          <a:effectLst/>
        </p:spPr>
        <p:txBody>
          <a:bodyPr wrap="square">
            <a:spAutoFit/>
          </a:bodyPr>
          <a:lstStyle/>
          <a:p>
            <a:pPr marL="0" marR="0" lvl="0" indent="0" defTabSz="914400" eaLnBrk="1" fontAlgn="auto" latinLnBrk="0" hangingPunct="1">
              <a:lnSpc>
                <a:spcPct val="135000"/>
              </a:lnSpc>
              <a:spcBef>
                <a:spcPts val="0"/>
              </a:spcBef>
              <a:spcAft>
                <a:spcPts val="0"/>
              </a:spcAft>
              <a:buClrTx/>
              <a:buSzTx/>
              <a:buFontTx/>
              <a:buNone/>
              <a:defRPr/>
            </a:pPr>
            <a:r>
              <a:rPr kumimoji="0" lang="en-US" altLang="zh-CN"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）它在哪里遇到像轧钢机似的怪物？ </a:t>
            </a:r>
            <a:endParaRPr kumimoji="0" lang="en-US" altLang="zh-CN"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35000"/>
              </a:lnSpc>
              <a:spcBef>
                <a:spcPts val="0"/>
              </a:spcBef>
              <a:spcAft>
                <a:spcPts val="0"/>
              </a:spcAft>
              <a:buClrTx/>
              <a:buSzTx/>
              <a:buFontTx/>
              <a:buNone/>
              <a:defRPr/>
            </a:pPr>
            <a:r>
              <a:rPr kumimoji="0" lang="en-US" altLang="zh-CN"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）它在哪里遇到“酸雨”？  </a:t>
            </a:r>
            <a:endParaRPr kumimoji="0" lang="en-US" altLang="zh-CN"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35000"/>
              </a:lnSpc>
              <a:spcBef>
                <a:spcPts val="0"/>
              </a:spcBef>
              <a:spcAft>
                <a:spcPts val="0"/>
              </a:spcAft>
              <a:buClrTx/>
              <a:buSzTx/>
              <a:buFontTx/>
              <a:buNone/>
              <a:defRPr/>
            </a:pPr>
            <a:r>
              <a:rPr kumimoji="0" lang="en-US" altLang="zh-CN"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）它在什么地方与很臭的东西混在了一起？</a:t>
            </a:r>
          </a:p>
          <a:p>
            <a:pPr marL="0" marR="0" lvl="0" indent="0" defTabSz="914400" eaLnBrk="1" fontAlgn="auto" latinLnBrk="0" hangingPunct="1">
              <a:lnSpc>
                <a:spcPct val="135000"/>
              </a:lnSpc>
              <a:spcBef>
                <a:spcPts val="0"/>
              </a:spcBef>
              <a:spcAft>
                <a:spcPts val="0"/>
              </a:spcAft>
              <a:buClrTx/>
              <a:buSzTx/>
              <a:buFontTx/>
              <a:buNone/>
              <a:defRPr/>
            </a:pPr>
            <a:r>
              <a:rPr kumimoji="0" lang="en-US" altLang="zh-CN"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4</a:t>
            </a:r>
            <a:r>
              <a:rPr kumimoji="0" lang="zh-CN" altLang="en-US" sz="2000" b="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）又长又窄的“迷宫”是什么部位？为什么许多物质在这里会神秘地消失？</a:t>
            </a:r>
          </a:p>
        </p:txBody>
      </p:sp>
      <p:sp>
        <p:nvSpPr>
          <p:cNvPr id="9" name="Text Box 5"/>
          <p:cNvSpPr txBox="1">
            <a:spLocks noChangeArrowheads="1"/>
          </p:cNvSpPr>
          <p:nvPr/>
        </p:nvSpPr>
        <p:spPr bwMode="auto">
          <a:xfrm>
            <a:off x="5053789" y="3863752"/>
            <a:ext cx="1296144" cy="400110"/>
          </a:xfrm>
          <a:prstGeom prst="rect">
            <a:avLst/>
          </a:prstGeom>
          <a:noFill/>
          <a:ln w="9525">
            <a:noFill/>
            <a:miter lim="800000"/>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牙齿</a:t>
            </a:r>
            <a:endParaRPr kumimoji="0" lang="en-US" altLang="zh-CN"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0" name="Text Box 5"/>
          <p:cNvSpPr txBox="1">
            <a:spLocks noChangeArrowheads="1"/>
          </p:cNvSpPr>
          <p:nvPr/>
        </p:nvSpPr>
        <p:spPr bwMode="auto">
          <a:xfrm>
            <a:off x="4063167" y="4298589"/>
            <a:ext cx="576064" cy="400110"/>
          </a:xfrm>
          <a:prstGeom prst="rect">
            <a:avLst/>
          </a:prstGeom>
          <a:noFill/>
          <a:ln w="9525">
            <a:noFill/>
            <a:miter lim="800000"/>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胃</a:t>
            </a:r>
            <a:endParaRPr kumimoji="0" lang="en-US" altLang="zh-CN"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Text Box 5"/>
          <p:cNvSpPr txBox="1">
            <a:spLocks noChangeArrowheads="1"/>
          </p:cNvSpPr>
          <p:nvPr/>
        </p:nvSpPr>
        <p:spPr bwMode="auto">
          <a:xfrm>
            <a:off x="5701861" y="4698699"/>
            <a:ext cx="1152128" cy="400110"/>
          </a:xfrm>
          <a:prstGeom prst="rect">
            <a:avLst/>
          </a:prstGeom>
          <a:noFill/>
          <a:ln w="9525">
            <a:noFill/>
            <a:miter lim="800000"/>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大肠</a:t>
            </a:r>
            <a:endParaRPr kumimoji="0" lang="en-US" altLang="zh-CN"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Text Box 5"/>
          <p:cNvSpPr txBox="1">
            <a:spLocks noChangeArrowheads="1"/>
          </p:cNvSpPr>
          <p:nvPr/>
        </p:nvSpPr>
        <p:spPr bwMode="auto">
          <a:xfrm>
            <a:off x="2549150" y="5564305"/>
            <a:ext cx="1296144" cy="400110"/>
          </a:xfrm>
          <a:prstGeom prst="rect">
            <a:avLst/>
          </a:prstGeom>
          <a:noFill/>
          <a:ln w="9525">
            <a:noFill/>
            <a:miter lim="800000"/>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小肠</a:t>
            </a:r>
            <a:endParaRPr kumimoji="0" lang="en-US" altLang="zh-CN"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3" name="Text Box 5"/>
          <p:cNvSpPr txBox="1">
            <a:spLocks noChangeArrowheads="1"/>
          </p:cNvSpPr>
          <p:nvPr/>
        </p:nvSpPr>
        <p:spPr bwMode="auto">
          <a:xfrm>
            <a:off x="5701861" y="5591192"/>
            <a:ext cx="6768752" cy="400110"/>
          </a:xfrm>
          <a:prstGeom prst="rect">
            <a:avLst/>
          </a:prstGeom>
          <a:noFill/>
          <a:ln w="9525">
            <a:noFill/>
            <a:miter lim="800000"/>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这里有多种消化液，含有各种消化酶</a:t>
            </a:r>
            <a:endParaRPr kumimoji="0" lang="en-US" altLang="zh-CN"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4" name="文本框 13"/>
          <p:cNvSpPr txBox="1"/>
          <p:nvPr/>
        </p:nvSpPr>
        <p:spPr>
          <a:xfrm>
            <a:off x="1222829" y="373743"/>
            <a:ext cx="221246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资 料 分 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P spid="12" grpId="0" autoUpdateAnimBg="0"/>
      <p:bldP spid="1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1362741"/>
            <a:ext cx="8572560" cy="169411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消化系统具有消化功能的器官是（            ）</a:t>
            </a: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A.</a:t>
            </a:r>
            <a:r>
              <a:rPr kumimoji="0" lang="zh-CN" altLang="en-US"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口腔、胃、小肠 </a:t>
            </a:r>
            <a:r>
              <a:rPr kumimoji="0" lang="en-US" altLang="zh-CN"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 B.</a:t>
            </a:r>
            <a:r>
              <a:rPr kumimoji="0" lang="zh-CN" altLang="en-US"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食道、胃、小肠</a:t>
            </a: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C.</a:t>
            </a:r>
            <a:r>
              <a:rPr kumimoji="0" lang="zh-CN" altLang="en-US"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胃、小肠、大肠</a:t>
            </a:r>
            <a:r>
              <a:rPr kumimoji="0" lang="en-US" altLang="zh-CN"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  D.</a:t>
            </a:r>
            <a:r>
              <a:rPr kumimoji="0" lang="zh-CN" altLang="en-US"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口腔 、小肠、大肠</a:t>
            </a:r>
          </a:p>
        </p:txBody>
      </p:sp>
      <p:sp>
        <p:nvSpPr>
          <p:cNvPr id="9" name="矩形 8"/>
          <p:cNvSpPr/>
          <p:nvPr/>
        </p:nvSpPr>
        <p:spPr>
          <a:xfrm>
            <a:off x="5830600" y="1373551"/>
            <a:ext cx="64294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50" normalizeH="0" baseline="0" noProof="0" dirty="0">
                <a:ln w="11430"/>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A</a:t>
            </a:r>
            <a:endParaRPr kumimoji="0" lang="zh-CN" altLang="en-US" sz="2800" b="1" i="0" u="none" strike="noStrike" kern="0" cap="none" spc="50" normalizeH="0" baseline="0" noProof="0" dirty="0">
              <a:ln w="11430"/>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TextBox 11"/>
          <p:cNvSpPr txBox="1"/>
          <p:nvPr/>
        </p:nvSpPr>
        <p:spPr>
          <a:xfrm>
            <a:off x="657920" y="3067669"/>
            <a:ext cx="10345360" cy="286232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丽丽在吃杨梅时将核咽了下去，杨梅核在体内的“旅行”路线是（　　  ）</a:t>
            </a: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A</a:t>
            </a:r>
            <a:r>
              <a:rPr kumimoji="0" lang="zh-CN" altLang="en-US"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．口腔→咽→胃→大肠→食道→小肠→肛门 </a:t>
            </a: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B</a:t>
            </a:r>
            <a:r>
              <a:rPr kumimoji="0" lang="zh-CN" altLang="en-US"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．口腔→食道→小肠→胃→咽→大肠→肛门 </a:t>
            </a: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C</a:t>
            </a:r>
            <a:r>
              <a:rPr kumimoji="0" lang="zh-CN" altLang="en-US"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．口腔→咽→食道→胃→小肠→大肠→肛门 </a:t>
            </a: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D</a:t>
            </a:r>
            <a:r>
              <a:rPr kumimoji="0" lang="zh-CN" altLang="en-US" sz="24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rPr>
              <a:t>．口腔→小肠→胃→咽→食道→大肠→肛门 </a:t>
            </a:r>
          </a:p>
        </p:txBody>
      </p:sp>
      <p:sp>
        <p:nvSpPr>
          <p:cNvPr id="13" name="矩形 12"/>
          <p:cNvSpPr/>
          <p:nvPr/>
        </p:nvSpPr>
        <p:spPr>
          <a:xfrm>
            <a:off x="9940712" y="3067669"/>
            <a:ext cx="64294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50" normalizeH="0" baseline="0" noProof="0" dirty="0">
                <a:ln w="11430"/>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C</a:t>
            </a:r>
            <a:endParaRPr kumimoji="0" lang="zh-CN" altLang="en-US" sz="2800" b="1" i="0" u="none" strike="noStrike" kern="0" cap="none" spc="50" normalizeH="0" baseline="0" noProof="0" dirty="0">
              <a:ln w="11430"/>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文本框 10"/>
          <p:cNvSpPr txBox="1"/>
          <p:nvPr/>
        </p:nvSpPr>
        <p:spPr>
          <a:xfrm>
            <a:off x="1222829" y="373743"/>
            <a:ext cx="187102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课堂检测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文本框 3098"/>
          <p:cNvSpPr txBox="1"/>
          <p:nvPr/>
        </p:nvSpPr>
        <p:spPr>
          <a:xfrm>
            <a:off x="8528436" y="6400800"/>
            <a:ext cx="1066800" cy="457200"/>
          </a:xfrm>
          <a:prstGeom prst="rect">
            <a:avLst/>
          </a:prstGeom>
          <a:noFill/>
          <a:ln w="9525">
            <a:noFill/>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2" name="TextBox 21"/>
          <p:cNvSpPr txBox="1"/>
          <p:nvPr/>
        </p:nvSpPr>
        <p:spPr>
          <a:xfrm>
            <a:off x="660400" y="2042936"/>
            <a:ext cx="677108" cy="4032448"/>
          </a:xfrm>
          <a:prstGeom prst="rect">
            <a:avLst/>
          </a:prstGeom>
          <a:noFill/>
        </p:spPr>
        <p:txBody>
          <a:bodyPr vert="eaVert"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1">
                <a:ln>
                  <a:noFill/>
                </a:ln>
                <a:uLnTx/>
                <a:uFillTx/>
                <a:latin typeface="Arial" panose="020B0604020202020204" pitchFamily="34" charset="0"/>
                <a:ea typeface="思源黑体 CN Medium" panose="020B0600000000000000" pitchFamily="34" charset="-122"/>
                <a:sym typeface="Arial" panose="020B0604020202020204" pitchFamily="34" charset="0"/>
              </a:rPr>
              <a:t>消化系统组成</a:t>
            </a: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800" i="0" u="none" strike="noStrike" kern="0" cap="none" spc="0" normalizeH="0" baseline="0" noProof="0" dirty="0">
              <a:ln>
                <a:noFill/>
              </a:ln>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2" name="组合 44"/>
          <p:cNvGrpSpPr/>
          <p:nvPr/>
        </p:nvGrpSpPr>
        <p:grpSpPr>
          <a:xfrm>
            <a:off x="1383618" y="1407731"/>
            <a:ext cx="1643051" cy="3163216"/>
            <a:chOff x="1676400" y="1179513"/>
            <a:chExt cx="1643420" cy="3163887"/>
          </a:xfrm>
        </p:grpSpPr>
        <p:sp>
          <p:nvSpPr>
            <p:cNvPr id="4101" name="文本框 3076">
              <a:hlinkClick r:id="rId2" action="ppaction://hlinksldjump"/>
            </p:cNvPr>
            <p:cNvSpPr txBox="1"/>
            <p:nvPr/>
          </p:nvSpPr>
          <p:spPr>
            <a:xfrm>
              <a:off x="1828800" y="3810000"/>
              <a:ext cx="1448157" cy="461763"/>
            </a:xfrm>
            <a:prstGeom prst="rect">
              <a:avLst/>
            </a:prstGeom>
            <a:noFill/>
            <a:ln w="9525">
              <a:no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消化腺：</a:t>
              </a:r>
            </a:p>
          </p:txBody>
        </p:sp>
        <p:sp>
          <p:nvSpPr>
            <p:cNvPr id="4102" name="左大括号 3092"/>
            <p:cNvSpPr/>
            <p:nvPr/>
          </p:nvSpPr>
          <p:spPr>
            <a:xfrm>
              <a:off x="1676400" y="1412875"/>
              <a:ext cx="231775" cy="2930525"/>
            </a:xfrm>
            <a:prstGeom prst="leftBrace">
              <a:avLst>
                <a:gd name="adj1" fmla="val 105306"/>
                <a:gd name="adj2" fmla="val 50000"/>
              </a:avLst>
            </a:prstGeom>
            <a:noFill/>
            <a:ln w="28575" cap="flat" cmpd="sng">
              <a:solidFill>
                <a:srgbClr val="00B050"/>
              </a:solidFill>
              <a:prstDash val="solid"/>
              <a:miter/>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103" name="文本框 3075">
              <a:hlinkClick r:id="" action="ppaction://hlinkshowjump?jump=nextslide"/>
            </p:cNvPr>
            <p:cNvSpPr txBox="1"/>
            <p:nvPr/>
          </p:nvSpPr>
          <p:spPr>
            <a:xfrm>
              <a:off x="1871663" y="1179513"/>
              <a:ext cx="1448157" cy="461763"/>
            </a:xfrm>
            <a:prstGeom prst="rect">
              <a:avLst/>
            </a:prstGeom>
            <a:noFill/>
            <a:ln w="9525">
              <a:no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消化道：</a:t>
              </a:r>
            </a:p>
          </p:txBody>
        </p:sp>
      </p:grpSp>
      <p:sp>
        <p:nvSpPr>
          <p:cNvPr id="9" name="Text Box 7"/>
          <p:cNvSpPr txBox="1">
            <a:spLocks noChangeArrowheads="1"/>
          </p:cNvSpPr>
          <p:nvPr/>
        </p:nvSpPr>
        <p:spPr bwMode="auto">
          <a:xfrm>
            <a:off x="2700546" y="1869396"/>
            <a:ext cx="6696744" cy="400110"/>
          </a:xfrm>
          <a:prstGeom prst="rect">
            <a:avLst/>
          </a:prstGeom>
          <a:noFill/>
          <a:ln w="9525">
            <a:noFill/>
            <a:miter lim="800000"/>
          </a:ln>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口腔→咽→食道→胃→小肠→大肠→肛门</a:t>
            </a:r>
          </a:p>
        </p:txBody>
      </p:sp>
      <p:sp>
        <p:nvSpPr>
          <p:cNvPr id="10" name="Text Box 11"/>
          <p:cNvSpPr txBox="1">
            <a:spLocks noChangeArrowheads="1"/>
          </p:cNvSpPr>
          <p:nvPr/>
        </p:nvSpPr>
        <p:spPr bwMode="auto">
          <a:xfrm>
            <a:off x="2407602" y="5573281"/>
            <a:ext cx="7560840" cy="400110"/>
          </a:xfrm>
          <a:prstGeom prst="rect">
            <a:avLst/>
          </a:prstGeom>
          <a:noFill/>
          <a:ln w="9525">
            <a:noFill/>
            <a:miter lim="800000"/>
          </a:ln>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defRPr/>
            </a:pPr>
            <a:r>
              <a:rPr kumimoji="0" lang="en-US" altLang="zh-CN" sz="2000"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zh-CN" altLang="en-US" sz="2000"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唾液腺</a:t>
            </a:r>
            <a:r>
              <a:rPr lang="zh-CN" altLang="en-US" sz="20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kumimoji="0" lang="zh-CN" altLang="en-US" sz="2000"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    胰腺</a:t>
            </a:r>
            <a:r>
              <a:rPr lang="zh-CN" altLang="en-US" sz="20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kumimoji="0" lang="zh-CN" altLang="en-US" sz="2000"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         肝脏            胃腺</a:t>
            </a:r>
            <a:r>
              <a:rPr lang="zh-CN" altLang="en-US" sz="20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kumimoji="0" lang="zh-CN" altLang="en-US" sz="2000"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            肠腺</a:t>
            </a:r>
          </a:p>
        </p:txBody>
      </p:sp>
      <p:sp>
        <p:nvSpPr>
          <p:cNvPr id="16" name="Text Box 10"/>
          <p:cNvSpPr txBox="1">
            <a:spLocks noChangeArrowheads="1"/>
          </p:cNvSpPr>
          <p:nvPr/>
        </p:nvSpPr>
        <p:spPr bwMode="auto">
          <a:xfrm>
            <a:off x="2628538" y="4059160"/>
            <a:ext cx="8338298" cy="46166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分泌</a:t>
            </a:r>
            <a:r>
              <a:rPr kumimoji="0" lang="zh-CN" altLang="zh-CN"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消化食物</a:t>
            </a: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的消化液</a:t>
            </a:r>
            <a:r>
              <a:rPr kumimoji="0" lang="zh-CN" altLang="zh-CN"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一般含消化酶</a:t>
            </a:r>
            <a:r>
              <a:rPr kumimoji="0" lang="zh-CN" altLang="zh-CN"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endPar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7" name="Text Box 8"/>
          <p:cNvSpPr txBox="1">
            <a:spLocks noChangeArrowheads="1"/>
          </p:cNvSpPr>
          <p:nvPr/>
        </p:nvSpPr>
        <p:spPr bwMode="auto">
          <a:xfrm>
            <a:off x="2700546" y="1365920"/>
            <a:ext cx="5292080" cy="461665"/>
          </a:xfrm>
          <a:prstGeom prst="rect">
            <a:avLst/>
          </a:prstGeom>
          <a:noFill/>
          <a:ln w="9525">
            <a:noFill/>
            <a:miter lim="800000"/>
          </a:ln>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消化食物和吸收营养物质的场所</a:t>
            </a:r>
            <a:endParaRPr kumimoji="0" lang="zh-CN" altLang="zh-CN"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23" name="组合 22"/>
          <p:cNvGrpSpPr/>
          <p:nvPr/>
        </p:nvGrpSpPr>
        <p:grpSpPr>
          <a:xfrm>
            <a:off x="2839755" y="4562161"/>
            <a:ext cx="2786082" cy="949266"/>
            <a:chOff x="928662" y="3356054"/>
            <a:chExt cx="2786082" cy="949266"/>
          </a:xfrm>
        </p:grpSpPr>
        <p:sp>
          <p:nvSpPr>
            <p:cNvPr id="24" name="Text Box 13"/>
            <p:cNvSpPr txBox="1">
              <a:spLocks noChangeArrowheads="1"/>
            </p:cNvSpPr>
            <p:nvPr/>
          </p:nvSpPr>
          <p:spPr bwMode="auto">
            <a:xfrm>
              <a:off x="993783" y="3356054"/>
              <a:ext cx="2670728" cy="369332"/>
            </a:xfrm>
            <a:prstGeom prst="rect">
              <a:avLst/>
            </a:prstGeom>
            <a:solidFill>
              <a:srgbClr val="81DF5F"/>
            </a:solid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b="1"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消化道外面的大消化腺</a:t>
              </a:r>
            </a:p>
          </p:txBody>
        </p:sp>
        <p:sp>
          <p:nvSpPr>
            <p:cNvPr id="25" name="Line 14"/>
            <p:cNvSpPr>
              <a:spLocks noChangeShapeType="1"/>
            </p:cNvSpPr>
            <p:nvPr/>
          </p:nvSpPr>
          <p:spPr bwMode="auto">
            <a:xfrm flipH="1" flipV="1">
              <a:off x="3428992" y="3776682"/>
              <a:ext cx="285752" cy="500066"/>
            </a:xfrm>
            <a:prstGeom prst="line">
              <a:avLst/>
            </a:prstGeom>
            <a:no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6" name="Line 15"/>
            <p:cNvSpPr>
              <a:spLocks noChangeShapeType="1"/>
            </p:cNvSpPr>
            <p:nvPr/>
          </p:nvSpPr>
          <p:spPr bwMode="auto">
            <a:xfrm flipH="1" flipV="1">
              <a:off x="2285984" y="3776682"/>
              <a:ext cx="0" cy="528638"/>
            </a:xfrm>
            <a:prstGeom prst="line">
              <a:avLst/>
            </a:prstGeom>
            <a:no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7" name="Line 16"/>
            <p:cNvSpPr>
              <a:spLocks noChangeShapeType="1"/>
            </p:cNvSpPr>
            <p:nvPr/>
          </p:nvSpPr>
          <p:spPr bwMode="auto">
            <a:xfrm flipV="1">
              <a:off x="928662" y="3776682"/>
              <a:ext cx="285752" cy="528638"/>
            </a:xfrm>
            <a:prstGeom prst="line">
              <a:avLst/>
            </a:prstGeom>
            <a:no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28" name="组合 27"/>
          <p:cNvGrpSpPr/>
          <p:nvPr/>
        </p:nvGrpSpPr>
        <p:grpSpPr>
          <a:xfrm>
            <a:off x="6865139" y="4553851"/>
            <a:ext cx="2606249" cy="929270"/>
            <a:chOff x="6280588" y="3347478"/>
            <a:chExt cx="2606249" cy="929270"/>
          </a:xfrm>
          <a:solidFill>
            <a:srgbClr val="81DF5F"/>
          </a:solidFill>
        </p:grpSpPr>
        <p:sp>
          <p:nvSpPr>
            <p:cNvPr id="29" name="Text Box 18"/>
            <p:cNvSpPr txBox="1">
              <a:spLocks noChangeArrowheads="1"/>
            </p:cNvSpPr>
            <p:nvPr/>
          </p:nvSpPr>
          <p:spPr bwMode="auto">
            <a:xfrm>
              <a:off x="6280588" y="3347478"/>
              <a:ext cx="2606249" cy="369332"/>
            </a:xfrm>
            <a:prstGeom prst="rect">
              <a:avLst/>
            </a:prstGeom>
            <a:grp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b="1"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消化道壁内的小消化腺</a:t>
              </a:r>
            </a:p>
          </p:txBody>
        </p:sp>
        <p:sp>
          <p:nvSpPr>
            <p:cNvPr id="30" name="Line 19"/>
            <p:cNvSpPr>
              <a:spLocks noChangeShapeType="1"/>
            </p:cNvSpPr>
            <p:nvPr/>
          </p:nvSpPr>
          <p:spPr bwMode="auto">
            <a:xfrm flipH="1" flipV="1">
              <a:off x="7858148" y="3776682"/>
              <a:ext cx="357190" cy="500066"/>
            </a:xfrm>
            <a:prstGeom prst="line">
              <a:avLst/>
            </a:prstGeom>
            <a:grp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1" name="Line 20"/>
            <p:cNvSpPr>
              <a:spLocks noChangeShapeType="1"/>
            </p:cNvSpPr>
            <p:nvPr/>
          </p:nvSpPr>
          <p:spPr bwMode="auto">
            <a:xfrm flipV="1">
              <a:off x="6715140" y="3776682"/>
              <a:ext cx="357190" cy="500064"/>
            </a:xfrm>
            <a:prstGeom prst="line">
              <a:avLst/>
            </a:prstGeom>
            <a:grp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32" name="文本框 31"/>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一、消化系统的组成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ppt_w/2"/>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ppt_x</p:attrName>
                                        </p:attrNameLst>
                                      </p:cBhvr>
                                      <p:tavLst>
                                        <p:tav tm="0">
                                          <p:val>
                                            <p:strVal val="#ppt_x-#ppt_w/2"/>
                                          </p:val>
                                        </p:tav>
                                        <p:tav tm="100000">
                                          <p:val>
                                            <p:strVal val="#ppt_x"/>
                                          </p:val>
                                        </p:tav>
                                      </p:tavLst>
                                    </p:anim>
                                    <p:anim calcmode="lin" valueType="num">
                                      <p:cBhvr>
                                        <p:cTn id="27" dur="500" fill="hold"/>
                                        <p:tgtEl>
                                          <p:spTgt spid="16"/>
                                        </p:tgtEl>
                                        <p:attrNameLst>
                                          <p:attrName>ppt_y</p:attrName>
                                        </p:attrNameLst>
                                      </p:cBhvr>
                                      <p:tavLst>
                                        <p:tav tm="0">
                                          <p:val>
                                            <p:strVal val="#ppt_y"/>
                                          </p:val>
                                        </p:tav>
                                        <p:tav tm="100000">
                                          <p:val>
                                            <p:strVal val="#ppt_y"/>
                                          </p:val>
                                        </p:tav>
                                      </p:tavLst>
                                    </p:anim>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Horizont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1420984"/>
            <a:ext cx="8964488" cy="169411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淀粉、蛋白质和脂肪在消化道被初步消化的部位分别是（          ）</a:t>
            </a: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胃、口腔、小肠</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    B.</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口腔、胃、小肠</a:t>
            </a: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C.</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胃、小肠、口腔</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    D.</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口腔、小肠、胃</a:t>
            </a:r>
          </a:p>
        </p:txBody>
      </p:sp>
      <p:sp>
        <p:nvSpPr>
          <p:cNvPr id="9" name="矩形 8"/>
          <p:cNvSpPr/>
          <p:nvPr/>
        </p:nvSpPr>
        <p:spPr>
          <a:xfrm>
            <a:off x="8768239" y="1423524"/>
            <a:ext cx="64294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50" normalizeH="0" baseline="0" noProof="0" dirty="0">
                <a:ln w="11430"/>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B</a:t>
            </a:r>
            <a:endParaRPr kumimoji="0" lang="zh-CN" altLang="en-US" sz="2800" b="1" i="0" u="none" strike="noStrike" kern="0" cap="none" spc="50" normalizeH="0" baseline="0" noProof="0" dirty="0">
              <a:ln w="11430"/>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TextBox 10"/>
          <p:cNvSpPr txBox="1"/>
          <p:nvPr/>
        </p:nvSpPr>
        <p:spPr>
          <a:xfrm>
            <a:off x="696416" y="3434720"/>
            <a:ext cx="9144000" cy="224811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4.</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消化淀粉的消化液是由下列哪些腺体分泌的（           ）</a:t>
            </a: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①</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唾液腺  </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②</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胃腺  </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③</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肝脏  </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④</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肠腺  </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⑤</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胰腺</a:t>
            </a: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A.①④⑤      B.②④⑤</a:t>
            </a: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C.③④⑤      D.①③⑤</a:t>
            </a:r>
            <a:endPar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矩形 11"/>
          <p:cNvSpPr/>
          <p:nvPr/>
        </p:nvSpPr>
        <p:spPr>
          <a:xfrm>
            <a:off x="7249616" y="3460981"/>
            <a:ext cx="64294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50" normalizeH="0" baseline="0" noProof="0" dirty="0">
                <a:ln w="11430"/>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A</a:t>
            </a:r>
            <a:endParaRPr kumimoji="0" lang="zh-CN" altLang="en-US" sz="2800" b="1" i="0" u="none" strike="noStrike" kern="0" cap="none" spc="50" normalizeH="0" baseline="0" noProof="0" dirty="0">
              <a:ln w="11430"/>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1222829" y="373743"/>
            <a:ext cx="187102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课堂检测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1152180"/>
            <a:ext cx="10632440" cy="3952364"/>
          </a:xfrm>
          <a:prstGeom prst="rect">
            <a:avLst/>
          </a:prstGeom>
          <a:noFill/>
        </p:spPr>
        <p:txBody>
          <a:bodyPr wrap="square" rtlCol="0">
            <a:spAutoFit/>
          </a:bodyPr>
          <a:lstStyle/>
          <a:p>
            <a:pPr marL="0" marR="0" lvl="0" indent="0" defTabSz="914400" eaLnBrk="1" fontAlgn="auto" latinLnBrk="0" hangingPunct="1">
              <a:lnSpc>
                <a:spcPts val="43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5.</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下表是某同学在做“唾液淀粉酶的消化作用”的实验中有关记录，该实验结果表明酶的催化作用（        ）</a:t>
            </a: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ts val="4300"/>
              </a:lnSpc>
              <a:spcBef>
                <a:spcPts val="0"/>
              </a:spcBef>
              <a:spcAft>
                <a:spcPts val="0"/>
              </a:spcAft>
              <a:buClrTx/>
              <a:buSzTx/>
              <a:buFontTx/>
              <a:buNone/>
              <a:defRPr/>
            </a:pP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ts val="4300"/>
              </a:lnSpc>
              <a:spcBef>
                <a:spcPts val="0"/>
              </a:spcBef>
              <a:spcAft>
                <a:spcPts val="0"/>
              </a:spcAft>
              <a:buClrTx/>
              <a:buSzTx/>
              <a:buFontTx/>
              <a:buNone/>
              <a:defRPr/>
            </a:pP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ts val="4300"/>
              </a:lnSpc>
              <a:spcBef>
                <a:spcPts val="0"/>
              </a:spcBef>
              <a:spcAft>
                <a:spcPts val="0"/>
              </a:spcAft>
              <a:buClrTx/>
              <a:buSzTx/>
              <a:buFontTx/>
              <a:buNone/>
              <a:defRPr/>
            </a:pP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ts val="43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需要适宜的</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PH</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（酸碱度） </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B.</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效率很高</a:t>
            </a: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ts val="43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C.</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只对一种物质起作用</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          D.</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需要适宜的温度</a:t>
            </a:r>
          </a:p>
        </p:txBody>
      </p:sp>
      <p:sp>
        <p:nvSpPr>
          <p:cNvPr id="9" name="矩形 8"/>
          <p:cNvSpPr/>
          <p:nvPr/>
        </p:nvSpPr>
        <p:spPr>
          <a:xfrm>
            <a:off x="3804712" y="1783406"/>
            <a:ext cx="64294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50" normalizeH="0" baseline="0" noProof="0" dirty="0">
                <a:ln w="11430"/>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D</a:t>
            </a:r>
            <a:endParaRPr kumimoji="0" lang="zh-CN" altLang="en-US" sz="2800" i="0" u="none" strike="noStrike" kern="0" cap="none" spc="50" normalizeH="0" baseline="0" noProof="0" dirty="0">
              <a:ln w="11430"/>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8" name="表格 7"/>
          <p:cNvGraphicFramePr>
            <a:graphicFrameLocks noGrp="1"/>
          </p:cNvGraphicFramePr>
          <p:nvPr/>
        </p:nvGraphicFramePr>
        <p:xfrm>
          <a:off x="815400" y="2443549"/>
          <a:ext cx="8358248" cy="1301122"/>
        </p:xfrm>
        <a:graphic>
          <a:graphicData uri="http://schemas.openxmlformats.org/drawingml/2006/table">
            <a:tbl>
              <a:tblPr firstRow="1" bandRow="1">
                <a:effectLst/>
                <a:tableStyleId>{5C22544A-7EE6-4342-B048-85BDC9FD1C3A}</a:tableStyleId>
              </a:tblPr>
              <a:tblGrid>
                <a:gridCol w="1571636">
                  <a:extLst>
                    <a:ext uri="{9D8B030D-6E8A-4147-A177-3AD203B41FA5}">
                      <a16:colId xmlns:a16="http://schemas.microsoft.com/office/drawing/2014/main" val="20000"/>
                    </a:ext>
                  </a:extLst>
                </a:gridCol>
                <a:gridCol w="2607488">
                  <a:extLst>
                    <a:ext uri="{9D8B030D-6E8A-4147-A177-3AD203B41FA5}">
                      <a16:colId xmlns:a16="http://schemas.microsoft.com/office/drawing/2014/main" val="20001"/>
                    </a:ext>
                  </a:extLst>
                </a:gridCol>
                <a:gridCol w="2089562">
                  <a:extLst>
                    <a:ext uri="{9D8B030D-6E8A-4147-A177-3AD203B41FA5}">
                      <a16:colId xmlns:a16="http://schemas.microsoft.com/office/drawing/2014/main" val="20002"/>
                    </a:ext>
                  </a:extLst>
                </a:gridCol>
                <a:gridCol w="2089562">
                  <a:extLst>
                    <a:ext uri="{9D8B030D-6E8A-4147-A177-3AD203B41FA5}">
                      <a16:colId xmlns:a16="http://schemas.microsoft.com/office/drawing/2014/main" val="20003"/>
                    </a:ext>
                  </a:extLst>
                </a:gridCol>
              </a:tblGrid>
              <a:tr h="0">
                <a:tc>
                  <a:txBody>
                    <a:bodyPr/>
                    <a:lstStyle/>
                    <a:p>
                      <a:pPr algn="ctr"/>
                      <a:r>
                        <a:rPr lang="zh-CN" altLang="en-US"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rPr>
                        <a:t>试管</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47"/>
                    </a:solidFill>
                  </a:tcPr>
                </a:tc>
                <a:tc>
                  <a:txBody>
                    <a:bodyPr/>
                    <a:lstStyle/>
                    <a:p>
                      <a:pPr algn="ctr"/>
                      <a:r>
                        <a:rPr lang="zh-CN" altLang="en-US"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rPr>
                        <a:t>加入物质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47"/>
                    </a:solidFill>
                  </a:tcPr>
                </a:tc>
                <a:tc>
                  <a:txBody>
                    <a:bodyPr/>
                    <a:lstStyle/>
                    <a:p>
                      <a:pPr algn="ctr"/>
                      <a:r>
                        <a:rPr lang="zh-CN" altLang="en-US"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rPr>
                        <a:t>温度</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47"/>
                    </a:solidFill>
                  </a:tcPr>
                </a:tc>
                <a:tc>
                  <a:txBody>
                    <a:bodyPr/>
                    <a:lstStyle/>
                    <a:p>
                      <a:pPr algn="ctr"/>
                      <a:r>
                        <a:rPr lang="zh-CN" altLang="en-US"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rPr>
                        <a:t>加入碘液</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47"/>
                    </a:solidFill>
                  </a:tcPr>
                </a:tc>
                <a:extLst>
                  <a:ext uri="{0D108BD9-81ED-4DB2-BD59-A6C34878D82A}">
                    <a16:rowId xmlns:a16="http://schemas.microsoft.com/office/drawing/2014/main" val="10000"/>
                  </a:ext>
                </a:extLst>
              </a:tr>
              <a:tr h="452441">
                <a:tc>
                  <a:txBody>
                    <a:bodyPr/>
                    <a:lstStyle/>
                    <a:p>
                      <a:pPr algn="ctr"/>
                      <a:r>
                        <a:rPr lang="en-US" altLang="zh-CN"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rPr>
                        <a:t>1</a:t>
                      </a:r>
                      <a:endParaRPr lang="zh-CN" altLang="en-US"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1DF5F"/>
                    </a:solidFill>
                  </a:tcPr>
                </a:tc>
                <a:tc>
                  <a:txBody>
                    <a:bodyPr/>
                    <a:lstStyle/>
                    <a:p>
                      <a:pPr algn="ctr"/>
                      <a:r>
                        <a:rPr lang="zh-CN" altLang="en-US"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rPr>
                        <a:t>淀粉糊</a:t>
                      </a:r>
                      <a:r>
                        <a:rPr lang="en-US" altLang="zh-CN"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rPr>
                        <a:t>唾液</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1DF5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rPr>
                        <a:t>37℃</a:t>
                      </a:r>
                      <a:endParaRPr lang="zh-CN" altLang="en-US"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1DF5F"/>
                    </a:solidFill>
                  </a:tcPr>
                </a:tc>
                <a:tc>
                  <a:txBody>
                    <a:bodyPr/>
                    <a:lstStyle/>
                    <a:p>
                      <a:pPr algn="ctr"/>
                      <a:r>
                        <a:rPr lang="zh-CN" altLang="en-US"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rPr>
                        <a:t>不变蓝</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1DF5F"/>
                    </a:solidFill>
                  </a:tcPr>
                </a:tc>
                <a:extLst>
                  <a:ext uri="{0D108BD9-81ED-4DB2-BD59-A6C34878D82A}">
                    <a16:rowId xmlns:a16="http://schemas.microsoft.com/office/drawing/2014/main" val="10001"/>
                  </a:ext>
                </a:extLst>
              </a:tr>
              <a:tr h="452441">
                <a:tc>
                  <a:txBody>
                    <a:bodyPr/>
                    <a:lstStyle/>
                    <a:p>
                      <a:pPr algn="ctr"/>
                      <a:r>
                        <a:rPr lang="en-US" altLang="zh-CN"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rPr>
                        <a:t>2</a:t>
                      </a:r>
                      <a:endParaRPr lang="zh-CN" altLang="en-US"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1DF5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rPr>
                        <a:t>淀粉糊</a:t>
                      </a:r>
                      <a:r>
                        <a:rPr lang="en-US" altLang="zh-CN"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rPr>
                        <a:t>唾液</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1DF5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rPr>
                        <a:t>0℃</a:t>
                      </a:r>
                      <a:endParaRPr lang="zh-CN" altLang="en-US"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1DF5F"/>
                    </a:solidFill>
                  </a:tcPr>
                </a:tc>
                <a:tc>
                  <a:txBody>
                    <a:bodyPr/>
                    <a:lstStyle/>
                    <a:p>
                      <a:pPr algn="ctr"/>
                      <a:r>
                        <a:rPr lang="zh-CN" altLang="en-US" sz="2000" b="0" dirty="0">
                          <a:ln w="28575">
                            <a:noFill/>
                          </a:ln>
                          <a:solidFill>
                            <a:srgbClr val="000000"/>
                          </a:solidFill>
                          <a:latin typeface="Arial" panose="020B0604020202020204" pitchFamily="34" charset="0"/>
                          <a:ea typeface="思源黑体 CN Medium" panose="020B0600000000000000" pitchFamily="34" charset="-122"/>
                          <a:sym typeface="Arial" panose="020B0604020202020204" pitchFamily="34" charset="0"/>
                        </a:rPr>
                        <a:t>变蓝</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1DF5F"/>
                    </a:solidFill>
                  </a:tcPr>
                </a:tc>
                <a:extLst>
                  <a:ext uri="{0D108BD9-81ED-4DB2-BD59-A6C34878D82A}">
                    <a16:rowId xmlns:a16="http://schemas.microsoft.com/office/drawing/2014/main" val="10002"/>
                  </a:ext>
                </a:extLst>
              </a:tr>
            </a:tbl>
          </a:graphicData>
        </a:graphic>
      </p:graphicFrame>
      <p:sp>
        <p:nvSpPr>
          <p:cNvPr id="10" name="TextBox 9"/>
          <p:cNvSpPr txBox="1"/>
          <p:nvPr/>
        </p:nvSpPr>
        <p:spPr>
          <a:xfrm>
            <a:off x="660400" y="5035371"/>
            <a:ext cx="8964488" cy="12003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6.</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人体消化系统中分泌的消化液中不含消化酶的消化腺是（       ）</a:t>
            </a: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肝脏   </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B.</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胰腺     </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C.</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唾液腺      </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D.</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肠腺 </a:t>
            </a:r>
          </a:p>
        </p:txBody>
      </p:sp>
      <p:sp>
        <p:nvSpPr>
          <p:cNvPr id="12" name="矩形 11"/>
          <p:cNvSpPr/>
          <p:nvPr/>
        </p:nvSpPr>
        <p:spPr>
          <a:xfrm>
            <a:off x="8639592" y="5104544"/>
            <a:ext cx="64294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50" normalizeH="0" baseline="0" noProof="0" dirty="0">
                <a:ln w="11430"/>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A</a:t>
            </a:r>
            <a:endParaRPr kumimoji="0" lang="zh-CN" altLang="en-US" sz="2800" i="0" u="none" strike="noStrike" kern="0" cap="none" spc="50" normalizeH="0" baseline="0" noProof="0" dirty="0">
              <a:ln w="11430"/>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1222829" y="373743"/>
            <a:ext cx="187102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课堂检测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0189" y="1092756"/>
            <a:ext cx="8501122" cy="169411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7.</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下列腺体分泌消化酶种类最多的是（         ）</a:t>
            </a: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肠腺和胃腺</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      B.</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胰腺和肠腺</a:t>
            </a: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C.</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胃腺和胰腺</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      D.</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唾液腺和肠腺</a:t>
            </a:r>
          </a:p>
        </p:txBody>
      </p:sp>
      <p:sp>
        <p:nvSpPr>
          <p:cNvPr id="9" name="矩形 8"/>
          <p:cNvSpPr/>
          <p:nvPr/>
        </p:nvSpPr>
        <p:spPr>
          <a:xfrm>
            <a:off x="6011768" y="1126033"/>
            <a:ext cx="64294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50" normalizeH="0" baseline="0" noProof="0" dirty="0">
                <a:ln w="11430"/>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B</a:t>
            </a:r>
            <a:endParaRPr kumimoji="0" lang="zh-CN" altLang="en-US" sz="2800" b="1" i="0" u="none" strike="noStrike" kern="0" cap="none" spc="50" normalizeH="0" baseline="0" noProof="0" dirty="0">
              <a:ln w="11430"/>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TextBox 10"/>
          <p:cNvSpPr txBox="1"/>
          <p:nvPr/>
        </p:nvSpPr>
        <p:spPr>
          <a:xfrm>
            <a:off x="760189" y="2852936"/>
            <a:ext cx="10736486" cy="286232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8.</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下图所示的是人体消化系统部分结构，对该图描述错误的是（         ）</a:t>
            </a: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A.①</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是胆囊，能分泌胆汁</a:t>
            </a: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B.②</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是胰管</a:t>
            </a: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能收集和输送胰液</a:t>
            </a: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C.③</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是胰，能分泌胰液</a:t>
            </a:r>
            <a:endPar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D.④</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是小肠，肠腺能分泌肠液</a:t>
            </a:r>
          </a:p>
        </p:txBody>
      </p:sp>
      <p:pic>
        <p:nvPicPr>
          <p:cNvPr id="12" name="Picture 2"/>
          <p:cNvPicPr>
            <a:picLocks noChangeAspect="1" noChangeArrowheads="1"/>
          </p:cNvPicPr>
          <p:nvPr/>
        </p:nvPicPr>
        <p:blipFill>
          <a:blip r:embed="rId3" cstate="print"/>
          <a:srcRect/>
          <a:stretch>
            <a:fillRect/>
          </a:stretch>
        </p:blipFill>
        <p:spPr bwMode="auto">
          <a:xfrm>
            <a:off x="7677750" y="3609779"/>
            <a:ext cx="2362200" cy="2318582"/>
          </a:xfrm>
          <a:prstGeom prst="rect">
            <a:avLst/>
          </a:prstGeom>
          <a:noFill/>
          <a:ln w="9525">
            <a:noFill/>
            <a:miter lim="800000"/>
            <a:headEnd/>
            <a:tailEnd/>
          </a:ln>
          <a:effectLst/>
        </p:spPr>
      </p:pic>
      <p:sp>
        <p:nvSpPr>
          <p:cNvPr id="13" name="矩形 12"/>
          <p:cNvSpPr/>
          <p:nvPr/>
        </p:nvSpPr>
        <p:spPr>
          <a:xfrm>
            <a:off x="9397008" y="2855992"/>
            <a:ext cx="64294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50" normalizeH="0" baseline="0" noProof="0" dirty="0">
                <a:ln w="11430"/>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A</a:t>
            </a:r>
            <a:endParaRPr kumimoji="0" lang="zh-CN" altLang="en-US" sz="2800" b="1" i="0" u="none" strike="noStrike" kern="0" cap="none" spc="50" normalizeH="0" baseline="0" noProof="0" dirty="0">
              <a:ln w="11430"/>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1222829" y="373743"/>
            <a:ext cx="187102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课堂检测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timg.jpg"/>
          <p:cNvPicPr>
            <a:picLocks noChangeAspect="1"/>
          </p:cNvPicPr>
          <p:nvPr/>
        </p:nvPicPr>
        <p:blipFill>
          <a:blip r:embed="rId2" cstate="print"/>
          <a:stretch>
            <a:fillRect/>
          </a:stretch>
        </p:blipFill>
        <p:spPr>
          <a:xfrm>
            <a:off x="4473508" y="1130300"/>
            <a:ext cx="3481928" cy="2735214"/>
          </a:xfrm>
          <a:prstGeom prst="rect">
            <a:avLst/>
          </a:prstGeom>
        </p:spPr>
      </p:pic>
      <p:sp>
        <p:nvSpPr>
          <p:cNvPr id="53251" name="Text Box 3"/>
          <p:cNvSpPr txBox="1">
            <a:spLocks noChangeArrowheads="1"/>
          </p:cNvSpPr>
          <p:nvPr/>
        </p:nvSpPr>
        <p:spPr bwMode="auto">
          <a:xfrm>
            <a:off x="3870608" y="3611598"/>
            <a:ext cx="4267200" cy="400110"/>
          </a:xfrm>
          <a:prstGeom prst="rect">
            <a:avLst/>
          </a:prstGeom>
          <a:noFill/>
          <a:ln w="9525" algn="ctr">
            <a:solidFill>
              <a:srgbClr val="00B050"/>
            </a:solidFill>
            <a:miter lim="800000"/>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cs typeface="经典美黑简" pitchFamily="49" charset="-122"/>
                <a:sym typeface="Arial" panose="020B0604020202020204" pitchFamily="34" charset="0"/>
              </a:rPr>
              <a:t>肝脏和胰脏位置图</a:t>
            </a:r>
          </a:p>
        </p:txBody>
      </p:sp>
      <p:sp>
        <p:nvSpPr>
          <p:cNvPr id="53252" name="Text Box 4"/>
          <p:cNvSpPr txBox="1">
            <a:spLocks noChangeArrowheads="1"/>
          </p:cNvSpPr>
          <p:nvPr/>
        </p:nvSpPr>
        <p:spPr bwMode="auto">
          <a:xfrm>
            <a:off x="660400" y="4454109"/>
            <a:ext cx="9396536" cy="1348061"/>
          </a:xfrm>
          <a:prstGeom prst="rect">
            <a:avLst/>
          </a:prstGeom>
          <a:solidFill>
            <a:schemeClr val="bg1"/>
          </a:solidFill>
          <a:ln w="28575">
            <a:noFill/>
            <a:miter lim="800000"/>
          </a:ln>
          <a:effectLst/>
        </p:spPr>
        <p:txBody>
          <a:bodyPr wrap="square">
            <a:spAutoFit/>
          </a:bodyPr>
          <a:lstStyle/>
          <a:p>
            <a:pPr marL="0" marR="0" lvl="0" indent="0" defTabSz="914400" eaLnBrk="1" fontAlgn="auto" latinLnBrk="0" hangingPunct="1">
              <a:lnSpc>
                <a:spcPct val="100000"/>
              </a:lnSpc>
              <a:spcBef>
                <a:spcPct val="20000"/>
              </a:spcBef>
              <a:spcAft>
                <a:spcPts val="0"/>
              </a:spcAft>
              <a:buClrTx/>
              <a:buSzTx/>
              <a:buFontTx/>
              <a:buNone/>
              <a:defRPr/>
            </a:pPr>
            <a:r>
              <a:rPr kumimoji="1"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1"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．肝脏细胞能够分泌胆汁，胆汁能促进脂肪的消化</a:t>
            </a:r>
          </a:p>
          <a:p>
            <a:pPr marL="0" marR="0" lvl="0" indent="0" defTabSz="914400" eaLnBrk="1" fontAlgn="auto" latinLnBrk="0" hangingPunct="1">
              <a:lnSpc>
                <a:spcPct val="100000"/>
              </a:lnSpc>
              <a:spcBef>
                <a:spcPct val="20000"/>
              </a:spcBef>
              <a:spcAft>
                <a:spcPts val="0"/>
              </a:spcAft>
              <a:buClrTx/>
              <a:buSzTx/>
              <a:buFontTx/>
              <a:buNone/>
              <a:defRPr/>
            </a:pPr>
            <a:r>
              <a:rPr kumimoji="1"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1"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．具有解毒的作用。</a:t>
            </a:r>
          </a:p>
          <a:p>
            <a:pPr marL="0" marR="0" lvl="0" indent="0" defTabSz="914400" eaLnBrk="1" fontAlgn="auto" latinLnBrk="0" hangingPunct="1">
              <a:lnSpc>
                <a:spcPct val="100000"/>
              </a:lnSpc>
              <a:spcBef>
                <a:spcPct val="20000"/>
              </a:spcBef>
              <a:spcAft>
                <a:spcPts val="0"/>
              </a:spcAft>
              <a:buClrTx/>
              <a:buSzTx/>
              <a:buFontTx/>
              <a:buNone/>
              <a:defRPr/>
            </a:pPr>
            <a:r>
              <a:rPr kumimoji="1"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1"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．在蛋白质、糖类和脂肪的代谢中起着重要作用。</a:t>
            </a:r>
          </a:p>
        </p:txBody>
      </p:sp>
      <p:sp>
        <p:nvSpPr>
          <p:cNvPr id="53253" name="Text Box 5"/>
          <p:cNvSpPr txBox="1">
            <a:spLocks noChangeArrowheads="1"/>
          </p:cNvSpPr>
          <p:nvPr/>
        </p:nvSpPr>
        <p:spPr bwMode="auto">
          <a:xfrm>
            <a:off x="8862878" y="2455323"/>
            <a:ext cx="720080" cy="830997"/>
          </a:xfrm>
          <a:prstGeom prst="rect">
            <a:avLst/>
          </a:prstGeom>
          <a:noFill/>
          <a:ln w="9525">
            <a:noFill/>
            <a:miter lim="800000"/>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cs typeface="经典美黑简" pitchFamily="49" charset="-122"/>
                <a:sym typeface="Arial" panose="020B0604020202020204" pitchFamily="34" charset="0"/>
              </a:rPr>
              <a:t>   胰</a:t>
            </a:r>
          </a:p>
        </p:txBody>
      </p:sp>
      <p:sp>
        <p:nvSpPr>
          <p:cNvPr id="53254" name="Text Box 6"/>
          <p:cNvSpPr txBox="1">
            <a:spLocks noChangeArrowheads="1"/>
          </p:cNvSpPr>
          <p:nvPr/>
        </p:nvSpPr>
        <p:spPr bwMode="auto">
          <a:xfrm>
            <a:off x="1775520" y="2622103"/>
            <a:ext cx="1152128" cy="461665"/>
          </a:xfrm>
          <a:prstGeom prst="rect">
            <a:avLst/>
          </a:prstGeom>
          <a:noFill/>
          <a:ln w="9525" algn="ctr">
            <a:noFill/>
            <a:miter lim="800000"/>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cs typeface="经典美黑简" pitchFamily="49" charset="-122"/>
                <a:sym typeface="Arial" panose="020B0604020202020204" pitchFamily="34" charset="0"/>
              </a:rPr>
              <a:t>    肝脏</a:t>
            </a:r>
          </a:p>
        </p:txBody>
      </p:sp>
      <p:sp>
        <p:nvSpPr>
          <p:cNvPr id="53255" name="Line 7"/>
          <p:cNvSpPr>
            <a:spLocks noChangeShapeType="1"/>
          </p:cNvSpPr>
          <p:nvPr/>
        </p:nvSpPr>
        <p:spPr bwMode="auto">
          <a:xfrm>
            <a:off x="6414606" y="2455323"/>
            <a:ext cx="2448272" cy="567680"/>
          </a:xfrm>
          <a:prstGeom prst="line">
            <a:avLst/>
          </a:prstGeom>
          <a:noFill/>
          <a:ln w="57150">
            <a:solidFill>
              <a:srgbClr val="00B050"/>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3256" name="Line 8"/>
          <p:cNvSpPr>
            <a:spLocks noChangeShapeType="1"/>
          </p:cNvSpPr>
          <p:nvPr/>
        </p:nvSpPr>
        <p:spPr bwMode="auto">
          <a:xfrm flipV="1">
            <a:off x="2927648" y="2153354"/>
            <a:ext cx="2334830" cy="699582"/>
          </a:xfrm>
          <a:prstGeom prst="line">
            <a:avLst/>
          </a:prstGeom>
          <a:noFill/>
          <a:ln w="57150">
            <a:solidFill>
              <a:srgbClr val="00B050"/>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文本框 10"/>
          <p:cNvSpPr txBox="1"/>
          <p:nvPr/>
        </p:nvSpPr>
        <p:spPr>
          <a:xfrm>
            <a:off x="1222829" y="373743"/>
            <a:ext cx="1871025"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知识拓展</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ppt_x"/>
                                          </p:val>
                                        </p:tav>
                                        <p:tav tm="100000">
                                          <p:val>
                                            <p:strVal val="#ppt_x"/>
                                          </p:val>
                                        </p:tav>
                                      </p:tavLst>
                                    </p:anim>
                                    <p:anim calcmode="lin" valueType="num">
                                      <p:cBhvr additive="base">
                                        <p:cTn id="8" dur="500" fill="hold"/>
                                        <p:tgtEl>
                                          <p:spTgt spid="532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6"/>
                                        </p:tgtEl>
                                        <p:attrNameLst>
                                          <p:attrName>style.visibility</p:attrName>
                                        </p:attrNameLst>
                                      </p:cBhvr>
                                      <p:to>
                                        <p:strVal val="visible"/>
                                      </p:to>
                                    </p:set>
                                    <p:anim calcmode="lin" valueType="num">
                                      <p:cBhvr additive="base">
                                        <p:cTn id="13" dur="500" fill="hold"/>
                                        <p:tgtEl>
                                          <p:spTgt spid="53256"/>
                                        </p:tgtEl>
                                        <p:attrNameLst>
                                          <p:attrName>ppt_x</p:attrName>
                                        </p:attrNameLst>
                                      </p:cBhvr>
                                      <p:tavLst>
                                        <p:tav tm="0">
                                          <p:val>
                                            <p:strVal val="#ppt_x"/>
                                          </p:val>
                                        </p:tav>
                                        <p:tav tm="100000">
                                          <p:val>
                                            <p:strVal val="#ppt_x"/>
                                          </p:val>
                                        </p:tav>
                                      </p:tavLst>
                                    </p:anim>
                                    <p:anim calcmode="lin" valueType="num">
                                      <p:cBhvr additive="base">
                                        <p:cTn id="14" dur="500" fill="hold"/>
                                        <p:tgtEl>
                                          <p:spTgt spid="532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53254"/>
                                        </p:tgtEl>
                                        <p:attrNameLst>
                                          <p:attrName>style.visibility</p:attrName>
                                        </p:attrNameLst>
                                      </p:cBhvr>
                                      <p:to>
                                        <p:strVal val="visible"/>
                                      </p:to>
                                    </p:set>
                                    <p:animEffect transition="in" filter="wedge">
                                      <p:cBhvr>
                                        <p:cTn id="19" dur="2000"/>
                                        <p:tgtEl>
                                          <p:spTgt spid="5325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3255"/>
                                        </p:tgtEl>
                                        <p:attrNameLst>
                                          <p:attrName>style.visibility</p:attrName>
                                        </p:attrNameLst>
                                      </p:cBhvr>
                                      <p:to>
                                        <p:strVal val="visible"/>
                                      </p:to>
                                    </p:set>
                                    <p:anim calcmode="lin" valueType="num">
                                      <p:cBhvr additive="base">
                                        <p:cTn id="24" dur="500" fill="hold"/>
                                        <p:tgtEl>
                                          <p:spTgt spid="53255"/>
                                        </p:tgtEl>
                                        <p:attrNameLst>
                                          <p:attrName>ppt_x</p:attrName>
                                        </p:attrNameLst>
                                      </p:cBhvr>
                                      <p:tavLst>
                                        <p:tav tm="0">
                                          <p:val>
                                            <p:strVal val="#ppt_x"/>
                                          </p:val>
                                        </p:tav>
                                        <p:tav tm="100000">
                                          <p:val>
                                            <p:strVal val="#ppt_x"/>
                                          </p:val>
                                        </p:tav>
                                      </p:tavLst>
                                    </p:anim>
                                    <p:anim calcmode="lin" valueType="num">
                                      <p:cBhvr additive="base">
                                        <p:cTn id="25" dur="500" fill="hold"/>
                                        <p:tgtEl>
                                          <p:spTgt spid="5325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53253"/>
                                        </p:tgtEl>
                                        <p:attrNameLst>
                                          <p:attrName>style.visibility</p:attrName>
                                        </p:attrNameLst>
                                      </p:cBhvr>
                                      <p:to>
                                        <p:strVal val="visible"/>
                                      </p:to>
                                    </p:set>
                                    <p:animEffect transition="in" filter="wedge">
                                      <p:cBhvr>
                                        <p:cTn id="30" dur="2000"/>
                                        <p:tgtEl>
                                          <p:spTgt spid="5325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3252"/>
                                        </p:tgtEl>
                                        <p:attrNameLst>
                                          <p:attrName>style.visibility</p:attrName>
                                        </p:attrNameLst>
                                      </p:cBhvr>
                                      <p:to>
                                        <p:strVal val="visible"/>
                                      </p:to>
                                    </p:set>
                                    <p:animEffect transition="in" filter="dissolve">
                                      <p:cBhvr>
                                        <p:cTn id="35"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2" grpId="0" animBg="1"/>
      <p:bldP spid="53253" grpId="0"/>
      <p:bldP spid="53254" grpId="0"/>
      <p:bldP spid="53255" grpId="0" animBg="1"/>
      <p:bldP spid="532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9780292" y="-1024705"/>
            <a:ext cx="3372218" cy="3278777"/>
          </a:xfrm>
          <a:prstGeom prst="ellipse">
            <a:avLst/>
          </a:prstGeom>
          <a:gradFill>
            <a:gsLst>
              <a:gs pos="0">
                <a:srgbClr val="E8525B"/>
              </a:gs>
              <a:gs pos="100000">
                <a:srgbClr val="F8B54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思源黑体 CN Medium" panose="020B0600000000000000" pitchFamily="34" charset="-122"/>
            </a:endParaRPr>
          </a:p>
        </p:txBody>
      </p:sp>
      <p:sp>
        <p:nvSpPr>
          <p:cNvPr id="6" name="Oval 5"/>
          <p:cNvSpPr/>
          <p:nvPr/>
        </p:nvSpPr>
        <p:spPr>
          <a:xfrm>
            <a:off x="11731704" y="6273800"/>
            <a:ext cx="920591" cy="945034"/>
          </a:xfrm>
          <a:prstGeom prst="ellipse">
            <a:avLst/>
          </a:prstGeom>
          <a:gradFill>
            <a:gsLst>
              <a:gs pos="0">
                <a:srgbClr val="E8525B"/>
              </a:gs>
              <a:gs pos="100000">
                <a:srgbClr val="F8B54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思源黑体 CN Medium" panose="020B0600000000000000" pitchFamily="34" charset="-122"/>
            </a:endParaRPr>
          </a:p>
        </p:txBody>
      </p:sp>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6700" b="16700"/>
          <a:stretch>
            <a:fillRect/>
          </a:stretch>
        </p:blipFill>
        <p:spPr>
          <a:xfrm>
            <a:off x="881063" y="1343025"/>
            <a:ext cx="3992562" cy="3992563"/>
          </a:xfrm>
        </p:spPr>
      </p:pic>
      <p:sp>
        <p:nvSpPr>
          <p:cNvPr id="9" name="Rectangle: Rounded Corners 40"/>
          <p:cNvSpPr/>
          <p:nvPr/>
        </p:nvSpPr>
        <p:spPr bwMode="auto">
          <a:xfrm rot="16200000">
            <a:off x="6253916" y="4719122"/>
            <a:ext cx="322784" cy="1423537"/>
          </a:xfrm>
          <a:prstGeom prst="roundRect">
            <a:avLst>
              <a:gd name="adj" fmla="val 12979"/>
            </a:avLst>
          </a:prstGeom>
          <a:gradFill>
            <a:gsLst>
              <a:gs pos="0">
                <a:srgbClr val="E8525B"/>
              </a:gs>
              <a:gs pos="100000">
                <a:srgbClr val="F8B54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lt1"/>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0" name="Rectangle: Rounded Corners 43"/>
          <p:cNvSpPr/>
          <p:nvPr/>
        </p:nvSpPr>
        <p:spPr bwMode="auto">
          <a:xfrm rot="16200000">
            <a:off x="7944781" y="4719122"/>
            <a:ext cx="322784" cy="1423537"/>
          </a:xfrm>
          <a:prstGeom prst="roundRect">
            <a:avLst>
              <a:gd name="adj" fmla="val 12979"/>
            </a:avLst>
          </a:prstGeom>
          <a:solidFill>
            <a:schemeClr val="bg1">
              <a:lumMod val="75000"/>
            </a:schemeClr>
          </a:solidFill>
          <a:ln w="50800">
            <a:noFill/>
          </a:ln>
        </p:spPr>
        <p:txBody>
          <a:bodyPr vert="horz" wrap="square" lIns="91440" tIns="45720" rIns="91440" bIns="45720" numCol="1" anchor="ctr"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D" sz="2000" b="0" i="0" u="none" strike="noStrike" kern="1200" cap="none" spc="0" normalizeH="0" baseline="0" noProof="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11" name="组合 10"/>
          <p:cNvGrpSpPr/>
          <p:nvPr/>
        </p:nvGrpSpPr>
        <p:grpSpPr>
          <a:xfrm>
            <a:off x="5499277" y="2875543"/>
            <a:ext cx="6252623" cy="1614104"/>
            <a:chOff x="1510350" y="2866444"/>
            <a:chExt cx="4983852" cy="1286573"/>
          </a:xfrm>
        </p:grpSpPr>
        <p:sp>
          <p:nvSpPr>
            <p:cNvPr id="12" name="矩形 11"/>
            <p:cNvSpPr/>
            <p:nvPr/>
          </p:nvSpPr>
          <p:spPr bwMode="auto">
            <a:xfrm>
              <a:off x="1510350" y="2866444"/>
              <a:ext cx="4983852" cy="564243"/>
            </a:xfrm>
            <a:prstGeom prst="rect">
              <a:avLst/>
            </a:prstGeom>
          </p:spPr>
          <p:txBody>
            <a:bodyPr wrap="square">
              <a:spAutoFit/>
            </a:bodyPr>
            <a:lstStyle/>
            <a:p>
              <a:pPr lvl="0" algn="dist">
                <a:defRPr/>
              </a:pPr>
              <a:r>
                <a:rPr lang="zh-CN" altLang="en-US" sz="4000" b="1" kern="1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感谢各位的聆听</a:t>
              </a:r>
            </a:p>
          </p:txBody>
        </p:sp>
        <p:sp>
          <p:nvSpPr>
            <p:cNvPr id="14" name="矩形 13"/>
            <p:cNvSpPr/>
            <p:nvPr/>
          </p:nvSpPr>
          <p:spPr>
            <a:xfrm>
              <a:off x="1571361" y="3637838"/>
              <a:ext cx="3472716" cy="51517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cxnSp>
          <p:nvCxnSpPr>
            <p:cNvPr id="15" name="直接连接符 14"/>
            <p:cNvCxnSpPr/>
            <p:nvPr/>
          </p:nvCxnSpPr>
          <p:spPr>
            <a:xfrm>
              <a:off x="1634862" y="3563329"/>
              <a:ext cx="4122173" cy="0"/>
            </a:xfrm>
            <a:prstGeom prst="line">
              <a:avLst/>
            </a:prstGeom>
            <a:noFill/>
            <a:ln w="6350" cap="flat" cmpd="sng" algn="ctr">
              <a:solidFill>
                <a:schemeClr val="tx1"/>
              </a:solidFill>
              <a:prstDash val="solid"/>
              <a:miter lim="800000"/>
            </a:ln>
            <a:effectLst/>
          </p:spPr>
        </p:cxnSp>
      </p:grpSp>
      <p:sp>
        <p:nvSpPr>
          <p:cNvPr id="16" name="矩形 15"/>
          <p:cNvSpPr/>
          <p:nvPr/>
        </p:nvSpPr>
        <p:spPr bwMode="auto">
          <a:xfrm>
            <a:off x="5575820" y="2229212"/>
            <a:ext cx="1608133" cy="646331"/>
          </a:xfrm>
          <a:prstGeom prst="rect">
            <a:avLst/>
          </a:prstGeom>
        </p:spPr>
        <p:txBody>
          <a:bodyPr wrap="none">
            <a:spAutoFit/>
          </a:bodyPr>
          <a:lstStyle/>
          <a:p>
            <a:pPr lvl="0" defTabSz="457200">
              <a:defRPr/>
            </a:pPr>
            <a:r>
              <a:rPr lang="zh-CN" altLang="en-US" sz="3600" b="1" kern="1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第二章</a:t>
            </a:r>
          </a:p>
        </p:txBody>
      </p:sp>
      <p:sp>
        <p:nvSpPr>
          <p:cNvPr id="17" name="文本框 16"/>
          <p:cNvSpPr txBox="1"/>
          <p:nvPr/>
        </p:nvSpPr>
        <p:spPr>
          <a:xfrm>
            <a:off x="5575820" y="4420676"/>
            <a:ext cx="5670333" cy="54713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Please Enter Your Detailed Text Here, The Content Should Be Concise And Clear, Concise And Concise Do Not Need Too Much Text</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18" name="矩形 17"/>
          <p:cNvSpPr/>
          <p:nvPr/>
        </p:nvSpPr>
        <p:spPr>
          <a:xfrm>
            <a:off x="5575820" y="3879862"/>
            <a:ext cx="4879329" cy="400110"/>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人教版  生物（初中）  （七年级 下）</a:t>
            </a:r>
          </a:p>
        </p:txBody>
      </p:sp>
      <p:sp>
        <p:nvSpPr>
          <p:cNvPr id="19" name="文本框 18"/>
          <p:cNvSpPr txBox="1"/>
          <p:nvPr/>
        </p:nvSpPr>
        <p:spPr>
          <a:xfrm>
            <a:off x="5720273" y="5297558"/>
            <a:ext cx="1346151"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主讲人：</a:t>
            </a:r>
            <a:r>
              <a:rPr kumimoji="0" lang="en-US" altLang="zh-CN" sz="1050" b="0" i="0" u="none" strike="noStrike" kern="120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xippt</a:t>
            </a:r>
            <a:endPar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20" name="文本框 19"/>
          <p:cNvSpPr txBox="1"/>
          <p:nvPr/>
        </p:nvSpPr>
        <p:spPr>
          <a:xfrm>
            <a:off x="7411139" y="5297558"/>
            <a:ext cx="1346323"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时间：</a:t>
            </a:r>
            <a:r>
              <a:rPr kumimoji="0" lang="en-US" altLang="zh-CN" sz="105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2020.4.30</a:t>
            </a:r>
            <a:endPar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21" name="矩形 20"/>
          <p:cNvSpPr/>
          <p:nvPr/>
        </p:nvSpPr>
        <p:spPr bwMode="auto">
          <a:xfrm>
            <a:off x="660400" y="338818"/>
            <a:ext cx="1486304" cy="338554"/>
          </a:xfrm>
          <a:prstGeom prst="rect">
            <a:avLst/>
          </a:prstGeom>
        </p:spPr>
        <p:txBody>
          <a:bodyPr wrap="none">
            <a:spAutoFit/>
          </a:bodyPr>
          <a:lstStyle/>
          <a:p>
            <a:pPr lvl="0" defTabSz="457200">
              <a:defRPr/>
            </a:pPr>
            <a:r>
              <a:rPr lang="en-US" altLang="zh-CN" sz="1600" kern="1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YOUR  LOGO</a:t>
            </a:r>
            <a:endParaRPr lang="zh-CN" altLang="en-US" sz="1600" kern="1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24" name="Oval 5"/>
          <p:cNvSpPr/>
          <p:nvPr/>
        </p:nvSpPr>
        <p:spPr>
          <a:xfrm>
            <a:off x="3264387" y="4694244"/>
            <a:ext cx="920591" cy="945034"/>
          </a:xfrm>
          <a:prstGeom prst="ellipse">
            <a:avLst/>
          </a:prstGeom>
          <a:gradFill>
            <a:gsLst>
              <a:gs pos="0">
                <a:srgbClr val="E8525B"/>
              </a:gs>
              <a:gs pos="100000">
                <a:srgbClr val="F8B54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思源黑体 CN Medium" panose="020B06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90"/>
                                          </p:val>
                                        </p:tav>
                                        <p:tav tm="100000">
                                          <p:val>
                                            <p:fltVal val="0"/>
                                          </p:val>
                                        </p:tav>
                                      </p:tavLst>
                                    </p:anim>
                                    <p:animEffect transition="in" filter="fade">
                                      <p:cBhvr>
                                        <p:cTn id="28" dur="1000"/>
                                        <p:tgtEl>
                                          <p:spTgt spid="20"/>
                                        </p:tgtEl>
                                      </p:cBhvr>
                                    </p:animEffect>
                                  </p:childTnLst>
                                </p:cTn>
                              </p:par>
                              <p:par>
                                <p:cTn id="29" presetID="3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fltVal val="0"/>
                                          </p:val>
                                        </p:tav>
                                        <p:tav tm="100000">
                                          <p:val>
                                            <p:strVal val="#ppt_w"/>
                                          </p:val>
                                        </p:tav>
                                      </p:tavLst>
                                    </p:anim>
                                    <p:anim calcmode="lin" valueType="num">
                                      <p:cBhvr>
                                        <p:cTn id="44" dur="1000" fill="hold"/>
                                        <p:tgtEl>
                                          <p:spTgt spid="16"/>
                                        </p:tgtEl>
                                        <p:attrNameLst>
                                          <p:attrName>ppt_h</p:attrName>
                                        </p:attrNameLst>
                                      </p:cBhvr>
                                      <p:tavLst>
                                        <p:tav tm="0">
                                          <p:val>
                                            <p:fltVal val="0"/>
                                          </p:val>
                                        </p:tav>
                                        <p:tav tm="100000">
                                          <p:val>
                                            <p:strVal val="#ppt_h"/>
                                          </p:val>
                                        </p:tav>
                                      </p:tavLst>
                                    </p:anim>
                                    <p:anim calcmode="lin" valueType="num">
                                      <p:cBhvr>
                                        <p:cTn id="45" dur="1000" fill="hold"/>
                                        <p:tgtEl>
                                          <p:spTgt spid="16"/>
                                        </p:tgtEl>
                                        <p:attrNameLst>
                                          <p:attrName>style.rotation</p:attrName>
                                        </p:attrNameLst>
                                      </p:cBhvr>
                                      <p:tavLst>
                                        <p:tav tm="0">
                                          <p:val>
                                            <p:fltVal val="90"/>
                                          </p:val>
                                        </p:tav>
                                        <p:tav tm="100000">
                                          <p:val>
                                            <p:fltVal val="0"/>
                                          </p:val>
                                        </p:tav>
                                      </p:tavLst>
                                    </p:anim>
                                    <p:animEffect transition="in" filter="fade">
                                      <p:cBhvr>
                                        <p:cTn id="46" dur="1000"/>
                                        <p:tgtEl>
                                          <p:spTgt spid="1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 calcmode="lin" valueType="num">
                                      <p:cBhvr>
                                        <p:cTn id="51" dur="1000" fill="hold"/>
                                        <p:tgtEl>
                                          <p:spTgt spid="17"/>
                                        </p:tgtEl>
                                        <p:attrNameLst>
                                          <p:attrName>style.rotation</p:attrName>
                                        </p:attrNameLst>
                                      </p:cBhvr>
                                      <p:tavLst>
                                        <p:tav tm="0">
                                          <p:val>
                                            <p:fltVal val="90"/>
                                          </p:val>
                                        </p:tav>
                                        <p:tav tm="100000">
                                          <p:val>
                                            <p:fltVal val="0"/>
                                          </p:val>
                                        </p:tav>
                                      </p:tavLst>
                                    </p:anim>
                                    <p:animEffect transition="in" filter="fade">
                                      <p:cBhvr>
                                        <p:cTn id="52" dur="1000"/>
                                        <p:tgtEl>
                                          <p:spTgt spid="1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style.rotation</p:attrName>
                                        </p:attrNameLst>
                                      </p:cBhvr>
                                      <p:tavLst>
                                        <p:tav tm="0">
                                          <p:val>
                                            <p:fltVal val="90"/>
                                          </p:val>
                                        </p:tav>
                                        <p:tav tm="100000">
                                          <p:val>
                                            <p:fltVal val="0"/>
                                          </p:val>
                                        </p:tav>
                                      </p:tavLst>
                                    </p:anim>
                                    <p:animEffect transition="in" filter="fade">
                                      <p:cBhvr>
                                        <p:cTn id="6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p:bldP spid="17" grpId="0"/>
      <p:bldP spid="18" grpId="0"/>
      <p:bldP spid="19" grpId="0"/>
      <p:bldP spid="20"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5"/>
          <p:cNvPicPr>
            <a:picLocks noChangeAspect="1" noChangeArrowheads="1"/>
          </p:cNvPicPr>
          <p:nvPr/>
        </p:nvPicPr>
        <p:blipFill>
          <a:blip r:embed="rId3" cstate="print"/>
          <a:srcRect/>
          <a:stretch>
            <a:fillRect/>
          </a:stretch>
        </p:blipFill>
        <p:spPr bwMode="auto">
          <a:xfrm>
            <a:off x="4524112" y="1670487"/>
            <a:ext cx="2248778" cy="4286386"/>
          </a:xfrm>
          <a:prstGeom prst="rect">
            <a:avLst/>
          </a:prstGeom>
          <a:noFill/>
          <a:ln w="9525">
            <a:noFill/>
            <a:miter lim="800000"/>
            <a:headEnd/>
            <a:tailEnd/>
          </a:ln>
          <a:effectLst/>
        </p:spPr>
      </p:pic>
      <p:grpSp>
        <p:nvGrpSpPr>
          <p:cNvPr id="201" name="组合 200"/>
          <p:cNvGrpSpPr/>
          <p:nvPr/>
        </p:nvGrpSpPr>
        <p:grpSpPr>
          <a:xfrm>
            <a:off x="3665274" y="1960261"/>
            <a:ext cx="2210232" cy="3865167"/>
            <a:chOff x="2030885" y="1344027"/>
            <a:chExt cx="2641318" cy="3865167"/>
          </a:xfrm>
        </p:grpSpPr>
        <p:cxnSp>
          <p:nvCxnSpPr>
            <p:cNvPr id="202" name="直接连接符 201"/>
            <p:cNvCxnSpPr/>
            <p:nvPr/>
          </p:nvCxnSpPr>
          <p:spPr>
            <a:xfrm rot="10800000">
              <a:off x="2786049" y="2172796"/>
              <a:ext cx="157163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3" name="组合 202"/>
            <p:cNvGrpSpPr/>
            <p:nvPr/>
          </p:nvGrpSpPr>
          <p:grpSpPr>
            <a:xfrm>
              <a:off x="2786050" y="1643049"/>
              <a:ext cx="1143008" cy="214316"/>
              <a:chOff x="2786050" y="1643049"/>
              <a:chExt cx="1143008" cy="214316"/>
            </a:xfrm>
          </p:grpSpPr>
          <p:cxnSp>
            <p:nvCxnSpPr>
              <p:cNvPr id="218" name="直接连接符 217"/>
              <p:cNvCxnSpPr/>
              <p:nvPr/>
            </p:nvCxnSpPr>
            <p:spPr>
              <a:xfrm rot="10800000" flipV="1">
                <a:off x="2786050" y="1643049"/>
                <a:ext cx="71438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rot="10800000">
                <a:off x="3500430" y="1643058"/>
                <a:ext cx="428628" cy="2143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4" name="直接连接符 203"/>
            <p:cNvCxnSpPr/>
            <p:nvPr/>
          </p:nvCxnSpPr>
          <p:spPr>
            <a:xfrm rot="10800000" flipV="1">
              <a:off x="2749531" y="2598280"/>
              <a:ext cx="1714512"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rot="10800000" flipV="1">
              <a:off x="2671940" y="3574759"/>
              <a:ext cx="2000263"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rot="10800000">
              <a:off x="2846102" y="4517495"/>
              <a:ext cx="1071570"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7" name="组合 206"/>
            <p:cNvGrpSpPr/>
            <p:nvPr/>
          </p:nvGrpSpPr>
          <p:grpSpPr>
            <a:xfrm>
              <a:off x="2786050" y="4084290"/>
              <a:ext cx="1357321" cy="285754"/>
              <a:chOff x="2786050" y="4084290"/>
              <a:chExt cx="1357321" cy="285754"/>
            </a:xfrm>
          </p:grpSpPr>
          <p:cxnSp>
            <p:nvCxnSpPr>
              <p:cNvPr id="216" name="直接连接符 215"/>
              <p:cNvCxnSpPr/>
              <p:nvPr/>
            </p:nvCxnSpPr>
            <p:spPr>
              <a:xfrm rot="10800000" flipV="1">
                <a:off x="2786050" y="4084290"/>
                <a:ext cx="714378"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rot="10800000">
                <a:off x="3500430" y="4084293"/>
                <a:ext cx="642941" cy="2857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8" name="直接连接符 207"/>
            <p:cNvCxnSpPr/>
            <p:nvPr/>
          </p:nvCxnSpPr>
          <p:spPr>
            <a:xfrm rot="10800000" flipV="1">
              <a:off x="2693079" y="4932143"/>
              <a:ext cx="164307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TextBox 58"/>
            <p:cNvSpPr txBox="1"/>
            <p:nvPr/>
          </p:nvSpPr>
          <p:spPr>
            <a:xfrm>
              <a:off x="2285984" y="1344027"/>
              <a:ext cx="860512" cy="584775"/>
            </a:xfrm>
            <a:prstGeom prst="rect">
              <a:avLst/>
            </a:prstGeom>
            <a:noFill/>
          </p:spPr>
          <p:txBody>
            <a:bodyPr wrap="none" rtlCol="0">
              <a:spAutoFit/>
            </a:bodyPr>
            <a:lstStyle/>
            <a:p>
              <a:r>
                <a:rPr lang="zh-CN" altLang="en-US" sz="3200" b="1" dirty="0">
                  <a:latin typeface="Arial" panose="020B0604020202020204" pitchFamily="34" charset="0"/>
                  <a:ea typeface="思源黑体 CN Medium" panose="020B0600000000000000" pitchFamily="34" charset="-122"/>
                  <a:sym typeface="Arial" panose="020B0604020202020204" pitchFamily="34" charset="0"/>
                </a:rPr>
                <a:t>① </a:t>
              </a:r>
            </a:p>
          </p:txBody>
        </p:sp>
        <p:sp>
          <p:nvSpPr>
            <p:cNvPr id="210" name="矩形 209"/>
            <p:cNvSpPr/>
            <p:nvPr/>
          </p:nvSpPr>
          <p:spPr>
            <a:xfrm>
              <a:off x="2249465" y="2312530"/>
              <a:ext cx="724501" cy="584775"/>
            </a:xfrm>
            <a:prstGeom prst="rect">
              <a:avLst/>
            </a:prstGeom>
          </p:spPr>
          <p:txBody>
            <a:bodyPr wrap="none">
              <a:spAutoFit/>
            </a:bodyPr>
            <a:lstStyle/>
            <a:p>
              <a:r>
                <a:rPr lang="zh-CN" altLang="en-US" sz="3200" b="1" dirty="0">
                  <a:latin typeface="Arial" panose="020B0604020202020204" pitchFamily="34" charset="0"/>
                  <a:ea typeface="思源黑体 CN Medium" panose="020B0600000000000000" pitchFamily="34" charset="-122"/>
                  <a:sym typeface="Arial" panose="020B0604020202020204" pitchFamily="34" charset="0"/>
                </a:rPr>
                <a:t>③</a:t>
              </a:r>
            </a:p>
          </p:txBody>
        </p:sp>
        <p:sp>
          <p:nvSpPr>
            <p:cNvPr id="211" name="TextBox 60"/>
            <p:cNvSpPr txBox="1"/>
            <p:nvPr/>
          </p:nvSpPr>
          <p:spPr>
            <a:xfrm>
              <a:off x="2214545" y="1887043"/>
              <a:ext cx="860512" cy="584775"/>
            </a:xfrm>
            <a:prstGeom prst="rect">
              <a:avLst/>
            </a:prstGeom>
            <a:noFill/>
          </p:spPr>
          <p:txBody>
            <a:bodyPr wrap="none" rtlCol="0">
              <a:spAutoFit/>
            </a:bodyPr>
            <a:lstStyle/>
            <a:p>
              <a:r>
                <a:rPr lang="zh-CN" altLang="en-US" sz="3200" b="1" dirty="0">
                  <a:latin typeface="Arial" panose="020B0604020202020204" pitchFamily="34" charset="0"/>
                  <a:ea typeface="思源黑体 CN Medium" panose="020B0600000000000000" pitchFamily="34" charset="-122"/>
                  <a:sym typeface="Arial" panose="020B0604020202020204" pitchFamily="34" charset="0"/>
                </a:rPr>
                <a:t> ②</a:t>
              </a:r>
            </a:p>
          </p:txBody>
        </p:sp>
        <p:sp>
          <p:nvSpPr>
            <p:cNvPr id="212" name="矩形 211"/>
            <p:cNvSpPr/>
            <p:nvPr/>
          </p:nvSpPr>
          <p:spPr>
            <a:xfrm>
              <a:off x="2171874" y="3275740"/>
              <a:ext cx="724501" cy="584775"/>
            </a:xfrm>
            <a:prstGeom prst="rect">
              <a:avLst/>
            </a:prstGeom>
          </p:spPr>
          <p:txBody>
            <a:bodyPr wrap="none">
              <a:spAutoFit/>
            </a:bodyPr>
            <a:lstStyle/>
            <a:p>
              <a:r>
                <a:rPr lang="zh-CN" altLang="en-US" sz="3200" b="1" dirty="0">
                  <a:latin typeface="Arial" panose="020B0604020202020204" pitchFamily="34" charset="0"/>
                  <a:ea typeface="思源黑体 CN Medium" panose="020B0600000000000000" pitchFamily="34" charset="-122"/>
                  <a:sym typeface="Arial" panose="020B0604020202020204" pitchFamily="34" charset="0"/>
                </a:rPr>
                <a:t>④</a:t>
              </a:r>
            </a:p>
          </p:txBody>
        </p:sp>
        <p:sp>
          <p:nvSpPr>
            <p:cNvPr id="213" name="矩形 212"/>
            <p:cNvSpPr/>
            <p:nvPr/>
          </p:nvSpPr>
          <p:spPr>
            <a:xfrm>
              <a:off x="2285981" y="3785268"/>
              <a:ext cx="724501" cy="584775"/>
            </a:xfrm>
            <a:prstGeom prst="rect">
              <a:avLst/>
            </a:prstGeom>
          </p:spPr>
          <p:txBody>
            <a:bodyPr wrap="none">
              <a:spAutoFit/>
            </a:bodyPr>
            <a:lstStyle/>
            <a:p>
              <a:r>
                <a:rPr lang="zh-CN" altLang="en-US" sz="3200" b="1" dirty="0">
                  <a:latin typeface="Arial" panose="020B0604020202020204" pitchFamily="34" charset="0"/>
                  <a:ea typeface="思源黑体 CN Medium" panose="020B0600000000000000" pitchFamily="34" charset="-122"/>
                  <a:sym typeface="Arial" panose="020B0604020202020204" pitchFamily="34" charset="0"/>
                </a:rPr>
                <a:t>⑤</a:t>
              </a:r>
            </a:p>
          </p:txBody>
        </p:sp>
        <p:sp>
          <p:nvSpPr>
            <p:cNvPr id="214" name="矩形 213"/>
            <p:cNvSpPr/>
            <p:nvPr/>
          </p:nvSpPr>
          <p:spPr>
            <a:xfrm>
              <a:off x="2346033" y="4218474"/>
              <a:ext cx="724501" cy="584775"/>
            </a:xfrm>
            <a:prstGeom prst="rect">
              <a:avLst/>
            </a:prstGeom>
          </p:spPr>
          <p:txBody>
            <a:bodyPr wrap="none">
              <a:spAutoFit/>
            </a:bodyPr>
            <a:lstStyle/>
            <a:p>
              <a:r>
                <a:rPr lang="zh-CN" altLang="en-US" sz="3200" b="1" dirty="0">
                  <a:latin typeface="Arial" panose="020B0604020202020204" pitchFamily="34" charset="0"/>
                  <a:ea typeface="思源黑体 CN Medium" panose="020B0600000000000000" pitchFamily="34" charset="-122"/>
                  <a:sym typeface="Arial" panose="020B0604020202020204" pitchFamily="34" charset="0"/>
                </a:rPr>
                <a:t>⑥</a:t>
              </a:r>
            </a:p>
          </p:txBody>
        </p:sp>
        <p:sp>
          <p:nvSpPr>
            <p:cNvPr id="215" name="矩形 214"/>
            <p:cNvSpPr/>
            <p:nvPr/>
          </p:nvSpPr>
          <p:spPr>
            <a:xfrm>
              <a:off x="2030885" y="4624419"/>
              <a:ext cx="724501" cy="584775"/>
            </a:xfrm>
            <a:prstGeom prst="rect">
              <a:avLst/>
            </a:prstGeom>
          </p:spPr>
          <p:txBody>
            <a:bodyPr wrap="none">
              <a:spAutoFit/>
            </a:bodyPr>
            <a:lstStyle/>
            <a:p>
              <a:r>
                <a:rPr lang="zh-CN" altLang="en-US" sz="3200" b="1" dirty="0">
                  <a:latin typeface="Arial" panose="020B0604020202020204" pitchFamily="34" charset="0"/>
                  <a:ea typeface="思源黑体 CN Medium" panose="020B0600000000000000" pitchFamily="34" charset="-122"/>
                  <a:sym typeface="Arial" panose="020B0604020202020204" pitchFamily="34" charset="0"/>
                </a:rPr>
                <a:t>⑦</a:t>
              </a:r>
            </a:p>
          </p:txBody>
        </p:sp>
      </p:grpSp>
      <p:grpSp>
        <p:nvGrpSpPr>
          <p:cNvPr id="220" name="组合 219"/>
          <p:cNvGrpSpPr/>
          <p:nvPr/>
        </p:nvGrpSpPr>
        <p:grpSpPr>
          <a:xfrm>
            <a:off x="5345404" y="2366446"/>
            <a:ext cx="2475195" cy="2798348"/>
            <a:chOff x="4108290" y="1836976"/>
            <a:chExt cx="2475195" cy="2798348"/>
          </a:xfrm>
        </p:grpSpPr>
        <p:grpSp>
          <p:nvGrpSpPr>
            <p:cNvPr id="221" name="组合 220"/>
            <p:cNvGrpSpPr/>
            <p:nvPr/>
          </p:nvGrpSpPr>
          <p:grpSpPr>
            <a:xfrm>
              <a:off x="4108290" y="1836976"/>
              <a:ext cx="1999615" cy="2562468"/>
              <a:chOff x="4108290" y="1836976"/>
              <a:chExt cx="1999615" cy="2562468"/>
            </a:xfrm>
          </p:grpSpPr>
          <p:cxnSp>
            <p:nvCxnSpPr>
              <p:cNvPr id="227" name="直接连接符 226"/>
              <p:cNvCxnSpPr/>
              <p:nvPr/>
            </p:nvCxnSpPr>
            <p:spPr>
              <a:xfrm>
                <a:off x="5214942" y="2428868"/>
                <a:ext cx="85725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a:off x="4471069" y="1836976"/>
                <a:ext cx="743873" cy="5918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a:off x="4111341" y="2113540"/>
                <a:ext cx="1103601" cy="3153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a:off x="4286248" y="2071678"/>
                <a:ext cx="928694" cy="357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flipV="1">
                <a:off x="4108290" y="2900056"/>
                <a:ext cx="1088474" cy="621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a:off x="5196764" y="2898468"/>
                <a:ext cx="85725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a:off x="4224764" y="3934537"/>
                <a:ext cx="1857388"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a:off x="4536269" y="4397856"/>
                <a:ext cx="157163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a:off x="4754770" y="3446679"/>
                <a:ext cx="1295408"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2" name="矩形 221"/>
            <p:cNvSpPr/>
            <p:nvPr/>
          </p:nvSpPr>
          <p:spPr>
            <a:xfrm>
              <a:off x="5977229" y="2129845"/>
              <a:ext cx="606256" cy="584775"/>
            </a:xfrm>
            <a:prstGeom prst="rect">
              <a:avLst/>
            </a:prstGeom>
          </p:spPr>
          <p:txBody>
            <a:bodyPr wrap="none">
              <a:spAutoFit/>
            </a:bodyPr>
            <a:lstStyle/>
            <a:p>
              <a:r>
                <a:rPr lang="zh-CN" altLang="en-US" sz="3200" b="1" dirty="0">
                  <a:latin typeface="Arial" panose="020B0604020202020204" pitchFamily="34" charset="0"/>
                  <a:ea typeface="思源黑体 CN Medium" panose="020B0600000000000000" pitchFamily="34" charset="-122"/>
                  <a:sym typeface="Arial" panose="020B0604020202020204" pitchFamily="34" charset="0"/>
                </a:rPr>
                <a:t>⑧</a:t>
              </a:r>
            </a:p>
          </p:txBody>
        </p:sp>
        <p:sp>
          <p:nvSpPr>
            <p:cNvPr id="223" name="矩形 222"/>
            <p:cNvSpPr/>
            <p:nvPr/>
          </p:nvSpPr>
          <p:spPr>
            <a:xfrm>
              <a:off x="5959051" y="2601033"/>
              <a:ext cx="595035" cy="584775"/>
            </a:xfrm>
            <a:prstGeom prst="rect">
              <a:avLst/>
            </a:prstGeom>
          </p:spPr>
          <p:txBody>
            <a:bodyPr wrap="square">
              <a:spAutoFit/>
            </a:bodyPr>
            <a:lstStyle/>
            <a:p>
              <a:r>
                <a:rPr lang="zh-CN" altLang="en-US" sz="3200" b="1" dirty="0">
                  <a:latin typeface="Arial" panose="020B0604020202020204" pitchFamily="34" charset="0"/>
                  <a:ea typeface="思源黑体 CN Medium" panose="020B0600000000000000" pitchFamily="34" charset="-122"/>
                  <a:sym typeface="Arial" panose="020B0604020202020204" pitchFamily="34" charset="0"/>
                </a:rPr>
                <a:t>⑨</a:t>
              </a:r>
            </a:p>
          </p:txBody>
        </p:sp>
        <p:sp>
          <p:nvSpPr>
            <p:cNvPr id="224" name="矩形 223"/>
            <p:cNvSpPr/>
            <p:nvPr/>
          </p:nvSpPr>
          <p:spPr>
            <a:xfrm>
              <a:off x="5945685" y="3147656"/>
              <a:ext cx="606256" cy="584775"/>
            </a:xfrm>
            <a:prstGeom prst="rect">
              <a:avLst/>
            </a:prstGeom>
          </p:spPr>
          <p:txBody>
            <a:bodyPr wrap="none">
              <a:spAutoFit/>
            </a:bodyPr>
            <a:lstStyle/>
            <a:p>
              <a:r>
                <a:rPr lang="zh-CN" altLang="en-US" sz="3200" b="1" dirty="0">
                  <a:latin typeface="Arial" panose="020B0604020202020204" pitchFamily="34" charset="0"/>
                  <a:ea typeface="思源黑体 CN Medium" panose="020B0600000000000000" pitchFamily="34" charset="-122"/>
                  <a:sym typeface="Arial" panose="020B0604020202020204" pitchFamily="34" charset="0"/>
                </a:rPr>
                <a:t>⑩</a:t>
              </a:r>
            </a:p>
          </p:txBody>
        </p:sp>
        <p:sp>
          <p:nvSpPr>
            <p:cNvPr id="225" name="矩形 224"/>
            <p:cNvSpPr/>
            <p:nvPr/>
          </p:nvSpPr>
          <p:spPr>
            <a:xfrm>
              <a:off x="5974359" y="3648785"/>
              <a:ext cx="553357" cy="523220"/>
            </a:xfrm>
            <a:prstGeom prst="rect">
              <a:avLst/>
            </a:prstGeom>
          </p:spPr>
          <p:txBody>
            <a:bodyPr wrap="none">
              <a:spAutoFit/>
            </a:bodyPr>
            <a:lstStyle/>
            <a:p>
              <a:r>
                <a:rPr lang="zh-CN" altLang="en-US" sz="2800" b="1" dirty="0">
                  <a:latin typeface="Arial" panose="020B0604020202020204" pitchFamily="34" charset="0"/>
                  <a:ea typeface="思源黑体 CN Medium" panose="020B0600000000000000" pitchFamily="34" charset="-122"/>
                  <a:sym typeface="Arial" panose="020B0604020202020204" pitchFamily="34" charset="0"/>
                </a:rPr>
                <a:t>⑪</a:t>
              </a:r>
            </a:p>
          </p:txBody>
        </p:sp>
        <p:sp>
          <p:nvSpPr>
            <p:cNvPr id="226" name="矩形 225"/>
            <p:cNvSpPr/>
            <p:nvPr/>
          </p:nvSpPr>
          <p:spPr>
            <a:xfrm>
              <a:off x="6000112" y="4112104"/>
              <a:ext cx="553357" cy="523220"/>
            </a:xfrm>
            <a:prstGeom prst="rect">
              <a:avLst/>
            </a:prstGeom>
          </p:spPr>
          <p:txBody>
            <a:bodyPr wrap="none">
              <a:spAutoFit/>
            </a:bodyPr>
            <a:lstStyle/>
            <a:p>
              <a:r>
                <a:rPr lang="zh-CN" altLang="en-US" sz="2800" b="1" dirty="0">
                  <a:latin typeface="Arial" panose="020B0604020202020204" pitchFamily="34" charset="0"/>
                  <a:ea typeface="思源黑体 CN Medium" panose="020B0600000000000000" pitchFamily="34" charset="-122"/>
                  <a:sym typeface="Arial" panose="020B0604020202020204" pitchFamily="34" charset="0"/>
                </a:rPr>
                <a:t>⑫</a:t>
              </a:r>
            </a:p>
          </p:txBody>
        </p:sp>
      </p:grpSp>
      <p:grpSp>
        <p:nvGrpSpPr>
          <p:cNvPr id="236" name="组合 235"/>
          <p:cNvGrpSpPr/>
          <p:nvPr/>
        </p:nvGrpSpPr>
        <p:grpSpPr>
          <a:xfrm>
            <a:off x="2935579" y="1911197"/>
            <a:ext cx="1393102" cy="3914231"/>
            <a:chOff x="1484151" y="1824111"/>
            <a:chExt cx="1393102" cy="3914231"/>
          </a:xfrm>
        </p:grpSpPr>
        <p:sp>
          <p:nvSpPr>
            <p:cNvPr id="237" name="TextBox 57"/>
            <p:cNvSpPr txBox="1"/>
            <p:nvPr/>
          </p:nvSpPr>
          <p:spPr>
            <a:xfrm>
              <a:off x="1719806" y="1824111"/>
              <a:ext cx="1000132" cy="461665"/>
            </a:xfrm>
            <a:prstGeom prst="rect">
              <a:avLst/>
            </a:prstGeom>
            <a:noFill/>
          </p:spPr>
          <p:txBody>
            <a:bodyPr wrap="square" rtlCol="0">
              <a:spAutoFit/>
            </a:bodyPr>
            <a:lstStyle/>
            <a:p>
              <a:r>
                <a:rPr lang="zh-CN" altLang="en-US" sz="2400" dirty="0">
                  <a:latin typeface="Arial" panose="020B0604020202020204" pitchFamily="34" charset="0"/>
                  <a:ea typeface="思源黑体 CN Medium" panose="020B0600000000000000" pitchFamily="34" charset="-122"/>
                  <a:sym typeface="Arial" panose="020B0604020202020204" pitchFamily="34" charset="0"/>
                </a:rPr>
                <a:t>口腔</a:t>
              </a:r>
            </a:p>
          </p:txBody>
        </p:sp>
        <p:sp>
          <p:nvSpPr>
            <p:cNvPr id="238" name="TextBox 79"/>
            <p:cNvSpPr txBox="1"/>
            <p:nvPr/>
          </p:nvSpPr>
          <p:spPr>
            <a:xfrm>
              <a:off x="2037470" y="2499610"/>
              <a:ext cx="714380" cy="461665"/>
            </a:xfrm>
            <a:prstGeom prst="rect">
              <a:avLst/>
            </a:prstGeom>
            <a:noFill/>
          </p:spPr>
          <p:txBody>
            <a:bodyPr wrap="square" rtlCol="0">
              <a:spAutoFit/>
            </a:bodyPr>
            <a:lstStyle/>
            <a:p>
              <a:r>
                <a:rPr lang="zh-CN" altLang="en-US" sz="2400" dirty="0">
                  <a:latin typeface="Arial" panose="020B0604020202020204" pitchFamily="34" charset="0"/>
                  <a:ea typeface="思源黑体 CN Medium" panose="020B0600000000000000" pitchFamily="34" charset="-122"/>
                  <a:sym typeface="Arial" panose="020B0604020202020204" pitchFamily="34" charset="0"/>
                </a:rPr>
                <a:t>咽</a:t>
              </a:r>
            </a:p>
          </p:txBody>
        </p:sp>
        <p:sp>
          <p:nvSpPr>
            <p:cNvPr id="239" name="TextBox 80"/>
            <p:cNvSpPr txBox="1"/>
            <p:nvPr/>
          </p:nvSpPr>
          <p:spPr>
            <a:xfrm>
              <a:off x="1694272" y="2950247"/>
              <a:ext cx="1000132" cy="461665"/>
            </a:xfrm>
            <a:prstGeom prst="rect">
              <a:avLst/>
            </a:prstGeom>
            <a:noFill/>
          </p:spPr>
          <p:txBody>
            <a:bodyPr wrap="square" rtlCol="0">
              <a:spAutoFit/>
            </a:bodyPr>
            <a:lstStyle/>
            <a:p>
              <a:r>
                <a:rPr lang="zh-CN" altLang="en-US" sz="2400" dirty="0">
                  <a:latin typeface="Arial" panose="020B0604020202020204" pitchFamily="34" charset="0"/>
                  <a:ea typeface="思源黑体 CN Medium" panose="020B0600000000000000" pitchFamily="34" charset="-122"/>
                  <a:sym typeface="Arial" panose="020B0604020202020204" pitchFamily="34" charset="0"/>
                </a:rPr>
                <a:t>食道</a:t>
              </a:r>
            </a:p>
          </p:txBody>
        </p:sp>
        <p:sp>
          <p:nvSpPr>
            <p:cNvPr id="240" name="TextBox 81"/>
            <p:cNvSpPr txBox="1"/>
            <p:nvPr/>
          </p:nvSpPr>
          <p:spPr>
            <a:xfrm>
              <a:off x="1877121" y="3927998"/>
              <a:ext cx="1000132" cy="461665"/>
            </a:xfrm>
            <a:prstGeom prst="rect">
              <a:avLst/>
            </a:prstGeom>
            <a:noFill/>
          </p:spPr>
          <p:txBody>
            <a:bodyPr wrap="square" rtlCol="0">
              <a:spAutoFit/>
            </a:bodyPr>
            <a:lstStyle/>
            <a:p>
              <a:r>
                <a:rPr lang="zh-CN" altLang="en-US" sz="2400" dirty="0">
                  <a:latin typeface="Arial" panose="020B0604020202020204" pitchFamily="34" charset="0"/>
                  <a:ea typeface="思源黑体 CN Medium" panose="020B0600000000000000" pitchFamily="34" charset="-122"/>
                  <a:sym typeface="Arial" panose="020B0604020202020204" pitchFamily="34" charset="0"/>
                </a:rPr>
                <a:t>胃</a:t>
              </a:r>
            </a:p>
          </p:txBody>
        </p:sp>
        <p:sp>
          <p:nvSpPr>
            <p:cNvPr id="241" name="TextBox 82"/>
            <p:cNvSpPr txBox="1"/>
            <p:nvPr/>
          </p:nvSpPr>
          <p:spPr>
            <a:xfrm>
              <a:off x="1704305" y="4438997"/>
              <a:ext cx="1000132" cy="461665"/>
            </a:xfrm>
            <a:prstGeom prst="rect">
              <a:avLst/>
            </a:prstGeom>
            <a:noFill/>
          </p:spPr>
          <p:txBody>
            <a:bodyPr wrap="square" rtlCol="0">
              <a:spAutoFit/>
            </a:bodyPr>
            <a:lstStyle/>
            <a:p>
              <a:r>
                <a:rPr lang="zh-CN" altLang="en-US" sz="2400" dirty="0">
                  <a:latin typeface="Arial" panose="020B0604020202020204" pitchFamily="34" charset="0"/>
                  <a:ea typeface="思源黑体 CN Medium" panose="020B0600000000000000" pitchFamily="34" charset="-122"/>
                  <a:sym typeface="Arial" panose="020B0604020202020204" pitchFamily="34" charset="0"/>
                </a:rPr>
                <a:t>小肠</a:t>
              </a:r>
            </a:p>
          </p:txBody>
        </p:sp>
        <p:sp>
          <p:nvSpPr>
            <p:cNvPr id="242" name="TextBox 83"/>
            <p:cNvSpPr txBox="1"/>
            <p:nvPr/>
          </p:nvSpPr>
          <p:spPr>
            <a:xfrm>
              <a:off x="1676625" y="4823944"/>
              <a:ext cx="1000132" cy="461665"/>
            </a:xfrm>
            <a:prstGeom prst="rect">
              <a:avLst/>
            </a:prstGeom>
            <a:noFill/>
          </p:spPr>
          <p:txBody>
            <a:bodyPr wrap="square" rtlCol="0">
              <a:spAutoFit/>
            </a:bodyPr>
            <a:lstStyle/>
            <a:p>
              <a:r>
                <a:rPr lang="zh-CN" altLang="en-US" sz="2400" dirty="0">
                  <a:latin typeface="Arial" panose="020B0604020202020204" pitchFamily="34" charset="0"/>
                  <a:ea typeface="思源黑体 CN Medium" panose="020B0600000000000000" pitchFamily="34" charset="-122"/>
                  <a:sym typeface="Arial" panose="020B0604020202020204" pitchFamily="34" charset="0"/>
                </a:rPr>
                <a:t>大肠</a:t>
              </a:r>
            </a:p>
          </p:txBody>
        </p:sp>
        <p:sp>
          <p:nvSpPr>
            <p:cNvPr id="243" name="TextBox 84"/>
            <p:cNvSpPr txBox="1"/>
            <p:nvPr/>
          </p:nvSpPr>
          <p:spPr>
            <a:xfrm>
              <a:off x="1484151" y="5276677"/>
              <a:ext cx="1000132" cy="461665"/>
            </a:xfrm>
            <a:prstGeom prst="rect">
              <a:avLst/>
            </a:prstGeom>
            <a:noFill/>
          </p:spPr>
          <p:txBody>
            <a:bodyPr wrap="square" rtlCol="0">
              <a:spAutoFit/>
            </a:bodyPr>
            <a:lstStyle/>
            <a:p>
              <a:r>
                <a:rPr lang="zh-CN" altLang="en-US" sz="2400" dirty="0">
                  <a:latin typeface="Arial" panose="020B0604020202020204" pitchFamily="34" charset="0"/>
                  <a:ea typeface="思源黑体 CN Medium" panose="020B0600000000000000" pitchFamily="34" charset="-122"/>
                  <a:sym typeface="Arial" panose="020B0604020202020204" pitchFamily="34" charset="0"/>
                </a:rPr>
                <a:t>肛门</a:t>
              </a:r>
            </a:p>
          </p:txBody>
        </p:sp>
      </p:grpSp>
      <p:sp>
        <p:nvSpPr>
          <p:cNvPr id="244" name="TextBox 87"/>
          <p:cNvSpPr txBox="1"/>
          <p:nvPr/>
        </p:nvSpPr>
        <p:spPr>
          <a:xfrm>
            <a:off x="1788821" y="3230333"/>
            <a:ext cx="615553" cy="1169551"/>
          </a:xfrm>
          <a:prstGeom prst="rect">
            <a:avLst/>
          </a:prstGeom>
          <a:noFill/>
        </p:spPr>
        <p:txBody>
          <a:bodyPr vert="eaVert" wrap="none" rtlCol="0">
            <a:spAutoFit/>
          </a:bodyPr>
          <a:lstStyle/>
          <a:p>
            <a:r>
              <a:rPr lang="zh-CN" altLang="en-US" sz="2800" dirty="0">
                <a:latin typeface="Arial" panose="020B0604020202020204" pitchFamily="34" charset="0"/>
                <a:ea typeface="思源黑体 CN Medium" panose="020B0600000000000000" pitchFamily="34" charset="-122"/>
                <a:sym typeface="Arial" panose="020B0604020202020204" pitchFamily="34" charset="0"/>
              </a:rPr>
              <a:t>消化道</a:t>
            </a:r>
          </a:p>
        </p:txBody>
      </p:sp>
      <p:sp>
        <p:nvSpPr>
          <p:cNvPr id="245" name="左大括号 244"/>
          <p:cNvSpPr/>
          <p:nvPr/>
        </p:nvSpPr>
        <p:spPr>
          <a:xfrm>
            <a:off x="2510808" y="1924596"/>
            <a:ext cx="335668" cy="381824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246" name="右大括号 245"/>
          <p:cNvSpPr/>
          <p:nvPr/>
        </p:nvSpPr>
        <p:spPr>
          <a:xfrm>
            <a:off x="8953133" y="2716232"/>
            <a:ext cx="422640" cy="2655881"/>
          </a:xfrm>
          <a:prstGeom prst="righ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247" name="TextBox 91"/>
          <p:cNvSpPr txBox="1"/>
          <p:nvPr/>
        </p:nvSpPr>
        <p:spPr>
          <a:xfrm>
            <a:off x="9605053" y="3350470"/>
            <a:ext cx="615553" cy="1169551"/>
          </a:xfrm>
          <a:prstGeom prst="rect">
            <a:avLst/>
          </a:prstGeom>
          <a:noFill/>
        </p:spPr>
        <p:txBody>
          <a:bodyPr vert="eaVert" wrap="none" rtlCol="0">
            <a:spAutoFit/>
          </a:bodyPr>
          <a:lstStyle/>
          <a:p>
            <a:r>
              <a:rPr lang="zh-CN" altLang="en-US" sz="2800" dirty="0">
                <a:latin typeface="Arial" panose="020B0604020202020204" pitchFamily="34" charset="0"/>
                <a:ea typeface="思源黑体 CN Medium" panose="020B0600000000000000" pitchFamily="34" charset="-122"/>
                <a:sym typeface="Arial" panose="020B0604020202020204" pitchFamily="34" charset="0"/>
              </a:rPr>
              <a:t>消化腺</a:t>
            </a:r>
          </a:p>
        </p:txBody>
      </p:sp>
      <p:grpSp>
        <p:nvGrpSpPr>
          <p:cNvPr id="248" name="组合 247"/>
          <p:cNvGrpSpPr/>
          <p:nvPr/>
        </p:nvGrpSpPr>
        <p:grpSpPr>
          <a:xfrm>
            <a:off x="7738460" y="2716997"/>
            <a:ext cx="1798255" cy="2448858"/>
            <a:chOff x="6488521" y="2129845"/>
            <a:chExt cx="1798255" cy="2448858"/>
          </a:xfrm>
        </p:grpSpPr>
        <p:sp>
          <p:nvSpPr>
            <p:cNvPr id="249" name="TextBox 95"/>
            <p:cNvSpPr txBox="1"/>
            <p:nvPr/>
          </p:nvSpPr>
          <p:spPr>
            <a:xfrm>
              <a:off x="6500826" y="2129845"/>
              <a:ext cx="1785950" cy="461665"/>
            </a:xfrm>
            <a:prstGeom prst="rect">
              <a:avLst/>
            </a:prstGeom>
            <a:noFill/>
          </p:spPr>
          <p:txBody>
            <a:bodyPr wrap="square" rtlCol="0">
              <a:spAutoFit/>
            </a:bodyPr>
            <a:lstStyle/>
            <a:p>
              <a:r>
                <a:rPr lang="zh-CN" altLang="en-US" sz="2400" dirty="0">
                  <a:latin typeface="Arial" panose="020B0604020202020204" pitchFamily="34" charset="0"/>
                  <a:ea typeface="思源黑体 CN Medium" panose="020B0600000000000000" pitchFamily="34" charset="-122"/>
                  <a:sym typeface="Arial" panose="020B0604020202020204" pitchFamily="34" charset="0"/>
                </a:rPr>
                <a:t>唾液腺</a:t>
              </a:r>
            </a:p>
          </p:txBody>
        </p:sp>
        <p:sp>
          <p:nvSpPr>
            <p:cNvPr id="250" name="TextBox 96"/>
            <p:cNvSpPr txBox="1"/>
            <p:nvPr/>
          </p:nvSpPr>
          <p:spPr>
            <a:xfrm>
              <a:off x="6500826" y="2574946"/>
              <a:ext cx="1000132" cy="461665"/>
            </a:xfrm>
            <a:prstGeom prst="rect">
              <a:avLst/>
            </a:prstGeom>
            <a:noFill/>
          </p:spPr>
          <p:txBody>
            <a:bodyPr wrap="square" rtlCol="0">
              <a:spAutoFit/>
            </a:bodyPr>
            <a:lstStyle/>
            <a:p>
              <a:r>
                <a:rPr lang="zh-CN" altLang="en-US" sz="2400" dirty="0">
                  <a:latin typeface="Arial" panose="020B0604020202020204" pitchFamily="34" charset="0"/>
                  <a:ea typeface="思源黑体 CN Medium" panose="020B0600000000000000" pitchFamily="34" charset="-122"/>
                  <a:sym typeface="Arial" panose="020B0604020202020204" pitchFamily="34" charset="0"/>
                </a:rPr>
                <a:t>肝脏</a:t>
              </a:r>
            </a:p>
          </p:txBody>
        </p:sp>
        <p:sp>
          <p:nvSpPr>
            <p:cNvPr id="251" name="TextBox 97"/>
            <p:cNvSpPr txBox="1"/>
            <p:nvPr/>
          </p:nvSpPr>
          <p:spPr>
            <a:xfrm>
              <a:off x="6490645" y="3133241"/>
              <a:ext cx="1000132" cy="461665"/>
            </a:xfrm>
            <a:prstGeom prst="rect">
              <a:avLst/>
            </a:prstGeom>
            <a:noFill/>
          </p:spPr>
          <p:txBody>
            <a:bodyPr wrap="square" rtlCol="0">
              <a:spAutoFit/>
            </a:bodyPr>
            <a:lstStyle/>
            <a:p>
              <a:r>
                <a:rPr lang="zh-CN" altLang="en-US" sz="2400" dirty="0">
                  <a:latin typeface="Arial" panose="020B0604020202020204" pitchFamily="34" charset="0"/>
                  <a:ea typeface="思源黑体 CN Medium" panose="020B0600000000000000" pitchFamily="34" charset="-122"/>
                  <a:sym typeface="Arial" panose="020B0604020202020204" pitchFamily="34" charset="0"/>
                </a:rPr>
                <a:t>胃腺</a:t>
              </a:r>
            </a:p>
          </p:txBody>
        </p:sp>
        <p:sp>
          <p:nvSpPr>
            <p:cNvPr id="252" name="TextBox 98"/>
            <p:cNvSpPr txBox="1"/>
            <p:nvPr/>
          </p:nvSpPr>
          <p:spPr>
            <a:xfrm>
              <a:off x="6488521" y="3619695"/>
              <a:ext cx="1000132" cy="461665"/>
            </a:xfrm>
            <a:prstGeom prst="rect">
              <a:avLst/>
            </a:prstGeom>
            <a:noFill/>
          </p:spPr>
          <p:txBody>
            <a:bodyPr wrap="square" rtlCol="0">
              <a:spAutoFit/>
            </a:bodyPr>
            <a:lstStyle/>
            <a:p>
              <a:r>
                <a:rPr lang="zh-CN" altLang="en-US" sz="2400" dirty="0">
                  <a:latin typeface="Arial" panose="020B0604020202020204" pitchFamily="34" charset="0"/>
                  <a:ea typeface="思源黑体 CN Medium" panose="020B0600000000000000" pitchFamily="34" charset="-122"/>
                  <a:sym typeface="Arial" panose="020B0604020202020204" pitchFamily="34" charset="0"/>
                </a:rPr>
                <a:t>胰腺</a:t>
              </a:r>
            </a:p>
          </p:txBody>
        </p:sp>
        <p:sp>
          <p:nvSpPr>
            <p:cNvPr id="253" name="TextBox 99"/>
            <p:cNvSpPr txBox="1"/>
            <p:nvPr/>
          </p:nvSpPr>
          <p:spPr>
            <a:xfrm>
              <a:off x="6488521" y="4117038"/>
              <a:ext cx="1000132" cy="461665"/>
            </a:xfrm>
            <a:prstGeom prst="rect">
              <a:avLst/>
            </a:prstGeom>
            <a:noFill/>
          </p:spPr>
          <p:txBody>
            <a:bodyPr wrap="square" rtlCol="0">
              <a:spAutoFit/>
            </a:bodyPr>
            <a:lstStyle/>
            <a:p>
              <a:r>
                <a:rPr lang="zh-CN" altLang="en-US" sz="2400" dirty="0">
                  <a:latin typeface="Arial" panose="020B0604020202020204" pitchFamily="34" charset="0"/>
                  <a:ea typeface="思源黑体 CN Medium" panose="020B0600000000000000" pitchFamily="34" charset="-122"/>
                  <a:sym typeface="Arial" panose="020B0604020202020204" pitchFamily="34" charset="0"/>
                </a:rPr>
                <a:t>肠腺</a:t>
              </a:r>
            </a:p>
          </p:txBody>
        </p:sp>
      </p:grpSp>
      <p:sp>
        <p:nvSpPr>
          <p:cNvPr id="310" name="文本框 309"/>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一、消化系统的组成</a:t>
            </a:r>
          </a:p>
        </p:txBody>
      </p:sp>
      <p:sp>
        <p:nvSpPr>
          <p:cNvPr id="311" name="TextBox 55"/>
          <p:cNvSpPr txBox="1"/>
          <p:nvPr/>
        </p:nvSpPr>
        <p:spPr>
          <a:xfrm>
            <a:off x="643370" y="1257058"/>
            <a:ext cx="2651688" cy="461665"/>
          </a:xfrm>
          <a:prstGeom prst="rect">
            <a:avLst/>
          </a:prstGeom>
          <a:noFill/>
        </p:spPr>
        <p:txBody>
          <a:bodyPr wrap="none" rtlCol="0">
            <a:spAutoFit/>
          </a:bodyPr>
          <a:lstStyle/>
          <a:p>
            <a:r>
              <a:rPr lang="en-US" altLang="zh-CN" sz="2400" dirty="0">
                <a:latin typeface="Arial" panose="020B0604020202020204" pitchFamily="34" charset="0"/>
                <a:ea typeface="思源黑体 CN Medium" panose="020B0600000000000000" pitchFamily="34" charset="-122"/>
                <a:sym typeface="Arial" panose="020B0604020202020204" pitchFamily="34" charset="0"/>
              </a:rPr>
              <a:t>1.</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消化系统的组成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p:cTn id="7" dur="500" fill="hold"/>
                                        <p:tgtEl>
                                          <p:spTgt spid="244"/>
                                        </p:tgtEl>
                                        <p:attrNameLst>
                                          <p:attrName>ppt_w</p:attrName>
                                        </p:attrNameLst>
                                      </p:cBhvr>
                                      <p:tavLst>
                                        <p:tav tm="0">
                                          <p:val>
                                            <p:fltVal val="0"/>
                                          </p:val>
                                        </p:tav>
                                        <p:tav tm="100000">
                                          <p:val>
                                            <p:strVal val="#ppt_w"/>
                                          </p:val>
                                        </p:tav>
                                      </p:tavLst>
                                    </p:anim>
                                    <p:anim calcmode="lin" valueType="num">
                                      <p:cBhvr>
                                        <p:cTn id="8" dur="500" fill="hold"/>
                                        <p:tgtEl>
                                          <p:spTgt spid="2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47"/>
                                        </p:tgtEl>
                                        <p:attrNameLst>
                                          <p:attrName>style.visibility</p:attrName>
                                        </p:attrNameLst>
                                      </p:cBhvr>
                                      <p:to>
                                        <p:strVal val="visible"/>
                                      </p:to>
                                    </p:set>
                                    <p:anim calcmode="lin" valueType="num">
                                      <p:cBhvr>
                                        <p:cTn id="11" dur="500" fill="hold"/>
                                        <p:tgtEl>
                                          <p:spTgt spid="247"/>
                                        </p:tgtEl>
                                        <p:attrNameLst>
                                          <p:attrName>ppt_w</p:attrName>
                                        </p:attrNameLst>
                                      </p:cBhvr>
                                      <p:tavLst>
                                        <p:tav tm="0">
                                          <p:val>
                                            <p:fltVal val="0"/>
                                          </p:val>
                                        </p:tav>
                                        <p:tav tm="100000">
                                          <p:val>
                                            <p:strVal val="#ppt_w"/>
                                          </p:val>
                                        </p:tav>
                                      </p:tavLst>
                                    </p:anim>
                                    <p:anim calcmode="lin" valueType="num">
                                      <p:cBhvr>
                                        <p:cTn id="12" dur="500" fill="hold"/>
                                        <p:tgtEl>
                                          <p:spTgt spid="247"/>
                                        </p:tgtEl>
                                        <p:attrNameLst>
                                          <p:attrName>ppt_h</p:attrName>
                                        </p:attrNameLst>
                                      </p:cBhvr>
                                      <p:tavLst>
                                        <p:tav tm="0">
                                          <p:val>
                                            <p:fltVal val="0"/>
                                          </p:val>
                                        </p:tav>
                                        <p:tav tm="100000">
                                          <p:val>
                                            <p:strVal val="#ppt_h"/>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wipe(left)">
                                      <p:cBhvr>
                                        <p:cTn id="15" dur="500"/>
                                        <p:tgtEl>
                                          <p:spTgt spid="245"/>
                                        </p:tgtEl>
                                      </p:cBhvr>
                                    </p:animEffect>
                                  </p:childTnLst>
                                </p:cTn>
                              </p:par>
                              <p:par>
                                <p:cTn id="16" presetID="22" presetClass="entr" presetSubtype="2" fill="hold" nodeType="withEffect">
                                  <p:stCondLst>
                                    <p:cond delay="0"/>
                                  </p:stCondLst>
                                  <p:childTnLst>
                                    <p:set>
                                      <p:cBhvr>
                                        <p:cTn id="17" dur="1" fill="hold">
                                          <p:stCondLst>
                                            <p:cond delay="0"/>
                                          </p:stCondLst>
                                        </p:cTn>
                                        <p:tgtEl>
                                          <p:spTgt spid="201"/>
                                        </p:tgtEl>
                                        <p:attrNameLst>
                                          <p:attrName>style.visibility</p:attrName>
                                        </p:attrNameLst>
                                      </p:cBhvr>
                                      <p:to>
                                        <p:strVal val="visible"/>
                                      </p:to>
                                    </p:set>
                                    <p:animEffect transition="in" filter="wipe(right)">
                                      <p:cBhvr>
                                        <p:cTn id="18" dur="500"/>
                                        <p:tgtEl>
                                          <p:spTgt spid="20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46"/>
                                        </p:tgtEl>
                                        <p:attrNameLst>
                                          <p:attrName>style.visibility</p:attrName>
                                        </p:attrNameLst>
                                      </p:cBhvr>
                                      <p:to>
                                        <p:strVal val="visible"/>
                                      </p:to>
                                    </p:set>
                                    <p:animEffect transition="in" filter="wipe(right)">
                                      <p:cBhvr>
                                        <p:cTn id="21" dur="500"/>
                                        <p:tgtEl>
                                          <p:spTgt spid="246"/>
                                        </p:tgtEl>
                                      </p:cBhvr>
                                    </p:animEffect>
                                  </p:childTnLst>
                                </p:cTn>
                              </p:par>
                              <p:par>
                                <p:cTn id="22" presetID="22" presetClass="entr" presetSubtype="8" fill="hold" nodeType="withEffect">
                                  <p:stCondLst>
                                    <p:cond delay="0"/>
                                  </p:stCondLst>
                                  <p:childTnLst>
                                    <p:set>
                                      <p:cBhvr>
                                        <p:cTn id="23" dur="1" fill="hold">
                                          <p:stCondLst>
                                            <p:cond delay="0"/>
                                          </p:stCondLst>
                                        </p:cTn>
                                        <p:tgtEl>
                                          <p:spTgt spid="220"/>
                                        </p:tgtEl>
                                        <p:attrNameLst>
                                          <p:attrName>style.visibility</p:attrName>
                                        </p:attrNameLst>
                                      </p:cBhvr>
                                      <p:to>
                                        <p:strVal val="visible"/>
                                      </p:to>
                                    </p:set>
                                    <p:animEffect transition="in" filter="wipe(left)">
                                      <p:cBhvr>
                                        <p:cTn id="24" dur="500"/>
                                        <p:tgtEl>
                                          <p:spTgt spid="2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36"/>
                                        </p:tgtEl>
                                        <p:attrNameLst>
                                          <p:attrName>style.visibility</p:attrName>
                                        </p:attrNameLst>
                                      </p:cBhvr>
                                      <p:to>
                                        <p:strVal val="visible"/>
                                      </p:to>
                                    </p:set>
                                    <p:animEffect transition="in" filter="wipe(left)">
                                      <p:cBhvr>
                                        <p:cTn id="29" dur="500"/>
                                        <p:tgtEl>
                                          <p:spTgt spid="2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48"/>
                                        </p:tgtEl>
                                        <p:attrNameLst>
                                          <p:attrName>style.visibility</p:attrName>
                                        </p:attrNameLst>
                                      </p:cBhvr>
                                      <p:to>
                                        <p:strVal val="visible"/>
                                      </p:to>
                                    </p:set>
                                    <p:animEffect transition="in" filter="wipe(left)">
                                      <p:cBhvr>
                                        <p:cTn id="34"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animBg="1"/>
      <p:bldP spid="246" grpId="0" animBg="1"/>
      <p:bldP spid="2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消化系统"/>
          <p:cNvPicPr>
            <a:picLocks noChangeAspect="1" noChangeArrowheads="1"/>
          </p:cNvPicPr>
          <p:nvPr/>
        </p:nvPicPr>
        <p:blipFill>
          <a:blip r:embed="rId3" cstate="print"/>
          <a:srcRect/>
          <a:stretch>
            <a:fillRect/>
          </a:stretch>
        </p:blipFill>
        <p:spPr bwMode="auto">
          <a:xfrm>
            <a:off x="4602379" y="1258889"/>
            <a:ext cx="2875883" cy="4612139"/>
          </a:xfrm>
          <a:prstGeom prst="rect">
            <a:avLst/>
          </a:prstGeom>
          <a:noFill/>
          <a:ln w="9525">
            <a:noFill/>
            <a:miter lim="800000"/>
            <a:headEnd/>
            <a:tailEnd/>
          </a:ln>
        </p:spPr>
      </p:pic>
      <p:sp>
        <p:nvSpPr>
          <p:cNvPr id="11267" name="Text Box 3"/>
          <p:cNvSpPr txBox="1">
            <a:spLocks noChangeArrowheads="1"/>
          </p:cNvSpPr>
          <p:nvPr/>
        </p:nvSpPr>
        <p:spPr bwMode="auto">
          <a:xfrm>
            <a:off x="555036" y="1175143"/>
            <a:ext cx="5724141" cy="461665"/>
          </a:xfrm>
          <a:prstGeom prst="rect">
            <a:avLst/>
          </a:prstGeom>
          <a:noFill/>
        </p:spPr>
        <p:txBody>
          <a:bodyPr wrap="square" rtlCol="0">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4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消化系统的功能</a:t>
            </a:r>
          </a:p>
        </p:txBody>
      </p:sp>
      <p:grpSp>
        <p:nvGrpSpPr>
          <p:cNvPr id="2" name="Group 4"/>
          <p:cNvGrpSpPr/>
          <p:nvPr/>
        </p:nvGrpSpPr>
        <p:grpSpPr bwMode="auto">
          <a:xfrm>
            <a:off x="4395200" y="2036638"/>
            <a:ext cx="1018961" cy="369083"/>
            <a:chOff x="0" y="0"/>
            <a:chExt cx="912" cy="477"/>
          </a:xfrm>
        </p:grpSpPr>
        <p:sp>
          <p:nvSpPr>
            <p:cNvPr id="15364" name="Line 5"/>
            <p:cNvSpPr>
              <a:spLocks noChangeShapeType="1"/>
            </p:cNvSpPr>
            <p:nvPr/>
          </p:nvSpPr>
          <p:spPr bwMode="auto">
            <a:xfrm>
              <a:off x="480" y="144"/>
              <a:ext cx="432" cy="96"/>
            </a:xfrm>
            <a:prstGeom prst="line">
              <a:avLst/>
            </a:prstGeom>
            <a:solidFill>
              <a:schemeClr val="bg2"/>
            </a:solidFill>
            <a:ln w="9525">
              <a:solidFill>
                <a:srgbClr val="00B050"/>
              </a:solid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endPar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365" name="Text Box 6"/>
            <p:cNvSpPr txBox="1">
              <a:spLocks noChangeArrowheads="1"/>
            </p:cNvSpPr>
            <p:nvPr/>
          </p:nvSpPr>
          <p:spPr bwMode="auto">
            <a:xfrm>
              <a:off x="0" y="0"/>
              <a:ext cx="576" cy="477"/>
            </a:xfrm>
            <a:prstGeom prst="rect">
              <a:avLst/>
            </a:prstGeom>
            <a:solidFill>
              <a:schemeClr val="bg2"/>
            </a:solidFill>
            <a:ln w="9525">
              <a:solidFill>
                <a:srgbClr val="00B050"/>
              </a:solid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口腔</a:t>
              </a:r>
            </a:p>
          </p:txBody>
        </p:sp>
      </p:grpSp>
      <p:sp>
        <p:nvSpPr>
          <p:cNvPr id="11271" name="Text Box 7"/>
          <p:cNvSpPr txBox="1">
            <a:spLocks noChangeArrowheads="1"/>
          </p:cNvSpPr>
          <p:nvPr/>
        </p:nvSpPr>
        <p:spPr bwMode="auto">
          <a:xfrm>
            <a:off x="1597213" y="1793943"/>
            <a:ext cx="2765750" cy="646331"/>
          </a:xfrm>
          <a:prstGeom prst="rect">
            <a:avLst/>
          </a:prstGeom>
          <a:solidFill>
            <a:schemeClr val="bg2"/>
          </a:solidFill>
          <a:ln w="9525">
            <a:solidFill>
              <a:srgbClr val="00B050"/>
            </a:solid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消化道的起始部位</a:t>
            </a:r>
            <a:r>
              <a:rPr kumimoji="0" lang="en-US" altLang="zh-CN"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内有</a:t>
            </a: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hlinkClick r:id="" action="ppaction://hlinkshowjump?jump=nextslide"/>
              </a:rPr>
              <a:t>牙齿</a:t>
            </a: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、舌和唾液腺</a:t>
            </a:r>
            <a:r>
              <a:rPr kumimoji="0" lang="en-US" altLang="zh-CN"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grpSp>
        <p:nvGrpSpPr>
          <p:cNvPr id="3" name="Group 8"/>
          <p:cNvGrpSpPr/>
          <p:nvPr/>
        </p:nvGrpSpPr>
        <p:grpSpPr bwMode="auto">
          <a:xfrm>
            <a:off x="5661228" y="1954515"/>
            <a:ext cx="2285251" cy="434853"/>
            <a:chOff x="16" y="0"/>
            <a:chExt cx="1568" cy="562"/>
          </a:xfrm>
        </p:grpSpPr>
        <p:sp>
          <p:nvSpPr>
            <p:cNvPr id="15368" name="Line 9"/>
            <p:cNvSpPr>
              <a:spLocks noChangeShapeType="1"/>
            </p:cNvSpPr>
            <p:nvPr/>
          </p:nvSpPr>
          <p:spPr bwMode="auto">
            <a:xfrm flipH="1">
              <a:off x="240" y="144"/>
              <a:ext cx="576" cy="48"/>
            </a:xfrm>
            <a:prstGeom prst="line">
              <a:avLst/>
            </a:prstGeom>
            <a:no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369" name="Line 10"/>
            <p:cNvSpPr>
              <a:spLocks noChangeShapeType="1"/>
            </p:cNvSpPr>
            <p:nvPr/>
          </p:nvSpPr>
          <p:spPr bwMode="auto">
            <a:xfrm flipH="1">
              <a:off x="16" y="144"/>
              <a:ext cx="848" cy="418"/>
            </a:xfrm>
            <a:prstGeom prst="line">
              <a:avLst/>
            </a:prstGeom>
            <a:no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370" name="Text Box 11"/>
            <p:cNvSpPr txBox="1">
              <a:spLocks noChangeArrowheads="1"/>
            </p:cNvSpPr>
            <p:nvPr/>
          </p:nvSpPr>
          <p:spPr bwMode="auto">
            <a:xfrm>
              <a:off x="768" y="0"/>
              <a:ext cx="816" cy="517"/>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唾液腺</a:t>
              </a:r>
            </a:p>
          </p:txBody>
        </p:sp>
      </p:grpSp>
      <p:sp>
        <p:nvSpPr>
          <p:cNvPr id="11276" name="Text Box 12"/>
          <p:cNvSpPr txBox="1">
            <a:spLocks noChangeArrowheads="1"/>
          </p:cNvSpPr>
          <p:nvPr/>
        </p:nvSpPr>
        <p:spPr bwMode="auto">
          <a:xfrm>
            <a:off x="7660416" y="1628153"/>
            <a:ext cx="2467384" cy="646331"/>
          </a:xfrm>
          <a:prstGeom prst="rect">
            <a:avLst/>
          </a:prstGeom>
          <a:solidFill>
            <a:schemeClr val="bg2"/>
          </a:solidFill>
          <a:ln w="9525">
            <a:solidFill>
              <a:srgbClr val="00B050"/>
            </a:solid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分泌唾液</a:t>
            </a:r>
            <a:r>
              <a:rPr kumimoji="0" lang="en-US" altLang="zh-CN"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其内的淀粉酶能够初步消化淀粉</a:t>
            </a:r>
          </a:p>
        </p:txBody>
      </p:sp>
      <p:grpSp>
        <p:nvGrpSpPr>
          <p:cNvPr id="4" name="Group 13"/>
          <p:cNvGrpSpPr/>
          <p:nvPr/>
        </p:nvGrpSpPr>
        <p:grpSpPr bwMode="auto">
          <a:xfrm>
            <a:off x="3881825" y="2405721"/>
            <a:ext cx="2100491" cy="622876"/>
            <a:chOff x="0" y="-240"/>
            <a:chExt cx="1880" cy="805"/>
          </a:xfrm>
        </p:grpSpPr>
        <p:sp>
          <p:nvSpPr>
            <p:cNvPr id="15373" name="Line 14"/>
            <p:cNvSpPr>
              <a:spLocks noChangeShapeType="1"/>
            </p:cNvSpPr>
            <p:nvPr/>
          </p:nvSpPr>
          <p:spPr bwMode="auto">
            <a:xfrm flipV="1">
              <a:off x="240" y="-240"/>
              <a:ext cx="1640" cy="432"/>
            </a:xfrm>
            <a:prstGeom prst="line">
              <a:avLst/>
            </a:prstGeom>
            <a:no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374" name="Text Box 15"/>
            <p:cNvSpPr txBox="1">
              <a:spLocks noChangeArrowheads="1"/>
            </p:cNvSpPr>
            <p:nvPr/>
          </p:nvSpPr>
          <p:spPr bwMode="auto">
            <a:xfrm>
              <a:off x="0" y="48"/>
              <a:ext cx="336" cy="517"/>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咽</a:t>
              </a:r>
            </a:p>
          </p:txBody>
        </p:sp>
      </p:grpSp>
      <p:sp>
        <p:nvSpPr>
          <p:cNvPr id="11280" name="Text Box 16"/>
          <p:cNvSpPr txBox="1">
            <a:spLocks noChangeArrowheads="1"/>
          </p:cNvSpPr>
          <p:nvPr/>
        </p:nvSpPr>
        <p:spPr bwMode="auto">
          <a:xfrm>
            <a:off x="2427484" y="2564131"/>
            <a:ext cx="1493860" cy="369332"/>
          </a:xfrm>
          <a:prstGeom prst="rect">
            <a:avLst/>
          </a:prstGeom>
          <a:solidFill>
            <a:schemeClr val="bg2"/>
          </a:solidFill>
          <a:ln w="9525">
            <a:solidFill>
              <a:srgbClr val="00B050"/>
            </a:solid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食物的通道</a:t>
            </a:r>
          </a:p>
        </p:txBody>
      </p:sp>
      <p:grpSp>
        <p:nvGrpSpPr>
          <p:cNvPr id="5" name="Group 17"/>
          <p:cNvGrpSpPr/>
          <p:nvPr/>
        </p:nvGrpSpPr>
        <p:grpSpPr bwMode="auto">
          <a:xfrm>
            <a:off x="6082024" y="2549755"/>
            <a:ext cx="1864454" cy="400198"/>
            <a:chOff x="-7" y="0"/>
            <a:chExt cx="1303" cy="980"/>
          </a:xfrm>
        </p:grpSpPr>
        <p:sp>
          <p:nvSpPr>
            <p:cNvPr id="15377" name="Line 18"/>
            <p:cNvSpPr>
              <a:spLocks noChangeShapeType="1"/>
            </p:cNvSpPr>
            <p:nvPr/>
          </p:nvSpPr>
          <p:spPr bwMode="auto">
            <a:xfrm>
              <a:off x="-7" y="458"/>
              <a:ext cx="816" cy="0"/>
            </a:xfrm>
            <a:prstGeom prst="line">
              <a:avLst/>
            </a:prstGeom>
            <a:no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378" name="Text Box 19"/>
            <p:cNvSpPr txBox="1">
              <a:spLocks noChangeArrowheads="1"/>
            </p:cNvSpPr>
            <p:nvPr/>
          </p:nvSpPr>
          <p:spPr bwMode="auto">
            <a:xfrm>
              <a:off x="768" y="0"/>
              <a:ext cx="528" cy="980"/>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食道</a:t>
              </a:r>
            </a:p>
          </p:txBody>
        </p:sp>
      </p:grpSp>
      <p:sp>
        <p:nvSpPr>
          <p:cNvPr id="11284" name="Text Box 20"/>
          <p:cNvSpPr txBox="1">
            <a:spLocks noChangeArrowheads="1"/>
          </p:cNvSpPr>
          <p:nvPr/>
        </p:nvSpPr>
        <p:spPr bwMode="auto">
          <a:xfrm>
            <a:off x="7900378" y="2536064"/>
            <a:ext cx="3920829" cy="369332"/>
          </a:xfrm>
          <a:prstGeom prst="rect">
            <a:avLst/>
          </a:prstGeom>
          <a:solidFill>
            <a:schemeClr val="bg2"/>
          </a:solidFill>
          <a:ln w="9525">
            <a:solidFill>
              <a:srgbClr val="00B050"/>
            </a:solid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食物的通道</a:t>
            </a:r>
            <a:r>
              <a:rPr kumimoji="0" lang="en-US" altLang="zh-CN"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通过蠕动将食物推入胃中</a:t>
            </a:r>
          </a:p>
        </p:txBody>
      </p:sp>
      <p:grpSp>
        <p:nvGrpSpPr>
          <p:cNvPr id="6" name="Group 21"/>
          <p:cNvGrpSpPr/>
          <p:nvPr/>
        </p:nvGrpSpPr>
        <p:grpSpPr bwMode="auto">
          <a:xfrm>
            <a:off x="6572569" y="3049710"/>
            <a:ext cx="1104992" cy="974163"/>
            <a:chOff x="-173" y="0"/>
            <a:chExt cx="989" cy="1259"/>
          </a:xfrm>
        </p:grpSpPr>
        <p:sp>
          <p:nvSpPr>
            <p:cNvPr id="15381" name="Line 22"/>
            <p:cNvSpPr>
              <a:spLocks noChangeShapeType="1"/>
            </p:cNvSpPr>
            <p:nvPr/>
          </p:nvSpPr>
          <p:spPr bwMode="auto">
            <a:xfrm flipV="1">
              <a:off x="-173" y="144"/>
              <a:ext cx="749" cy="1115"/>
            </a:xfrm>
            <a:prstGeom prst="line">
              <a:avLst/>
            </a:prstGeom>
            <a:no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382" name="Text Box 23">
              <a:hlinkClick r:id="rId4" action="ppaction://hlinksldjump"/>
            </p:cNvPr>
            <p:cNvSpPr txBox="1">
              <a:spLocks noChangeArrowheads="1"/>
            </p:cNvSpPr>
            <p:nvPr/>
          </p:nvSpPr>
          <p:spPr bwMode="auto">
            <a:xfrm>
              <a:off x="480" y="0"/>
              <a:ext cx="336" cy="517"/>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胃</a:t>
              </a:r>
            </a:p>
          </p:txBody>
        </p:sp>
      </p:grpSp>
      <p:sp>
        <p:nvSpPr>
          <p:cNvPr id="11288" name="Text Box 24"/>
          <p:cNvSpPr txBox="1">
            <a:spLocks noChangeArrowheads="1"/>
          </p:cNvSpPr>
          <p:nvPr/>
        </p:nvSpPr>
        <p:spPr bwMode="auto">
          <a:xfrm>
            <a:off x="7791764" y="2997095"/>
            <a:ext cx="3473388" cy="646331"/>
          </a:xfrm>
          <a:prstGeom prst="rect">
            <a:avLst/>
          </a:prstGeom>
          <a:solidFill>
            <a:schemeClr val="bg2"/>
          </a:solidFill>
          <a:ln w="9525">
            <a:solidFill>
              <a:srgbClr val="00B050"/>
            </a:solid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消化道中最膨大部分</a:t>
            </a:r>
            <a:r>
              <a:rPr kumimoji="0" lang="en-US" altLang="zh-CN"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有暂时贮存食物和初步消化蛋白质的作用</a:t>
            </a:r>
          </a:p>
        </p:txBody>
      </p:sp>
      <p:grpSp>
        <p:nvGrpSpPr>
          <p:cNvPr id="7" name="Group 25"/>
          <p:cNvGrpSpPr/>
          <p:nvPr/>
        </p:nvGrpSpPr>
        <p:grpSpPr bwMode="auto">
          <a:xfrm>
            <a:off x="3830262" y="3324765"/>
            <a:ext cx="1726200" cy="622876"/>
            <a:chOff x="256" y="1073"/>
            <a:chExt cx="1545" cy="805"/>
          </a:xfrm>
        </p:grpSpPr>
        <p:sp>
          <p:nvSpPr>
            <p:cNvPr id="15385" name="Line 26"/>
            <p:cNvSpPr>
              <a:spLocks noChangeShapeType="1"/>
            </p:cNvSpPr>
            <p:nvPr/>
          </p:nvSpPr>
          <p:spPr bwMode="auto">
            <a:xfrm>
              <a:off x="985" y="1302"/>
              <a:ext cx="816" cy="576"/>
            </a:xfrm>
            <a:prstGeom prst="line">
              <a:avLst/>
            </a:prstGeom>
            <a:no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386" name="Text Box 27">
              <a:hlinkClick r:id="rId5" action="ppaction://hlinksldjump"/>
            </p:cNvPr>
            <p:cNvSpPr txBox="1">
              <a:spLocks noChangeArrowheads="1"/>
            </p:cNvSpPr>
            <p:nvPr/>
          </p:nvSpPr>
          <p:spPr bwMode="auto">
            <a:xfrm>
              <a:off x="256" y="1073"/>
              <a:ext cx="863" cy="517"/>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肝脏</a:t>
              </a:r>
            </a:p>
          </p:txBody>
        </p:sp>
      </p:grpSp>
      <p:sp>
        <p:nvSpPr>
          <p:cNvPr id="11292" name="Text Box 28"/>
          <p:cNvSpPr txBox="1">
            <a:spLocks noChangeArrowheads="1"/>
          </p:cNvSpPr>
          <p:nvPr/>
        </p:nvSpPr>
        <p:spPr bwMode="auto">
          <a:xfrm>
            <a:off x="660400" y="3253888"/>
            <a:ext cx="3221425" cy="369332"/>
          </a:xfrm>
          <a:prstGeom prst="rect">
            <a:avLst/>
          </a:prstGeom>
          <a:solidFill>
            <a:schemeClr val="bg2"/>
          </a:solidFill>
          <a:ln w="9525">
            <a:solidFill>
              <a:srgbClr val="00B050"/>
            </a:solid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人体最大的消化腺</a:t>
            </a:r>
            <a:r>
              <a:rPr kumimoji="0" lang="en-US" altLang="zh-CN"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分泌胆汁</a:t>
            </a:r>
          </a:p>
        </p:txBody>
      </p:sp>
      <p:grpSp>
        <p:nvGrpSpPr>
          <p:cNvPr id="8" name="Group 29"/>
          <p:cNvGrpSpPr/>
          <p:nvPr/>
        </p:nvGrpSpPr>
        <p:grpSpPr bwMode="auto">
          <a:xfrm>
            <a:off x="6081808" y="3695661"/>
            <a:ext cx="1643521" cy="766023"/>
            <a:chOff x="-175" y="0"/>
            <a:chExt cx="1471" cy="990"/>
          </a:xfrm>
        </p:grpSpPr>
        <p:sp>
          <p:nvSpPr>
            <p:cNvPr id="15389" name="Line 30"/>
            <p:cNvSpPr>
              <a:spLocks noChangeShapeType="1"/>
            </p:cNvSpPr>
            <p:nvPr/>
          </p:nvSpPr>
          <p:spPr bwMode="auto">
            <a:xfrm flipV="1">
              <a:off x="-175" y="192"/>
              <a:ext cx="1183" cy="798"/>
            </a:xfrm>
            <a:prstGeom prst="line">
              <a:avLst/>
            </a:prstGeom>
            <a:no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390" name="Text Box 31">
              <a:hlinkClick r:id="rId6" action="ppaction://hlinksldjump"/>
            </p:cNvPr>
            <p:cNvSpPr txBox="1">
              <a:spLocks noChangeArrowheads="1"/>
            </p:cNvSpPr>
            <p:nvPr/>
          </p:nvSpPr>
          <p:spPr bwMode="auto">
            <a:xfrm>
              <a:off x="960" y="0"/>
              <a:ext cx="336" cy="517"/>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胰</a:t>
              </a:r>
            </a:p>
          </p:txBody>
        </p:sp>
      </p:grpSp>
      <p:grpSp>
        <p:nvGrpSpPr>
          <p:cNvPr id="9" name="Group 32"/>
          <p:cNvGrpSpPr/>
          <p:nvPr/>
        </p:nvGrpSpPr>
        <p:grpSpPr bwMode="auto">
          <a:xfrm>
            <a:off x="3544238" y="3905383"/>
            <a:ext cx="2341967" cy="519966"/>
            <a:chOff x="0" y="0"/>
            <a:chExt cx="1824" cy="672"/>
          </a:xfrm>
        </p:grpSpPr>
        <p:sp>
          <p:nvSpPr>
            <p:cNvPr id="15392" name="Line 33"/>
            <p:cNvSpPr>
              <a:spLocks noChangeShapeType="1"/>
            </p:cNvSpPr>
            <p:nvPr/>
          </p:nvSpPr>
          <p:spPr bwMode="auto">
            <a:xfrm>
              <a:off x="816" y="192"/>
              <a:ext cx="1008" cy="480"/>
            </a:xfrm>
            <a:prstGeom prst="line">
              <a:avLst/>
            </a:prstGeom>
            <a:no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393" name="Text Box 34"/>
            <p:cNvSpPr txBox="1">
              <a:spLocks noChangeArrowheads="1"/>
            </p:cNvSpPr>
            <p:nvPr/>
          </p:nvSpPr>
          <p:spPr bwMode="auto">
            <a:xfrm>
              <a:off x="0" y="0"/>
              <a:ext cx="960" cy="517"/>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十二指肠</a:t>
              </a:r>
            </a:p>
          </p:txBody>
        </p:sp>
      </p:grpSp>
      <p:sp>
        <p:nvSpPr>
          <p:cNvPr id="11299" name="Text Box 35"/>
          <p:cNvSpPr txBox="1">
            <a:spLocks noChangeArrowheads="1"/>
          </p:cNvSpPr>
          <p:nvPr/>
        </p:nvSpPr>
        <p:spPr bwMode="auto">
          <a:xfrm>
            <a:off x="7791764" y="3776807"/>
            <a:ext cx="1201679" cy="369332"/>
          </a:xfrm>
          <a:prstGeom prst="rect">
            <a:avLst/>
          </a:prstGeom>
          <a:solidFill>
            <a:schemeClr val="bg2"/>
          </a:solidFill>
          <a:ln w="9525">
            <a:solidFill>
              <a:srgbClr val="00B050"/>
            </a:solid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分泌胰液</a:t>
            </a:r>
          </a:p>
        </p:txBody>
      </p:sp>
      <p:sp>
        <p:nvSpPr>
          <p:cNvPr id="11300" name="Text Box 36"/>
          <p:cNvSpPr txBox="1">
            <a:spLocks noChangeArrowheads="1"/>
          </p:cNvSpPr>
          <p:nvPr/>
        </p:nvSpPr>
        <p:spPr bwMode="auto">
          <a:xfrm>
            <a:off x="1032900" y="4347014"/>
            <a:ext cx="2249715" cy="646331"/>
          </a:xfrm>
          <a:prstGeom prst="rect">
            <a:avLst/>
          </a:prstGeom>
          <a:solidFill>
            <a:schemeClr val="bg2"/>
          </a:solidFill>
          <a:ln w="9525">
            <a:solidFill>
              <a:srgbClr val="00B050"/>
            </a:solid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小肠的起始部位</a:t>
            </a:r>
            <a:r>
              <a:rPr kumimoji="0" lang="en-US" altLang="zh-CN"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内有胆管和胰管的开口</a:t>
            </a:r>
            <a:r>
              <a:rPr kumimoji="0" lang="en-US" altLang="zh-CN"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11301" name="Text Box 37"/>
          <p:cNvSpPr txBox="1">
            <a:spLocks noChangeArrowheads="1"/>
          </p:cNvSpPr>
          <p:nvPr/>
        </p:nvSpPr>
        <p:spPr bwMode="auto">
          <a:xfrm>
            <a:off x="8299715" y="4444933"/>
            <a:ext cx="2502249" cy="369332"/>
          </a:xfrm>
          <a:prstGeom prst="rect">
            <a:avLst/>
          </a:prstGeom>
          <a:solidFill>
            <a:schemeClr val="bg2"/>
          </a:solidFill>
          <a:ln w="9525">
            <a:solidFill>
              <a:srgbClr val="00B050"/>
            </a:solid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消化和吸收的主要场所</a:t>
            </a:r>
          </a:p>
        </p:txBody>
      </p:sp>
      <p:grpSp>
        <p:nvGrpSpPr>
          <p:cNvPr id="10" name="Group 38"/>
          <p:cNvGrpSpPr/>
          <p:nvPr/>
        </p:nvGrpSpPr>
        <p:grpSpPr bwMode="auto">
          <a:xfrm>
            <a:off x="6431005" y="4472251"/>
            <a:ext cx="1952801" cy="400034"/>
            <a:chOff x="-66" y="0"/>
            <a:chExt cx="1362" cy="517"/>
          </a:xfrm>
        </p:grpSpPr>
        <p:sp>
          <p:nvSpPr>
            <p:cNvPr id="15398" name="Line 39"/>
            <p:cNvSpPr>
              <a:spLocks noChangeShapeType="1"/>
            </p:cNvSpPr>
            <p:nvPr/>
          </p:nvSpPr>
          <p:spPr bwMode="auto">
            <a:xfrm flipV="1">
              <a:off x="-66" y="144"/>
              <a:ext cx="882" cy="285"/>
            </a:xfrm>
            <a:prstGeom prst="line">
              <a:avLst/>
            </a:prstGeom>
            <a:no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399" name="Text Box 40">
              <a:hlinkClick r:id="rId7" action="ppaction://hlinksldjump"/>
            </p:cNvPr>
            <p:cNvSpPr txBox="1">
              <a:spLocks noChangeArrowheads="1"/>
            </p:cNvSpPr>
            <p:nvPr/>
          </p:nvSpPr>
          <p:spPr bwMode="auto">
            <a:xfrm>
              <a:off x="768" y="0"/>
              <a:ext cx="528" cy="517"/>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小肠</a:t>
              </a:r>
            </a:p>
          </p:txBody>
        </p:sp>
      </p:grpSp>
      <p:grpSp>
        <p:nvGrpSpPr>
          <p:cNvPr id="11" name="Group 41"/>
          <p:cNvGrpSpPr/>
          <p:nvPr/>
        </p:nvGrpSpPr>
        <p:grpSpPr bwMode="auto">
          <a:xfrm>
            <a:off x="6631786" y="5114785"/>
            <a:ext cx="1752020" cy="400034"/>
            <a:chOff x="0" y="0"/>
            <a:chExt cx="1056" cy="517"/>
          </a:xfrm>
        </p:grpSpPr>
        <p:sp>
          <p:nvSpPr>
            <p:cNvPr id="15401" name="Line 42"/>
            <p:cNvSpPr>
              <a:spLocks noChangeShapeType="1"/>
            </p:cNvSpPr>
            <p:nvPr/>
          </p:nvSpPr>
          <p:spPr bwMode="auto">
            <a:xfrm>
              <a:off x="0" y="48"/>
              <a:ext cx="624" cy="96"/>
            </a:xfrm>
            <a:prstGeom prst="line">
              <a:avLst/>
            </a:prstGeom>
            <a:no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402" name="Text Box 43"/>
            <p:cNvSpPr txBox="1">
              <a:spLocks noChangeArrowheads="1"/>
            </p:cNvSpPr>
            <p:nvPr/>
          </p:nvSpPr>
          <p:spPr bwMode="auto">
            <a:xfrm>
              <a:off x="528" y="0"/>
              <a:ext cx="528" cy="517"/>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大肠</a:t>
              </a:r>
            </a:p>
          </p:txBody>
        </p:sp>
      </p:grpSp>
      <p:sp>
        <p:nvSpPr>
          <p:cNvPr id="11308" name="Text Box 44"/>
          <p:cNvSpPr txBox="1">
            <a:spLocks noChangeArrowheads="1"/>
          </p:cNvSpPr>
          <p:nvPr/>
        </p:nvSpPr>
        <p:spPr bwMode="auto">
          <a:xfrm>
            <a:off x="5760130" y="5921116"/>
            <a:ext cx="1038095" cy="400110"/>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肛门</a:t>
            </a:r>
          </a:p>
        </p:txBody>
      </p:sp>
      <p:sp>
        <p:nvSpPr>
          <p:cNvPr id="11309" name="Text Box 45"/>
          <p:cNvSpPr txBox="1">
            <a:spLocks noChangeArrowheads="1"/>
          </p:cNvSpPr>
          <p:nvPr/>
        </p:nvSpPr>
        <p:spPr bwMode="auto">
          <a:xfrm>
            <a:off x="8299715" y="5044451"/>
            <a:ext cx="1620121" cy="366126"/>
          </a:xfrm>
          <a:prstGeom prst="rect">
            <a:avLst/>
          </a:prstGeom>
          <a:solidFill>
            <a:schemeClr val="bg2"/>
          </a:solidFill>
          <a:ln w="9525">
            <a:solidFill>
              <a:srgbClr val="00B050"/>
            </a:solid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暂时贮存粪便</a:t>
            </a:r>
          </a:p>
        </p:txBody>
      </p:sp>
      <p:sp>
        <p:nvSpPr>
          <p:cNvPr id="11310" name="Text Box 46"/>
          <p:cNvSpPr txBox="1">
            <a:spLocks noChangeArrowheads="1"/>
          </p:cNvSpPr>
          <p:nvPr/>
        </p:nvSpPr>
        <p:spPr bwMode="auto">
          <a:xfrm>
            <a:off x="1248204" y="5202222"/>
            <a:ext cx="1938329" cy="646331"/>
          </a:xfrm>
          <a:prstGeom prst="rect">
            <a:avLst/>
          </a:prstGeom>
          <a:solidFill>
            <a:schemeClr val="bg2"/>
          </a:solidFill>
          <a:ln w="9525">
            <a:solidFill>
              <a:srgbClr val="00B050"/>
            </a:solidFill>
            <a:miter lim="800000"/>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大肠的起始部位</a:t>
            </a:r>
            <a:r>
              <a:rPr kumimoji="0" lang="en-US" altLang="zh-CN"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在腹腔的右下部</a:t>
            </a:r>
            <a:r>
              <a:rPr kumimoji="0" lang="en-US" altLang="zh-CN"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grpSp>
        <p:nvGrpSpPr>
          <p:cNvPr id="12" name="Group 48"/>
          <p:cNvGrpSpPr/>
          <p:nvPr/>
        </p:nvGrpSpPr>
        <p:grpSpPr bwMode="auto">
          <a:xfrm>
            <a:off x="3327218" y="4583673"/>
            <a:ext cx="2162057" cy="422326"/>
            <a:chOff x="0" y="0"/>
            <a:chExt cx="1578" cy="578"/>
          </a:xfrm>
        </p:grpSpPr>
        <p:sp>
          <p:nvSpPr>
            <p:cNvPr id="15407" name="Text Box 49"/>
            <p:cNvSpPr txBox="1">
              <a:spLocks noChangeArrowheads="1"/>
            </p:cNvSpPr>
            <p:nvPr/>
          </p:nvSpPr>
          <p:spPr bwMode="auto">
            <a:xfrm>
              <a:off x="0" y="0"/>
              <a:ext cx="528" cy="548"/>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盲肠</a:t>
              </a:r>
            </a:p>
          </p:txBody>
        </p:sp>
        <p:sp>
          <p:nvSpPr>
            <p:cNvPr id="15408" name="Line 50"/>
            <p:cNvSpPr>
              <a:spLocks noChangeShapeType="1"/>
            </p:cNvSpPr>
            <p:nvPr/>
          </p:nvSpPr>
          <p:spPr bwMode="auto">
            <a:xfrm>
              <a:off x="480" y="144"/>
              <a:ext cx="1098" cy="434"/>
            </a:xfrm>
            <a:prstGeom prst="line">
              <a:avLst/>
            </a:prstGeom>
            <a:no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3" name="Group 51"/>
          <p:cNvGrpSpPr/>
          <p:nvPr/>
        </p:nvGrpSpPr>
        <p:grpSpPr bwMode="auto">
          <a:xfrm>
            <a:off x="3174112" y="5292269"/>
            <a:ext cx="2486508" cy="400034"/>
            <a:chOff x="0" y="0"/>
            <a:chExt cx="1693" cy="517"/>
          </a:xfrm>
        </p:grpSpPr>
        <p:sp>
          <p:nvSpPr>
            <p:cNvPr id="15410" name="Text Box 52"/>
            <p:cNvSpPr txBox="1">
              <a:spLocks noChangeArrowheads="1"/>
            </p:cNvSpPr>
            <p:nvPr/>
          </p:nvSpPr>
          <p:spPr bwMode="auto">
            <a:xfrm>
              <a:off x="0" y="0"/>
              <a:ext cx="528" cy="517"/>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阑尾</a:t>
              </a:r>
            </a:p>
          </p:txBody>
        </p:sp>
        <p:sp>
          <p:nvSpPr>
            <p:cNvPr id="15411" name="Line 53"/>
            <p:cNvSpPr>
              <a:spLocks noChangeShapeType="1"/>
            </p:cNvSpPr>
            <p:nvPr/>
          </p:nvSpPr>
          <p:spPr bwMode="auto">
            <a:xfrm flipV="1">
              <a:off x="432" y="0"/>
              <a:ext cx="1261" cy="144"/>
            </a:xfrm>
            <a:prstGeom prst="line">
              <a:avLst/>
            </a:prstGeom>
            <a:noFill/>
            <a:ln w="38100">
              <a:solidFill>
                <a:srgbClr val="FF33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58" name="文本框 157"/>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一、消化系统的组成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dissolve">
                                      <p:cBhvr>
                                        <p:cTn id="13" dur="500"/>
                                        <p:tgtEl>
                                          <p:spTgt spid="1126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271"/>
                                        </p:tgtEl>
                                        <p:attrNameLst>
                                          <p:attrName>style.visibility</p:attrName>
                                        </p:attrNameLst>
                                      </p:cBhvr>
                                      <p:to>
                                        <p:strVal val="visible"/>
                                      </p:to>
                                    </p:set>
                                    <p:animEffect transition="in" filter="dissolve">
                                      <p:cBhvr>
                                        <p:cTn id="23" dur="500"/>
                                        <p:tgtEl>
                                          <p:spTgt spid="11271"/>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slide(fromRigh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276"/>
                                        </p:tgtEl>
                                        <p:attrNameLst>
                                          <p:attrName>style.visibility</p:attrName>
                                        </p:attrNameLst>
                                      </p:cBhvr>
                                      <p:to>
                                        <p:strVal val="visible"/>
                                      </p:to>
                                    </p:set>
                                    <p:animEffect transition="in" filter="dissolve">
                                      <p:cBhvr>
                                        <p:cTn id="33" dur="500"/>
                                        <p:tgtEl>
                                          <p:spTgt spid="11276"/>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slide(from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1280"/>
                                        </p:tgtEl>
                                        <p:attrNameLst>
                                          <p:attrName>style.visibility</p:attrName>
                                        </p:attrNameLst>
                                      </p:cBhvr>
                                      <p:to>
                                        <p:strVal val="visible"/>
                                      </p:to>
                                    </p:set>
                                    <p:animEffect transition="in" filter="dissolve">
                                      <p:cBhvr>
                                        <p:cTn id="43" dur="500"/>
                                        <p:tgtEl>
                                          <p:spTgt spid="11280"/>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2"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slide(fromRight)">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1284"/>
                                        </p:tgtEl>
                                        <p:attrNameLst>
                                          <p:attrName>style.visibility</p:attrName>
                                        </p:attrNameLst>
                                      </p:cBhvr>
                                      <p:to>
                                        <p:strVal val="visible"/>
                                      </p:to>
                                    </p:set>
                                    <p:animEffect transition="in" filter="dissolve">
                                      <p:cBhvr>
                                        <p:cTn id="53" dur="500"/>
                                        <p:tgtEl>
                                          <p:spTgt spid="11284"/>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slide(fromBottom)">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1292"/>
                                        </p:tgtEl>
                                        <p:attrNameLst>
                                          <p:attrName>style.visibility</p:attrName>
                                        </p:attrNameLst>
                                      </p:cBhvr>
                                      <p:to>
                                        <p:strVal val="visible"/>
                                      </p:to>
                                    </p:set>
                                    <p:animEffect transition="in" filter="dissolve">
                                      <p:cBhvr>
                                        <p:cTn id="63" dur="500"/>
                                        <p:tgtEl>
                                          <p:spTgt spid="11292"/>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8"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slide(fromLeft)">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1299"/>
                                        </p:tgtEl>
                                        <p:attrNameLst>
                                          <p:attrName>style.visibility</p:attrName>
                                        </p:attrNameLst>
                                      </p:cBhvr>
                                      <p:to>
                                        <p:strVal val="visible"/>
                                      </p:to>
                                    </p:set>
                                    <p:animEffect transition="in" filter="dissolve">
                                      <p:cBhvr>
                                        <p:cTn id="73" dur="500"/>
                                        <p:tgtEl>
                                          <p:spTgt spid="11299"/>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8" fill="hold"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slide(fromLeft)">
                                      <p:cBhvr>
                                        <p:cTn id="78" dur="5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1288"/>
                                        </p:tgtEl>
                                        <p:attrNameLst>
                                          <p:attrName>style.visibility</p:attrName>
                                        </p:attrNameLst>
                                      </p:cBhvr>
                                      <p:to>
                                        <p:strVal val="visible"/>
                                      </p:to>
                                    </p:set>
                                    <p:animEffect transition="in" filter="dissolve">
                                      <p:cBhvr>
                                        <p:cTn id="83" dur="500"/>
                                        <p:tgtEl>
                                          <p:spTgt spid="11288"/>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8"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slide(fromLeft)">
                                      <p:cBhvr>
                                        <p:cTn id="88" dur="500"/>
                                        <p:tgtEl>
                                          <p:spTgt spid="10"/>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11301"/>
                                        </p:tgtEl>
                                        <p:attrNameLst>
                                          <p:attrName>style.visibility</p:attrName>
                                        </p:attrNameLst>
                                      </p:cBhvr>
                                      <p:to>
                                        <p:strVal val="visible"/>
                                      </p:to>
                                    </p:set>
                                    <p:animEffect transition="in" filter="dissolve">
                                      <p:cBhvr>
                                        <p:cTn id="93" dur="500"/>
                                        <p:tgtEl>
                                          <p:spTgt spid="11301"/>
                                        </p:tgtEl>
                                      </p:cBhvr>
                                    </p:animEffect>
                                  </p:childTnLst>
                                </p:cTn>
                              </p:par>
                            </p:childTnLst>
                          </p:cTn>
                        </p:par>
                      </p:childTnLst>
                    </p:cTn>
                  </p:par>
                  <p:par>
                    <p:cTn id="94" fill="hold">
                      <p:stCondLst>
                        <p:cond delay="indefinite"/>
                      </p:stCondLst>
                      <p:childTnLst>
                        <p:par>
                          <p:cTn id="95" fill="hold">
                            <p:stCondLst>
                              <p:cond delay="0"/>
                            </p:stCondLst>
                            <p:childTnLst>
                              <p:par>
                                <p:cTn id="96" presetID="12" presetClass="entr" presetSubtype="8" fill="hold" nodeType="click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slide(fromLeft)">
                                      <p:cBhvr>
                                        <p:cTn id="98" dur="500"/>
                                        <p:tgtEl>
                                          <p:spTgt spid="9"/>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11300"/>
                                        </p:tgtEl>
                                        <p:attrNameLst>
                                          <p:attrName>style.visibility</p:attrName>
                                        </p:attrNameLst>
                                      </p:cBhvr>
                                      <p:to>
                                        <p:strVal val="visible"/>
                                      </p:to>
                                    </p:set>
                                    <p:animEffect transition="in" filter="dissolve">
                                      <p:cBhvr>
                                        <p:cTn id="103" dur="500"/>
                                        <p:tgtEl>
                                          <p:spTgt spid="11300"/>
                                        </p:tgtEl>
                                      </p:cBhvr>
                                    </p:animEffect>
                                  </p:childTnLst>
                                </p:cTn>
                              </p:par>
                            </p:childTnLst>
                          </p:cTn>
                        </p:par>
                      </p:childTnLst>
                    </p:cTn>
                  </p:par>
                  <p:par>
                    <p:cTn id="104" fill="hold">
                      <p:stCondLst>
                        <p:cond delay="indefinite"/>
                      </p:stCondLst>
                      <p:childTnLst>
                        <p:par>
                          <p:cTn id="105" fill="hold">
                            <p:stCondLst>
                              <p:cond delay="0"/>
                            </p:stCondLst>
                            <p:childTnLst>
                              <p:par>
                                <p:cTn id="106" presetID="12" presetClass="entr" presetSubtype="4" fill="hold" nodeType="click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slide(fromBottom)">
                                      <p:cBhvr>
                                        <p:cTn id="108" dur="500"/>
                                        <p:tgtEl>
                                          <p:spTgt spid="11"/>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11309"/>
                                        </p:tgtEl>
                                        <p:attrNameLst>
                                          <p:attrName>style.visibility</p:attrName>
                                        </p:attrNameLst>
                                      </p:cBhvr>
                                      <p:to>
                                        <p:strVal val="visible"/>
                                      </p:to>
                                    </p:set>
                                    <p:animEffect transition="in" filter="dissolve">
                                      <p:cBhvr>
                                        <p:cTn id="113" dur="500"/>
                                        <p:tgtEl>
                                          <p:spTgt spid="11309"/>
                                        </p:tgtEl>
                                      </p:cBhvr>
                                    </p:animEffect>
                                  </p:childTnLst>
                                </p:cTn>
                              </p:par>
                            </p:childTnLst>
                          </p:cTn>
                        </p:par>
                      </p:childTnLst>
                    </p:cTn>
                  </p:par>
                  <p:par>
                    <p:cTn id="114" fill="hold">
                      <p:stCondLst>
                        <p:cond delay="indefinite"/>
                      </p:stCondLst>
                      <p:childTnLst>
                        <p:par>
                          <p:cTn id="115" fill="hold">
                            <p:stCondLst>
                              <p:cond delay="0"/>
                            </p:stCondLst>
                            <p:childTnLst>
                              <p:par>
                                <p:cTn id="116" presetID="12" presetClass="entr" presetSubtype="2" fill="hold" nodeType="click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slide(fromRight)">
                                      <p:cBhvr>
                                        <p:cTn id="118" dur="500"/>
                                        <p:tgtEl>
                                          <p:spTgt spid="12"/>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11310"/>
                                        </p:tgtEl>
                                        <p:attrNameLst>
                                          <p:attrName>style.visibility</p:attrName>
                                        </p:attrNameLst>
                                      </p:cBhvr>
                                      <p:to>
                                        <p:strVal val="visible"/>
                                      </p:to>
                                    </p:set>
                                    <p:animEffect transition="in" filter="dissolve">
                                      <p:cBhvr>
                                        <p:cTn id="123" dur="500"/>
                                        <p:tgtEl>
                                          <p:spTgt spid="11310"/>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nodeType="click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dissolve">
                                      <p:cBhvr>
                                        <p:cTn id="128" dur="500"/>
                                        <p:tgtEl>
                                          <p:spTgt spid="13"/>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1308"/>
                                        </p:tgtEl>
                                        <p:attrNameLst>
                                          <p:attrName>style.visibility</p:attrName>
                                        </p:attrNameLst>
                                      </p:cBhvr>
                                      <p:to>
                                        <p:strVal val="visible"/>
                                      </p:to>
                                    </p:set>
                                    <p:anim calcmode="lin" valueType="num">
                                      <p:cBhvr additive="base">
                                        <p:cTn id="133" dur="500" fill="hold"/>
                                        <p:tgtEl>
                                          <p:spTgt spid="11308"/>
                                        </p:tgtEl>
                                        <p:attrNameLst>
                                          <p:attrName>ppt_x</p:attrName>
                                        </p:attrNameLst>
                                      </p:cBhvr>
                                      <p:tavLst>
                                        <p:tav tm="0">
                                          <p:val>
                                            <p:strVal val="#ppt_x"/>
                                          </p:val>
                                        </p:tav>
                                        <p:tav tm="100000">
                                          <p:val>
                                            <p:strVal val="#ppt_x"/>
                                          </p:val>
                                        </p:tav>
                                      </p:tavLst>
                                    </p:anim>
                                    <p:anim calcmode="lin" valueType="num">
                                      <p:cBhvr additive="base">
                                        <p:cTn id="134" dur="500" fill="hold"/>
                                        <p:tgtEl>
                                          <p:spTgt spid="113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71" grpId="0" animBg="1"/>
      <p:bldP spid="11276" grpId="0" animBg="1"/>
      <p:bldP spid="11280" grpId="0" animBg="1"/>
      <p:bldP spid="11284" grpId="0" animBg="1"/>
      <p:bldP spid="11288" grpId="0" animBg="1"/>
      <p:bldP spid="11292" grpId="0" animBg="1"/>
      <p:bldP spid="11299" grpId="0" animBg="1"/>
      <p:bldP spid="11300" grpId="0" animBg="1"/>
      <p:bldP spid="11301" grpId="0" animBg="1"/>
      <p:bldP spid="11308" grpId="0"/>
      <p:bldP spid="11309" grpId="0" animBg="1"/>
      <p:bldP spid="113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1267" descr="ALIV001M"/>
          <p:cNvPicPr>
            <a:picLocks noChangeAspect="1"/>
          </p:cNvPicPr>
          <p:nvPr/>
        </p:nvPicPr>
        <p:blipFill>
          <a:blip r:embed="rId2" cstate="print"/>
          <a:stretch>
            <a:fillRect/>
          </a:stretch>
        </p:blipFill>
        <p:spPr>
          <a:xfrm>
            <a:off x="3860799" y="1856857"/>
            <a:ext cx="4013199" cy="2763418"/>
          </a:xfrm>
          <a:prstGeom prst="rect">
            <a:avLst/>
          </a:prstGeom>
          <a:noFill/>
          <a:ln w="76200" cap="flat" cmpd="tri">
            <a:solidFill>
              <a:schemeClr val="accent1"/>
            </a:solidFill>
            <a:prstDash val="solid"/>
            <a:miter/>
            <a:headEnd type="none" w="med" len="med"/>
            <a:tailEnd type="none" w="med" len="med"/>
          </a:ln>
        </p:spPr>
      </p:pic>
      <p:sp>
        <p:nvSpPr>
          <p:cNvPr id="10244" name="文本框 11270"/>
          <p:cNvSpPr txBox="1"/>
          <p:nvPr/>
        </p:nvSpPr>
        <p:spPr>
          <a:xfrm>
            <a:off x="3860799" y="5317170"/>
            <a:ext cx="4639795" cy="400110"/>
          </a:xfrm>
          <a:prstGeom prst="rect">
            <a:avLst/>
          </a:prstGeom>
          <a:noFill/>
          <a:ln w="9525">
            <a:noFill/>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胆汁不含消化酶</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可使脂肪变成脂肪微粒</a:t>
            </a:r>
          </a:p>
        </p:txBody>
      </p:sp>
      <p:sp>
        <p:nvSpPr>
          <p:cNvPr id="9221" name="直接连接符 11271"/>
          <p:cNvSpPr/>
          <p:nvPr/>
        </p:nvSpPr>
        <p:spPr>
          <a:xfrm flipV="1">
            <a:off x="5820791" y="3940825"/>
            <a:ext cx="704850" cy="1358900"/>
          </a:xfrm>
          <a:prstGeom prst="line">
            <a:avLst/>
          </a:prstGeom>
          <a:ln w="38100" cap="flat" cmpd="sng">
            <a:solidFill>
              <a:srgbClr val="00B050"/>
            </a:solidFill>
            <a:prstDash val="solid"/>
            <a:headEnd type="triangle" w="med" len="med"/>
            <a:tailEnd type="non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0246" name="文本框 11272"/>
          <p:cNvSpPr txBox="1"/>
          <p:nvPr/>
        </p:nvSpPr>
        <p:spPr>
          <a:xfrm>
            <a:off x="8813588" y="2530680"/>
            <a:ext cx="2705312" cy="1015663"/>
          </a:xfrm>
          <a:prstGeom prst="rect">
            <a:avLst/>
          </a:prstGeom>
          <a:noFill/>
          <a:ln w="9525">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肝脏分泌的胆汁储存在胆囊中，流入十二指肠</a:t>
            </a:r>
          </a:p>
        </p:txBody>
      </p:sp>
      <p:sp>
        <p:nvSpPr>
          <p:cNvPr id="9223" name="直接连接符 11273"/>
          <p:cNvSpPr/>
          <p:nvPr/>
        </p:nvSpPr>
        <p:spPr>
          <a:xfrm>
            <a:off x="7247964" y="2753807"/>
            <a:ext cx="1422400" cy="46038"/>
          </a:xfrm>
          <a:prstGeom prst="line">
            <a:avLst/>
          </a:prstGeom>
          <a:ln w="38100" cap="flat" cmpd="sng">
            <a:solidFill>
              <a:srgbClr val="00B050"/>
            </a:solidFill>
            <a:prstDash val="solid"/>
            <a:headEnd type="none" w="med" len="med"/>
            <a:tailEnd type="non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9" name="TextBox 8"/>
          <p:cNvSpPr txBox="1"/>
          <p:nvPr/>
        </p:nvSpPr>
        <p:spPr>
          <a:xfrm>
            <a:off x="660400" y="1176855"/>
            <a:ext cx="674763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肝脏</a:t>
            </a:r>
          </a:p>
        </p:txBody>
      </p:sp>
      <p:sp>
        <p:nvSpPr>
          <p:cNvPr id="8" name="文本框 7"/>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一、消化系统的组成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linds(horizontal)">
                                      <p:cBhvr>
                                        <p:cTn id="7" dur="5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linds(horizontal)">
                                      <p:cBhvr>
                                        <p:cTn id="1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副标题 10241"/>
          <p:cNvSpPr>
            <a:spLocks noGrp="1"/>
          </p:cNvSpPr>
          <p:nvPr>
            <p:ph type="subTitle" idx="4294967295"/>
          </p:nvPr>
        </p:nvSpPr>
        <p:spPr>
          <a:xfrm>
            <a:off x="2251075" y="1804989"/>
            <a:ext cx="7689850" cy="820738"/>
          </a:xfrm>
        </p:spPr>
        <p:txBody>
          <a:bodyPr vert="horz" wrap="square" lIns="91440" tIns="45720" rIns="91440" bIns="45720" rtlCol="0" anchor="t">
            <a:normAutofit/>
          </a:bodyPr>
          <a:lstStyle>
            <a:lvl1pPr marL="0" lvl="0" indent="0" algn="ctr">
              <a:buClr>
                <a:schemeClr val="hlink"/>
              </a:buClr>
              <a:buSzPct val="75000"/>
              <a:buFont typeface="Wingdings" panose="05000000000000000000" pitchFamily="2" charset="2"/>
              <a:buNone/>
              <a:defRPr/>
            </a:lvl1pPr>
            <a:lvl2pPr marL="457200" lvl="1" indent="0" algn="ctr">
              <a:buClr>
                <a:schemeClr val="accent2"/>
              </a:buClr>
              <a:buSzPct val="85000"/>
              <a:buFont typeface="Wingdings" panose="05000000000000000000" pitchFamily="2" charset="2"/>
              <a:buNone/>
              <a:defRPr/>
            </a:lvl2pPr>
            <a:lvl3pPr marL="914400" lvl="2" indent="0" algn="ctr">
              <a:buClr>
                <a:schemeClr val="hlink"/>
              </a:buClr>
              <a:buSzPct val="85000"/>
              <a:buFont typeface="Wingdings" panose="05000000000000000000" pitchFamily="2" charset="2"/>
              <a:buNone/>
              <a:defRPr/>
            </a:lvl3pPr>
            <a:lvl4pPr marL="1371600" lvl="3" indent="0" algn="ctr">
              <a:buClr>
                <a:schemeClr val="accent2"/>
              </a:buClr>
              <a:buSzPct val="90000"/>
              <a:buFont typeface="Wingdings" panose="05000000000000000000" pitchFamily="2" charset="2"/>
              <a:buNone/>
              <a:defRPr/>
            </a:lvl4pPr>
            <a:lvl5pPr marL="1828800" lvl="4" indent="0" algn="ctr">
              <a:buClr>
                <a:schemeClr val="hlink"/>
              </a:buClr>
              <a:buSzPct val="85000"/>
              <a:buFont typeface="Wingdings" panose="05000000000000000000" pitchFamily="2" charset="2"/>
              <a:buNone/>
              <a:defRPr/>
            </a:lvl5pPr>
          </a:lstStyle>
          <a:p>
            <a:pPr lvl="0" eaLnBrk="1" hangingPunct="1"/>
            <a:r>
              <a:rPr lang="zh-CN" altLang="zh-CN" sz="2000" dirty="0">
                <a:latin typeface="Arial" panose="020B0604020202020204" pitchFamily="34" charset="0"/>
                <a:ea typeface="思源黑体 CN Medium" panose="020B0600000000000000" pitchFamily="34" charset="-122"/>
                <a:sym typeface="Arial" panose="020B0604020202020204" pitchFamily="34" charset="0"/>
              </a:rPr>
              <a:t>胰腺分泌胰液</a:t>
            </a:r>
            <a:r>
              <a:rPr lang="zh-CN" altLang="en-US" sz="2000" dirty="0">
                <a:latin typeface="Arial" panose="020B0604020202020204" pitchFamily="34" charset="0"/>
                <a:ea typeface="思源黑体 CN Medium" panose="020B0600000000000000" pitchFamily="34" charset="-122"/>
                <a:sym typeface="Arial" panose="020B0604020202020204" pitchFamily="34" charset="0"/>
              </a:rPr>
              <a:t>流入十二指肠，含多种酶</a:t>
            </a:r>
            <a:endParaRPr lang="zh-CN" altLang="zh-CN" sz="2000" dirty="0">
              <a:latin typeface="Arial" panose="020B0604020202020204" pitchFamily="34" charset="0"/>
              <a:ea typeface="思源黑体 CN Medium" panose="020B0600000000000000" pitchFamily="34" charset="-122"/>
              <a:sym typeface="Arial" panose="020B0604020202020204" pitchFamily="34" charset="0"/>
            </a:endParaRPr>
          </a:p>
        </p:txBody>
      </p:sp>
      <p:pic>
        <p:nvPicPr>
          <p:cNvPr id="10244" name="图片 10243" descr="ANPA000M"/>
          <p:cNvPicPr>
            <a:picLocks noChangeAspect="1"/>
          </p:cNvPicPr>
          <p:nvPr/>
        </p:nvPicPr>
        <p:blipFill>
          <a:blip r:embed="rId2" cstate="print"/>
          <a:stretch>
            <a:fillRect/>
          </a:stretch>
        </p:blipFill>
        <p:spPr>
          <a:xfrm>
            <a:off x="3539368" y="2421444"/>
            <a:ext cx="5113264" cy="2263095"/>
          </a:xfrm>
          <a:prstGeom prst="rect">
            <a:avLst/>
          </a:prstGeom>
          <a:noFill/>
          <a:ln w="76200" cap="flat" cmpd="tri">
            <a:solidFill>
              <a:schemeClr val="accent1"/>
            </a:solidFill>
            <a:prstDash val="solid"/>
            <a:miter/>
            <a:headEnd type="none" w="med" len="med"/>
            <a:tailEnd type="none" w="med" len="med"/>
          </a:ln>
        </p:spPr>
      </p:pic>
      <p:sp>
        <p:nvSpPr>
          <p:cNvPr id="6" name="Rectangle 12"/>
          <p:cNvSpPr>
            <a:spLocks noChangeArrowheads="1"/>
          </p:cNvSpPr>
          <p:nvPr/>
        </p:nvSpPr>
        <p:spPr bwMode="auto">
          <a:xfrm>
            <a:off x="660400" y="5113675"/>
            <a:ext cx="10443029" cy="1015663"/>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胰腺分泌的消化液</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胰液也流入小肠，胰液含有多种酶，与淀粉、蛋白质和脂肪的消化有关。</a:t>
            </a:r>
          </a:p>
        </p:txBody>
      </p:sp>
      <p:sp>
        <p:nvSpPr>
          <p:cNvPr id="7" name="TextBox 6"/>
          <p:cNvSpPr txBox="1"/>
          <p:nvPr/>
        </p:nvSpPr>
        <p:spPr>
          <a:xfrm>
            <a:off x="660400" y="1376304"/>
            <a:ext cx="236936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胰腺</a:t>
            </a:r>
          </a:p>
        </p:txBody>
      </p:sp>
      <p:sp>
        <p:nvSpPr>
          <p:cNvPr id="8" name="文本框 7"/>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一、消化系统的组成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6">
                                            <p:bg/>
                                          </p:spTgt>
                                        </p:tgtEl>
                                        <p:attrNameLst>
                                          <p:attrName>style.visibility</p:attrName>
                                        </p:attrNameLst>
                                      </p:cBhvr>
                                      <p:to>
                                        <p:strVal val="visible"/>
                                      </p:to>
                                    </p:set>
                                    <p:animEffect transition="in" filter="blinds(horizontal)">
                                      <p:cBhvr>
                                        <p:cTn id="7" dur="500"/>
                                        <p:tgtEl>
                                          <p:spTgt spid="11266">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6">
                                            <p:txEl>
                                              <p:pRg st="0" end="0"/>
                                            </p:txEl>
                                          </p:spTgt>
                                        </p:tgtEl>
                                        <p:attrNameLst>
                                          <p:attrName>style.visibility</p:attrName>
                                        </p:attrNameLst>
                                      </p:cBhvr>
                                      <p:to>
                                        <p:strVal val="visible"/>
                                      </p:to>
                                    </p:set>
                                    <p:animEffect transition="in" filter="blinds(horizontal)">
                                      <p:cBhvr>
                                        <p:cTn id="12" dur="500"/>
                                        <p:tgtEl>
                                          <p:spTgt spid="112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8193"/>
          <p:cNvPicPr>
            <a:picLocks noChangeAspect="1"/>
          </p:cNvPicPr>
          <p:nvPr/>
        </p:nvPicPr>
        <p:blipFill>
          <a:blip r:embed="rId2" cstate="print"/>
          <a:stretch>
            <a:fillRect/>
          </a:stretch>
        </p:blipFill>
        <p:spPr>
          <a:xfrm>
            <a:off x="3038427" y="1765808"/>
            <a:ext cx="3656693" cy="3568192"/>
          </a:xfrm>
          <a:prstGeom prst="rect">
            <a:avLst/>
          </a:prstGeom>
          <a:noFill/>
          <a:ln w="76200" cap="flat" cmpd="tri">
            <a:solidFill>
              <a:schemeClr val="accent1"/>
            </a:solidFill>
            <a:prstDash val="solid"/>
            <a:miter/>
            <a:headEnd type="none" w="med" len="med"/>
            <a:tailEnd type="none" w="med" len="med"/>
          </a:ln>
        </p:spPr>
      </p:pic>
      <p:sp>
        <p:nvSpPr>
          <p:cNvPr id="8196" name="矩形 8195"/>
          <p:cNvSpPr/>
          <p:nvPr/>
        </p:nvSpPr>
        <p:spPr>
          <a:xfrm>
            <a:off x="8418286" y="2844968"/>
            <a:ext cx="3100614" cy="1015663"/>
          </a:xfrm>
          <a:prstGeom prst="rect">
            <a:avLst/>
          </a:prstGeom>
          <a:noFill/>
          <a:ln w="9525">
            <a:noFill/>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2000" i="0" u="none" strike="noStrike" kern="0" cap="none" spc="0" normalizeH="0" baseline="0" noProof="1">
                <a:ln>
                  <a:noFill/>
                </a:ln>
                <a:effectLst/>
                <a:uLnTx/>
                <a:uFillTx/>
                <a:latin typeface="Arial" panose="020B0604020202020204" pitchFamily="34" charset="0"/>
                <a:ea typeface="思源黑体 CN Medium" panose="020B0600000000000000" pitchFamily="34" charset="-122"/>
                <a:sym typeface="Arial" panose="020B0604020202020204" pitchFamily="34" charset="0"/>
              </a:rPr>
              <a:t>肠腺分泌肠液流入小肠，</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含有多种酶，与淀粉、蛋白质和脂肪的消化有关。</a:t>
            </a:r>
            <a:endParaRPr kumimoji="0" lang="zh-CN" altLang="en-US" sz="2000" i="0" u="none" strike="noStrike" kern="0" cap="none" spc="0" normalizeH="0" baseline="0" noProof="1">
              <a:ln>
                <a:noFill/>
              </a:ln>
              <a:effectLst>
                <a:outerShdw blurRad="38100" dist="38100" dir="2700000">
                  <a:srgbClr val="000000"/>
                </a:outerShdw>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1269" name="直接连接符 8200"/>
          <p:cNvSpPr/>
          <p:nvPr/>
        </p:nvSpPr>
        <p:spPr>
          <a:xfrm flipV="1">
            <a:off x="5805714" y="3352800"/>
            <a:ext cx="2612572" cy="1204686"/>
          </a:xfrm>
          <a:prstGeom prst="line">
            <a:avLst/>
          </a:prstGeom>
          <a:ln w="38100" cap="flat" cmpd="sng">
            <a:solidFill>
              <a:srgbClr val="00B050"/>
            </a:solidFill>
            <a:prstDash val="solid"/>
            <a:headEnd type="none" w="med" len="med"/>
            <a:tailEnd type="triangl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TextBox 6"/>
          <p:cNvSpPr txBox="1"/>
          <p:nvPr/>
        </p:nvSpPr>
        <p:spPr>
          <a:xfrm>
            <a:off x="660400" y="1376304"/>
            <a:ext cx="2369368" cy="461665"/>
          </a:xfrm>
          <a:prstGeom prst="rect">
            <a:avLst/>
          </a:prstGeom>
          <a:noFill/>
        </p:spPr>
        <p:txBody>
          <a:bodyPr wrap="square" rtlCol="0">
            <a:spAutoFit/>
          </a:bodyPr>
          <a:lstStyle/>
          <a:p>
            <a:pPr lvl="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肠腺</a:t>
            </a:r>
          </a:p>
        </p:txBody>
      </p:sp>
      <p:sp>
        <p:nvSpPr>
          <p:cNvPr id="8" name="文本框 7"/>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一、消化系统的组成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bwMode="auto">
          <a:xfrm>
            <a:off x="2447155" y="1837969"/>
            <a:ext cx="2754648" cy="3942928"/>
            <a:chOff x="4014" y="1525"/>
            <a:chExt cx="1316" cy="1996"/>
          </a:xfrm>
        </p:grpSpPr>
        <p:pic>
          <p:nvPicPr>
            <p:cNvPr id="20484" name="Picture 9" descr="消化系统图"/>
            <p:cNvPicPr>
              <a:picLocks noChangeAspect="1" noChangeArrowheads="1"/>
            </p:cNvPicPr>
            <p:nvPr/>
          </p:nvPicPr>
          <p:blipFill>
            <a:blip r:embed="rId2" cstate="print">
              <a:lum contrast="12000"/>
            </a:blip>
            <a:srcRect/>
            <a:stretch>
              <a:fillRect/>
            </a:stretch>
          </p:blipFill>
          <p:spPr bwMode="auto">
            <a:xfrm>
              <a:off x="4014" y="1525"/>
              <a:ext cx="1316" cy="1996"/>
            </a:xfrm>
            <a:prstGeom prst="rect">
              <a:avLst/>
            </a:prstGeom>
            <a:noFill/>
            <a:ln w="9525">
              <a:noFill/>
              <a:miter lim="800000"/>
              <a:headEnd/>
              <a:tailEnd/>
            </a:ln>
          </p:spPr>
        </p:pic>
        <p:pic>
          <p:nvPicPr>
            <p:cNvPr id="20485" name="Picture 10" descr="消化系统图"/>
            <p:cNvPicPr>
              <a:picLocks noChangeAspect="1" noChangeArrowheads="1"/>
            </p:cNvPicPr>
            <p:nvPr/>
          </p:nvPicPr>
          <p:blipFill>
            <a:blip r:embed="rId3" cstate="print">
              <a:lum contrast="12000"/>
            </a:blip>
            <a:srcRect/>
            <a:stretch>
              <a:fillRect/>
            </a:stretch>
          </p:blipFill>
          <p:spPr bwMode="auto">
            <a:xfrm>
              <a:off x="4014" y="1570"/>
              <a:ext cx="635" cy="408"/>
            </a:xfrm>
            <a:prstGeom prst="rect">
              <a:avLst/>
            </a:prstGeom>
            <a:noFill/>
            <a:ln w="9525">
              <a:noFill/>
              <a:miter lim="800000"/>
              <a:headEnd/>
              <a:tailEnd/>
            </a:ln>
          </p:spPr>
        </p:pic>
      </p:grpSp>
      <p:sp>
        <p:nvSpPr>
          <p:cNvPr id="250892" name="Rectangle 12"/>
          <p:cNvSpPr>
            <a:spLocks noChangeArrowheads="1"/>
          </p:cNvSpPr>
          <p:nvPr/>
        </p:nvSpPr>
        <p:spPr bwMode="auto">
          <a:xfrm>
            <a:off x="5517470" y="1617701"/>
            <a:ext cx="5005388" cy="1850378"/>
          </a:xfrm>
          <a:prstGeom prst="rect">
            <a:avLst/>
          </a:prstGeom>
          <a:noFill/>
          <a:ln w="9525">
            <a:noFill/>
            <a:miter lim="800000"/>
          </a:ln>
        </p:spPr>
        <p:txBody>
          <a:bodyPr>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胃壁肌肉发达，肌肉收缩产生搅拌运动，将食物挤压并使之与胃液充分混合有助于食物的消化</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物理性消化</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50893" name="Rectangle 13"/>
          <p:cNvSpPr>
            <a:spLocks noChangeArrowheads="1"/>
          </p:cNvSpPr>
          <p:nvPr/>
        </p:nvSpPr>
        <p:spPr bwMode="auto">
          <a:xfrm>
            <a:off x="5518810" y="3930519"/>
            <a:ext cx="5004048" cy="1850378"/>
          </a:xfrm>
          <a:prstGeom prst="rect">
            <a:avLst/>
          </a:prstGeom>
          <a:noFill/>
          <a:ln w="9525">
            <a:noFill/>
            <a:miter lim="800000"/>
          </a:ln>
        </p:spPr>
        <p:txBody>
          <a:bodyPr wrap="square">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胃壁中有消化腺</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胃腺，胃腺分泌消化液</a:t>
            </a:r>
            <a:r>
              <a:rPr kumimoji="0" lang="en-US" altLang="zh-CN"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effectLst/>
                <a:uLnTx/>
                <a:uFillTx/>
                <a:latin typeface="Arial" panose="020B0604020202020204" pitchFamily="34" charset="0"/>
                <a:ea typeface="思源黑体 CN Medium" panose="020B0600000000000000" pitchFamily="34" charset="-122"/>
                <a:sym typeface="Arial" panose="020B0604020202020204" pitchFamily="34" charset="0"/>
              </a:rPr>
              <a:t>胃液，胃液中有盐酸和蛋白酶，可以初步消化蛋白质（化学消化）。</a:t>
            </a:r>
          </a:p>
        </p:txBody>
      </p:sp>
      <p:sp>
        <p:nvSpPr>
          <p:cNvPr id="8" name="TextBox 6"/>
          <p:cNvSpPr txBox="1"/>
          <p:nvPr/>
        </p:nvSpPr>
        <p:spPr>
          <a:xfrm>
            <a:off x="660400" y="1376304"/>
            <a:ext cx="2369368" cy="461665"/>
          </a:xfrm>
          <a:prstGeom prst="rect">
            <a:avLst/>
          </a:prstGeom>
          <a:noFill/>
        </p:spPr>
        <p:txBody>
          <a:bodyPr wrap="square" rtlCol="0">
            <a:spAutoFit/>
          </a:bodyPr>
          <a:lstStyle/>
          <a:p>
            <a:pPr lvl="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胃腺</a:t>
            </a:r>
          </a:p>
        </p:txBody>
      </p:sp>
      <p:sp>
        <p:nvSpPr>
          <p:cNvPr id="10" name="文本框 9"/>
          <p:cNvSpPr txBox="1"/>
          <p:nvPr/>
        </p:nvSpPr>
        <p:spPr>
          <a:xfrm>
            <a:off x="1222829" y="373743"/>
            <a:ext cx="3978974" cy="584775"/>
          </a:xfrm>
          <a:prstGeom prst="rect">
            <a:avLst/>
          </a:prstGeom>
          <a:noFill/>
        </p:spPr>
        <p:txBody>
          <a:bodyPr wrap="none" rtlCol="0">
            <a:spAutoFit/>
          </a:bodyPr>
          <a:lstStyle/>
          <a:p>
            <a:pPr lvl="0"/>
            <a:r>
              <a:rPr lang="zh-CN" altLang="en-US" sz="3200" b="1" dirty="0">
                <a:solidFill>
                  <a:prstClr val="black"/>
                </a:solidFill>
                <a:latin typeface="Arial" panose="020B0604020202020204" pitchFamily="34" charset="0"/>
                <a:ea typeface="思源黑体 CN Medium" panose="020B0600000000000000" pitchFamily="34" charset="-122"/>
                <a:sym typeface="Arial" panose="020B0604020202020204" pitchFamily="34" charset="0"/>
              </a:rPr>
              <a:t>一、消化系统的组成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0892"/>
                                        </p:tgtEl>
                                        <p:attrNameLst>
                                          <p:attrName>style.visibility</p:attrName>
                                        </p:attrNameLst>
                                      </p:cBhvr>
                                      <p:to>
                                        <p:strVal val="visible"/>
                                      </p:to>
                                    </p:set>
                                    <p:animEffect transition="in" filter="wipe(up)">
                                      <p:cBhvr>
                                        <p:cTn id="12" dur="500"/>
                                        <p:tgtEl>
                                          <p:spTgt spid="2508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0893"/>
                                        </p:tgtEl>
                                        <p:attrNameLst>
                                          <p:attrName>style.visibility</p:attrName>
                                        </p:attrNameLst>
                                      </p:cBhvr>
                                      <p:to>
                                        <p:strVal val="visible"/>
                                      </p:to>
                                    </p:set>
                                    <p:animEffect transition="in" filter="wipe(up)">
                                      <p:cBhvr>
                                        <p:cTn id="17" dur="500"/>
                                        <p:tgtEl>
                                          <p:spTgt spid="250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92" grpId="0"/>
      <p:bldP spid="250893"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6afe1628-082a-4c28-b5be-57d6a1434536}"/>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2839</Words>
  <Application>Microsoft Office PowerPoint</Application>
  <PresentationFormat>宽屏</PresentationFormat>
  <Paragraphs>529</Paragraphs>
  <Slides>35</Slides>
  <Notes>11</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0</vt:i4>
      </vt:variant>
      <vt:variant>
        <vt:lpstr>幻灯片标题</vt:lpstr>
      </vt:variant>
      <vt:variant>
        <vt:i4>35</vt:i4>
      </vt:variant>
    </vt:vector>
  </HeadingPairs>
  <TitlesOfParts>
    <vt:vector size="41" baseType="lpstr">
      <vt:lpstr>FandolFang R</vt:lpstr>
      <vt:lpstr>思源黑体 CN Light</vt:lpstr>
      <vt:lpstr>Arial</vt:lpstr>
      <vt:lpstr>Calibri</vt:lpstr>
      <vt:lpstr>Wingdings</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口腔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2020-06-23T02:41:49Z</dcterms:created>
  <dcterms:modified xsi:type="dcterms:W3CDTF">2021-01-09T09:49:47Z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