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310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7" r:id="rId25"/>
    <p:sldId id="311" r:id="rId26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663">
          <p15:clr>
            <a:srgbClr val="A4A3A4"/>
          </p15:clr>
        </p15:guide>
        <p15:guide id="4" orient="horz" pos="3929">
          <p15:clr>
            <a:srgbClr val="A4A3A4"/>
          </p15:clr>
        </p15:guide>
        <p15:guide id="5" orient="horz" pos="38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12" y="678"/>
      </p:cViewPr>
      <p:guideLst>
        <p:guide pos="416"/>
        <p:guide pos="7256"/>
        <p:guide orient="horz" pos="663"/>
        <p:guide orient="horz" pos="3929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A977F3B1-80E4-486C-90C9-0E7F3158949C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8C5B759B-7B22-4DDC-ABBE-487CFDB056B2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150BF35-7DAC-4E2C-98E3-1DD8456E1B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79413" y="684213"/>
            <a:ext cx="6094412" cy="3429000"/>
          </a:xfrm>
        </p:spPr>
      </p:sp>
      <p:sp>
        <p:nvSpPr>
          <p:cNvPr id="52227" name="Rectangle 3"/>
          <p:cNvSpPr>
            <a:spLocks noGrp="1" noRot="1"/>
          </p:cNvSpPr>
          <p:nvPr>
            <p:ph type="body" idx="1"/>
          </p:nvPr>
        </p:nvSpPr>
        <p:spPr>
          <a:xfrm>
            <a:off x="684213" y="4341813"/>
            <a:ext cx="5486400" cy="4114800"/>
          </a:xfrm>
        </p:spPr>
        <p:txBody>
          <a:bodyPr wrap="square" lIns="91440" tIns="45720" rIns="91440" bIns="45720" anchor="t"/>
          <a:lstStyle/>
          <a:p>
            <a:pPr lvl="0" eaLnBrk="1" hangingPunct="1"/>
            <a:r>
              <a:rPr lang="zh-CN" altLang="en-US" dirty="0"/>
              <a:t>本资料来自于资源最齐全的２１世纪教育网</a:t>
            </a:r>
            <a:r>
              <a:rPr lang="zh-CN" altLang="zh-CN" dirty="0"/>
              <a:t>www.21cnjy.com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150BF35-7DAC-4E2C-98E3-1DD8456E1B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六边形 7"/>
          <p:cNvSpPr/>
          <p:nvPr userDrawn="1"/>
        </p:nvSpPr>
        <p:spPr>
          <a:xfrm>
            <a:off x="323706" y="351790"/>
            <a:ext cx="755794" cy="666750"/>
          </a:xfrm>
          <a:prstGeom prst="hexagon">
            <a:avLst/>
          </a:prstGeom>
          <a:gradFill>
            <a:gsLst>
              <a:gs pos="0">
                <a:srgbClr val="E8525B"/>
              </a:gs>
              <a:gs pos="100000">
                <a:srgbClr val="F8B542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506178" y="1342671"/>
            <a:ext cx="3993099" cy="3993100"/>
          </a:xfrm>
          <a:prstGeom prst="ellipse">
            <a:avLst/>
          </a:prstGeom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六边形 7"/>
          <p:cNvSpPr/>
          <p:nvPr userDrawn="1"/>
        </p:nvSpPr>
        <p:spPr>
          <a:xfrm>
            <a:off x="323706" y="351790"/>
            <a:ext cx="755794" cy="666750"/>
          </a:xfrm>
          <a:prstGeom prst="hexagon">
            <a:avLst/>
          </a:prstGeom>
          <a:gradFill>
            <a:gsLst>
              <a:gs pos="0">
                <a:srgbClr val="E8525B"/>
              </a:gs>
              <a:gs pos="100000">
                <a:srgbClr val="F8B542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6&#12289;&#21512;&#29702;&#33829;&#20859;%20&#24179;&#34913;&#33203;&#39135;%20&#26631;&#28165;.flv" TargetMode="Externa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png"/><Relationship Id="rId7" Type="http://schemas.openxmlformats.org/officeDocument/2006/relationships/image" Target="../media/image19.jpeg"/><Relationship Id="rId2" Type="http://schemas.openxmlformats.org/officeDocument/2006/relationships/hyperlink" Target="http://www.kangqiao.net/kqshenbao/greenfood/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hyperlink" Target="http://image.baidu.com/ir?u=http://www.zwly.com/images/new20.gif&amp;f=http://www.zwly.com/shenbao/7-0.html&amp;c=baidu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6&#12289;&#21512;&#29702;&#33829;&#20859;%20&#24179;&#34913;&#33203;&#39135;%20&#26631;&#28165;.flv" TargetMode="Externa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9780292" y="-1024705"/>
            <a:ext cx="3372218" cy="3278777"/>
          </a:xfrm>
          <a:prstGeom prst="ellipse">
            <a:avLst/>
          </a:prstGeom>
          <a:gradFill>
            <a:gsLst>
              <a:gs pos="0">
                <a:srgbClr val="E8525B"/>
              </a:gs>
              <a:gs pos="100000">
                <a:srgbClr val="F8B542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11731704" y="6273800"/>
            <a:ext cx="920591" cy="945034"/>
          </a:xfrm>
          <a:prstGeom prst="ellipse">
            <a:avLst/>
          </a:prstGeom>
          <a:gradFill>
            <a:gsLst>
              <a:gs pos="0">
                <a:srgbClr val="E8525B"/>
              </a:gs>
              <a:gs pos="100000">
                <a:srgbClr val="F8B542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cs"/>
            </a:endParaRPr>
          </a:p>
        </p:txBody>
      </p:sp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00" b="16700"/>
          <a:stretch>
            <a:fillRect/>
          </a:stretch>
        </p:blipFill>
        <p:spPr>
          <a:xfrm>
            <a:off x="881063" y="1343025"/>
            <a:ext cx="3992562" cy="3992563"/>
          </a:xfrm>
        </p:spPr>
      </p:pic>
      <p:sp>
        <p:nvSpPr>
          <p:cNvPr id="9" name="Rectangle: Rounded Corners 40"/>
          <p:cNvSpPr/>
          <p:nvPr/>
        </p:nvSpPr>
        <p:spPr bwMode="auto">
          <a:xfrm rot="16200000">
            <a:off x="6253916" y="4719122"/>
            <a:ext cx="322784" cy="1423537"/>
          </a:xfrm>
          <a:prstGeom prst="roundRect">
            <a:avLst>
              <a:gd name="adj" fmla="val 12979"/>
            </a:avLst>
          </a:prstGeom>
          <a:gradFill>
            <a:gsLst>
              <a:gs pos="0">
                <a:srgbClr val="E8525B"/>
              </a:gs>
              <a:gs pos="100000">
                <a:srgbClr val="F8B542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0" name="Rectangle: Rounded Corners 43"/>
          <p:cNvSpPr/>
          <p:nvPr/>
        </p:nvSpPr>
        <p:spPr bwMode="auto">
          <a:xfrm rot="16200000">
            <a:off x="7944781" y="4719122"/>
            <a:ext cx="322784" cy="1423537"/>
          </a:xfrm>
          <a:prstGeom prst="roundRect">
            <a:avLst>
              <a:gd name="adj" fmla="val 12979"/>
            </a:avLst>
          </a:prstGeom>
          <a:solidFill>
            <a:schemeClr val="bg1">
              <a:lumMod val="75000"/>
            </a:schemeClr>
          </a:solidFill>
          <a:ln w="50800"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D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5499277" y="2875543"/>
            <a:ext cx="6252623" cy="1614104"/>
            <a:chOff x="1510350" y="2866444"/>
            <a:chExt cx="4983852" cy="1286573"/>
          </a:xfrm>
        </p:grpSpPr>
        <p:sp>
          <p:nvSpPr>
            <p:cNvPr id="12" name="矩形 11"/>
            <p:cNvSpPr/>
            <p:nvPr/>
          </p:nvSpPr>
          <p:spPr bwMode="auto">
            <a:xfrm>
              <a:off x="1510350" y="2866444"/>
              <a:ext cx="4983852" cy="5151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>
                <a:defRPr/>
              </a:pPr>
              <a:r>
                <a:rPr lang="zh-CN" altLang="en-US" sz="3600" b="1" kern="1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第三节合理营养和食品安全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1571361" y="3637838"/>
              <a:ext cx="3472716" cy="5151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1634862" y="3563329"/>
              <a:ext cx="4122173" cy="0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</p:grpSp>
      <p:sp>
        <p:nvSpPr>
          <p:cNvPr id="16" name="矩形 15"/>
          <p:cNvSpPr/>
          <p:nvPr/>
        </p:nvSpPr>
        <p:spPr bwMode="auto">
          <a:xfrm>
            <a:off x="5575820" y="2229212"/>
            <a:ext cx="16081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第二章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575820" y="4420676"/>
            <a:ext cx="5670333" cy="547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Please Enter Your Detailed Text Here, The Content Should Be Concise And Clear, Concise And Concise Do Not Need Too Much Text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575820" y="3879862"/>
            <a:ext cx="48793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人教版  生物（初中）  （七年级 下）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5720273" y="5297558"/>
            <a:ext cx="134615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主讲人：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411139" y="5297558"/>
            <a:ext cx="134632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时间：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2020.4.30</a:t>
            </a: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 bwMode="auto">
          <a:xfrm>
            <a:off x="660400" y="338818"/>
            <a:ext cx="14863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YOUR  LOGO</a:t>
            </a:r>
            <a:endParaRPr kumimoji="0" lang="zh-CN" altLang="en-US" sz="16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Oval 5"/>
          <p:cNvSpPr/>
          <p:nvPr/>
        </p:nvSpPr>
        <p:spPr>
          <a:xfrm>
            <a:off x="3264387" y="4694244"/>
            <a:ext cx="920591" cy="945034"/>
          </a:xfrm>
          <a:prstGeom prst="ellipse">
            <a:avLst/>
          </a:prstGeom>
          <a:gradFill>
            <a:gsLst>
              <a:gs pos="0">
                <a:srgbClr val="E8525B"/>
              </a:gs>
              <a:gs pos="100000">
                <a:srgbClr val="F8B542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6" grpId="0"/>
      <p:bldP spid="17" grpId="0"/>
      <p:bldP spid="18" grpId="0"/>
      <p:bldP spid="19" grpId="0"/>
      <p:bldP spid="20" grpId="0"/>
      <p:bldP spid="2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/>
          <p:nvPr/>
        </p:nvSpPr>
        <p:spPr>
          <a:xfrm>
            <a:off x="660400" y="1250572"/>
            <a:ext cx="7879080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下表是几个同学一日三餐的食谱，分析并回答下列问题：</a:t>
            </a:r>
          </a:p>
        </p:txBody>
      </p:sp>
      <p:graphicFrame>
        <p:nvGraphicFramePr>
          <p:cNvPr id="6147" name="Group 3"/>
          <p:cNvGraphicFramePr>
            <a:graphicFrameLocks noGrp="1"/>
          </p:cNvGraphicFramePr>
          <p:nvPr>
            <p:ph idx="4294967295"/>
            <p:custDataLst>
              <p:tags r:id="rId1"/>
            </p:custDataLst>
          </p:nvPr>
        </p:nvGraphicFramePr>
        <p:xfrm>
          <a:off x="660400" y="2005013"/>
          <a:ext cx="10345881" cy="2908143"/>
        </p:xfrm>
        <a:graphic>
          <a:graphicData uri="http://schemas.openxmlformats.org/drawingml/2006/table">
            <a:tbl>
              <a:tblPr/>
              <a:tblGrid>
                <a:gridCol w="8114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2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76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38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73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6F6F3E"/>
                        </a:buClr>
                        <a:buSzPct val="90000"/>
                        <a:buFont typeface="Wingdings 2" panose="05020102010507070707" pitchFamily="18" charset="2"/>
                        <a:buNone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35" marR="91435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6F3E"/>
                        </a:buClr>
                        <a:buSzPct val="90000"/>
                        <a:buFont typeface="Wingdings 2" panose="05020102010507070707" pitchFamily="18" charset="2"/>
                        <a:buNone/>
                      </a:pPr>
                      <a:r>
                        <a:rPr kumimoji="0" 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早餐</a:t>
                      </a:r>
                    </a:p>
                  </a:txBody>
                  <a:tcPr marL="91435" marR="91435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6F3E"/>
                        </a:buClr>
                        <a:buSzPct val="90000"/>
                        <a:buFont typeface="Wingdings 2" panose="05020102010507070707" pitchFamily="18" charset="2"/>
                        <a:buNone/>
                      </a:pPr>
                      <a:r>
                        <a:rPr kumimoji="0" 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午餐</a:t>
                      </a:r>
                    </a:p>
                  </a:txBody>
                  <a:tcPr marL="91435" marR="91435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6F3E"/>
                        </a:buClr>
                        <a:buSzPct val="90000"/>
                        <a:buFont typeface="Wingdings 2" panose="05020102010507070707" pitchFamily="18" charset="2"/>
                        <a:buNone/>
                      </a:pPr>
                      <a:r>
                        <a:rPr kumimoji="0" 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晚餐</a:t>
                      </a:r>
                    </a:p>
                  </a:txBody>
                  <a:tcPr marL="91435" marR="91435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4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6F3E"/>
                        </a:buClr>
                        <a:buSzPct val="90000"/>
                        <a:buFont typeface="Wingdings 2" panose="05020102010507070707" pitchFamily="18" charset="2"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小明</a:t>
                      </a:r>
                      <a:endParaRPr kumimoji="0" 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35" marR="91435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6F3E"/>
                        </a:buClr>
                        <a:buSzPct val="90000"/>
                        <a:buFont typeface="Wingdings 2" panose="05020102010507070707" pitchFamily="18" charset="2"/>
                        <a:buNone/>
                      </a:pPr>
                      <a:r>
                        <a:rPr kumimoji="0" 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鸡蛋、牛奶、</a:t>
                      </a: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面包</a:t>
                      </a:r>
                      <a:endParaRPr kumimoji="0" 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35" marR="91435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6F3E"/>
                        </a:buClr>
                        <a:buSzPct val="90000"/>
                        <a:buFont typeface="Wingdings 2" panose="05020102010507070707" pitchFamily="18" charset="2"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红烧土豆</a:t>
                      </a:r>
                      <a:r>
                        <a:rPr kumimoji="0" 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、鱼、米饭</a:t>
                      </a:r>
                    </a:p>
                  </a:txBody>
                  <a:tcPr marL="91435" marR="91435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6F3E"/>
                        </a:buClr>
                        <a:buSzPct val="90000"/>
                        <a:buFont typeface="Wingdings 2" panose="05020102010507070707" pitchFamily="18" charset="2"/>
                        <a:buNone/>
                      </a:pPr>
                      <a:r>
                        <a:rPr kumimoji="0" 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烧鸡、馒头、羊肉汤</a:t>
                      </a:r>
                    </a:p>
                  </a:txBody>
                  <a:tcPr marL="91435" marR="91435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7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6F3E"/>
                        </a:buClr>
                        <a:buSzPct val="90000"/>
                        <a:buFont typeface="Wingdings 2" panose="05020102010507070707" pitchFamily="18" charset="2"/>
                        <a:buNone/>
                      </a:pPr>
                      <a:r>
                        <a:rPr kumimoji="0" 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小</a:t>
                      </a: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张</a:t>
                      </a:r>
                      <a:endParaRPr kumimoji="0" 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35" marR="91435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6F3E"/>
                        </a:buClr>
                        <a:buSzPct val="90000"/>
                        <a:buFont typeface="Wingdings 2" panose="05020102010507070707" pitchFamily="18" charset="2"/>
                        <a:buNone/>
                      </a:pPr>
                      <a:r>
                        <a:rPr kumimoji="0" 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牛奶、面包、苹果</a:t>
                      </a:r>
                    </a:p>
                  </a:txBody>
                  <a:tcPr marL="91435" marR="91435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6F3E"/>
                        </a:buClr>
                        <a:buSzPct val="90000"/>
                        <a:buFont typeface="Wingdings 2" panose="05020102010507070707" pitchFamily="18" charset="2"/>
                        <a:buNone/>
                      </a:pPr>
                      <a:r>
                        <a:rPr kumimoji="0" 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米饭、素炒</a:t>
                      </a: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白</a:t>
                      </a:r>
                      <a:r>
                        <a:rPr kumimoji="0" 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菜、梨</a:t>
                      </a:r>
                    </a:p>
                  </a:txBody>
                  <a:tcPr marL="91435" marR="91435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6F3E"/>
                        </a:buClr>
                        <a:buSzPct val="90000"/>
                        <a:buFont typeface="Wingdings 2" panose="05020102010507070707" pitchFamily="18" charset="2"/>
                        <a:buNone/>
                      </a:pPr>
                      <a:r>
                        <a:rPr kumimoji="0" 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米饭、鱼、西红柿炒鸡蛋</a:t>
                      </a:r>
                    </a:p>
                  </a:txBody>
                  <a:tcPr marL="91435" marR="91435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34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6F3E"/>
                        </a:buClr>
                        <a:buSzPct val="90000"/>
                        <a:buFont typeface="Wingdings 2" panose="05020102010507070707" pitchFamily="18" charset="2"/>
                        <a:buNone/>
                      </a:pPr>
                      <a:r>
                        <a:rPr kumimoji="0" 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小</a:t>
                      </a: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洪</a:t>
                      </a:r>
                      <a:endParaRPr kumimoji="0" 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35" marR="91435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6F3E"/>
                        </a:buClr>
                        <a:buSzPct val="90000"/>
                        <a:buFont typeface="Wingdings 2" panose="05020102010507070707" pitchFamily="18" charset="2"/>
                        <a:buNone/>
                      </a:pPr>
                      <a:r>
                        <a:rPr kumimoji="0" 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馒头、</a:t>
                      </a: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小菜</a:t>
                      </a:r>
                      <a:r>
                        <a:rPr kumimoji="0" 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、</a:t>
                      </a: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黑</a:t>
                      </a:r>
                      <a:r>
                        <a:rPr kumimoji="0" 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米粥</a:t>
                      </a:r>
                    </a:p>
                  </a:txBody>
                  <a:tcPr marL="91435" marR="91435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6F3E"/>
                        </a:buClr>
                        <a:buSzPct val="90000"/>
                        <a:buFont typeface="Wingdings 2" panose="05020102010507070707" pitchFamily="18" charset="2"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米饭</a:t>
                      </a:r>
                      <a:r>
                        <a:rPr kumimoji="0" 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、</a:t>
                      </a: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红</a:t>
                      </a:r>
                      <a:r>
                        <a:rPr kumimoji="0" 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烧茄子、</a:t>
                      </a: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白菜粉条</a:t>
                      </a:r>
                      <a:r>
                        <a:rPr kumimoji="0" 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、苹果</a:t>
                      </a:r>
                    </a:p>
                  </a:txBody>
                  <a:tcPr marL="91435" marR="91435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6F3E"/>
                        </a:buClr>
                        <a:buSzPct val="90000"/>
                        <a:buFont typeface="Wingdings 2" panose="05020102010507070707" pitchFamily="18" charset="2"/>
                        <a:buNone/>
                      </a:pPr>
                      <a:r>
                        <a:rPr kumimoji="0" 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米饭、萝卜汤素炒豆芽</a:t>
                      </a:r>
                    </a:p>
                  </a:txBody>
                  <a:tcPr marL="91435" marR="91435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91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6F3E"/>
                        </a:buClr>
                        <a:buSzPct val="90000"/>
                        <a:buFont typeface="Wingdings 2" panose="05020102010507070707" pitchFamily="18" charset="2"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小庞</a:t>
                      </a:r>
                      <a:endParaRPr kumimoji="0" 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35" marR="91435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6F3E"/>
                        </a:buClr>
                        <a:buSzPct val="90000"/>
                        <a:buFont typeface="Wingdings 2" panose="05020102010507070707" pitchFamily="18" charset="2"/>
                        <a:buNone/>
                      </a:pPr>
                      <a:r>
                        <a:rPr kumimoji="0" 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豆奶、面包、苹果</a:t>
                      </a:r>
                    </a:p>
                  </a:txBody>
                  <a:tcPr marL="91435" marR="91435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6F3E"/>
                        </a:buClr>
                        <a:buSzPct val="90000"/>
                        <a:buFont typeface="Wingdings 2" panose="05020102010507070707" pitchFamily="18" charset="2"/>
                        <a:buNone/>
                      </a:pPr>
                      <a:r>
                        <a:rPr kumimoji="0" 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米饭、</a:t>
                      </a: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红</a:t>
                      </a:r>
                      <a:r>
                        <a:rPr kumimoji="0" 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烧牛肉、素炒</a:t>
                      </a: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木耳</a:t>
                      </a:r>
                      <a:endParaRPr kumimoji="0" 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35" marR="91435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6F3E"/>
                        </a:buClr>
                        <a:buSzPct val="90000"/>
                        <a:buFont typeface="Wingdings 2" panose="05020102010507070707" pitchFamily="18" charset="2"/>
                        <a:buNone/>
                      </a:pPr>
                      <a:r>
                        <a:rPr kumimoji="0" 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馒头、</a:t>
                      </a: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黄瓜</a:t>
                      </a:r>
                      <a:r>
                        <a:rPr kumimoji="0" 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炒鸡蛋、豆腐</a:t>
                      </a:r>
                    </a:p>
                  </a:txBody>
                  <a:tcPr marL="91435" marR="91435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179" name="Rectangle 35"/>
          <p:cNvSpPr/>
          <p:nvPr/>
        </p:nvSpPr>
        <p:spPr>
          <a:xfrm>
            <a:off x="492760" y="5204488"/>
            <a:ext cx="6636753" cy="1015663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zh-CN" altLang="zh-CN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）你认为这四名同学谁的一日食谱最合理？为什么？</a:t>
            </a:r>
            <a:endParaRPr kumimoji="0" lang="en-US" altLang="zh-CN" sz="20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zh-CN" altLang="zh-CN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）其他同学各有哪些不合理之处？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222829" y="373743"/>
            <a:ext cx="27142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一、合理营养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958850"/>
            <a:ext cx="103632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  <a:hlinkClick r:id="rId2" action="ppaction://hlinkfile"/>
              </a:rPr>
              <a:t>中国居民膳食指南（</a:t>
            </a:r>
            <a:r>
              <a:rPr lang="zh-CN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  <a:hlinkClick r:id="rId2" action="ppaction://hlinkfile"/>
              </a:rPr>
              <a:t>2007</a:t>
            </a:r>
            <a:r>
              <a:rPr lang="zh-CN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  <a:hlinkClick r:id="rId2" action="ppaction://hlinkfile"/>
              </a:rPr>
              <a:t>）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基本原则</a:t>
            </a:r>
            <a:r>
              <a:rPr lang="zh-CN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（适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合</a:t>
            </a:r>
            <a:r>
              <a:rPr lang="zh-CN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于</a:t>
            </a:r>
            <a:r>
              <a:rPr lang="zh-CN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  <a:r>
              <a:rPr lang="zh-CN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岁以上正常人群）</a:t>
            </a:r>
            <a:r>
              <a:rPr lang="zh-CN" sz="4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914400" y="2038350"/>
            <a:ext cx="8977313" cy="5791200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zh-CN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zh-CN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食物多样、谷类为主，粗细搭配</a:t>
            </a:r>
          </a:p>
          <a:p>
            <a:pPr eaLnBrk="1" hangingPunct="1">
              <a:buNone/>
            </a:pPr>
            <a:r>
              <a:rPr lang="zh-CN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 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多吃蔬菜、水果和薯类</a:t>
            </a:r>
          </a:p>
          <a:p>
            <a:pPr eaLnBrk="1" hangingPunct="1">
              <a:buNone/>
            </a:pPr>
            <a:r>
              <a:rPr lang="zh-CN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 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每天吃奶类、大豆或其制品</a:t>
            </a:r>
          </a:p>
          <a:p>
            <a:pPr eaLnBrk="1" hangingPunct="1">
              <a:buNone/>
            </a:pPr>
            <a:r>
              <a:rPr lang="zh-CN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 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常吃适量鱼、禽、蛋和瘦肉</a:t>
            </a:r>
          </a:p>
          <a:p>
            <a:pPr eaLnBrk="1" hangingPunct="1">
              <a:buNone/>
            </a:pPr>
            <a:r>
              <a:rPr lang="zh-CN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 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减少烹调油用量，吃清淡少盐膳食</a:t>
            </a:r>
          </a:p>
          <a:p>
            <a:pPr eaLnBrk="1" hangingPunct="1">
              <a:buNone/>
            </a:pPr>
            <a:r>
              <a:rPr lang="zh-CN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 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食不过量，天天运动，保持健康体重</a:t>
            </a:r>
          </a:p>
          <a:p>
            <a:pPr eaLnBrk="1" hangingPunct="1">
              <a:buNone/>
            </a:pPr>
            <a:r>
              <a:rPr lang="zh-CN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 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三餐分配要合理，零食要适当</a:t>
            </a:r>
          </a:p>
          <a:p>
            <a:pPr eaLnBrk="1" hangingPunct="1">
              <a:buNone/>
            </a:pPr>
            <a:r>
              <a:rPr lang="zh-CN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 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每天足量饮水，合理选择饮料 </a:t>
            </a:r>
          </a:p>
          <a:p>
            <a:pPr eaLnBrk="1" hangingPunct="1">
              <a:buNone/>
            </a:pPr>
            <a:r>
              <a:rPr lang="zh-CN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 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如饮酒应限量</a:t>
            </a:r>
          </a:p>
          <a:p>
            <a:pPr eaLnBrk="1" hangingPunct="1">
              <a:buNone/>
            </a:pPr>
            <a:r>
              <a:rPr lang="zh-CN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zh-CN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吃新鲜卫生的食物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222829" y="373743"/>
            <a:ext cx="27142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一、合理营养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19300001236771131841147830667_9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9894" y="1550946"/>
            <a:ext cx="7972213" cy="4468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660400" y="1320113"/>
            <a:ext cx="4895851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食品安全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222829" y="373743"/>
            <a:ext cx="27142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一、合理营养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479376" y="5479544"/>
            <a:ext cx="9753600" cy="11906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3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0" marR="0" lvl="0" indent="0" algn="just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3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5191512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660400" y="2541127"/>
            <a:ext cx="732013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包装食品和非包装食品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659032" y="3002792"/>
            <a:ext cx="11147740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购买包装食品，应该注意包装上的生产日期、保质期、生产厂家、厂址，应注意营养成分是否合理，是否含有添加剂。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0400" y="1797502"/>
            <a:ext cx="11377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食品安全应贯穿于生产、运输、加工、储存、烹饪等全过程。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222829" y="373743"/>
            <a:ext cx="27142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二、食品安全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im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45777" y="3365832"/>
            <a:ext cx="2313095" cy="2398257"/>
          </a:xfrm>
          <a:prstGeom prst="rect">
            <a:avLst/>
          </a:prstGeom>
        </p:spPr>
      </p:pic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60400" y="1298575"/>
            <a:ext cx="10483850" cy="1727200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“QS”标志既是食品生产许可证标志，又是食品质量安全市场准入标志。在选购食品时一定要看清楚有无蓝白相间的“QS”标志和生产许可证编号，从而买的放心、吃的安全。 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222829" y="373743"/>
            <a:ext cx="27142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二、食品安全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8461-1610131533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2829" y="1928606"/>
            <a:ext cx="2307668" cy="189456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046" y="2287521"/>
            <a:ext cx="2202770" cy="1468513"/>
          </a:xfrm>
          <a:prstGeom prst="rect">
            <a:avLst/>
          </a:prstGeom>
        </p:spPr>
      </p:pic>
      <p:pic>
        <p:nvPicPr>
          <p:cNvPr id="7" name="图片 6" descr="c89cdc3b3853171853f60b.jpg"/>
          <p:cNvPicPr>
            <a:picLocks noChangeAspect="1"/>
          </p:cNvPicPr>
          <p:nvPr/>
        </p:nvPicPr>
        <p:blipFill rotWithShape="1">
          <a:blip r:embed="rId4" cstate="print"/>
          <a:srcRect b="14436"/>
          <a:stretch>
            <a:fillRect/>
          </a:stretch>
        </p:blipFill>
        <p:spPr>
          <a:xfrm>
            <a:off x="1037185" y="4428049"/>
            <a:ext cx="2493312" cy="154386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530497" y="2023326"/>
            <a:ext cx="21162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发芽的马铃薯 </a:t>
            </a:r>
            <a:endParaRPr kumimoji="0" lang="zh-CN" altLang="en-US" sz="16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559947" y="2006298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有毒的蘑菇</a:t>
            </a:r>
            <a:endParaRPr kumimoji="0" lang="zh-CN" altLang="en-US" sz="16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60400" y="1274360"/>
            <a:ext cx="5328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别大意！不能吃有毒的食品！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548444" y="4402251"/>
            <a:ext cx="8031416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买肉时，先看是否盖有检疫部门的印章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;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瘦肉颜色是否鲜红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;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再用手捏一下肉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如果手湿了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说明猪肉被注了水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不能买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222829" y="373743"/>
            <a:ext cx="27142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二、食品安全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6520" y="1761355"/>
            <a:ext cx="6878960" cy="2939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335280" y="1151252"/>
            <a:ext cx="5826200" cy="492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121917" tIns="60958" rIns="121917" bIns="60958">
            <a:sp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为了防止食品污染，我们应该怎么做？</a:t>
            </a: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335280" y="4818650"/>
            <a:ext cx="6724380" cy="43088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121917" tIns="60958" rIns="121917" bIns="60958">
            <a:sp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FFCC"/>
              </a:buClr>
              <a:buSzPct val="120000"/>
              <a:buFontTx/>
              <a:buNone/>
              <a:defRPr/>
            </a:pP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、搞好厨房卫生，保持餐具清洁，消灭蚊蝇、蟑螂。</a:t>
            </a: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368020" y="5542492"/>
            <a:ext cx="12012083" cy="118321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121917" tIns="60958" rIns="121917" bIns="60958"/>
          <a:lstStyle/>
          <a:p>
            <a:pPr marL="457200" marR="0" lvl="0" indent="-457200" algn="l" defTabSz="914400" eaLnBrk="1" fontAlgn="auto" latinLnBrk="1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E3E3FF"/>
              </a:buClr>
              <a:buSzTx/>
              <a:buFontTx/>
              <a:buNone/>
              <a:defRPr/>
            </a:pP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2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、妥善保管好食物，以免受潮、霉变。对已发霉的食物，坚决不食用，也不能用来饲喂家禽家畜。</a:t>
            </a:r>
          </a:p>
          <a:p>
            <a:pPr marL="457200" marR="0" lvl="0" indent="-457200" algn="l" defTabSz="914400" eaLnBrk="1" fontAlgn="auto" latinLnBrk="1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E3E3FF"/>
              </a:buClr>
              <a:buSzTx/>
              <a:buFontTx/>
              <a:buNone/>
              <a:defRPr/>
            </a:pPr>
            <a:endParaRPr kumimoji="0" lang="en-US" altLang="zh-CN" sz="20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22829" y="373743"/>
            <a:ext cx="27142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二、食品安全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/>
      <p:bldP spid="2458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 bwMode="auto">
          <a:xfrm>
            <a:off x="2037264" y="3654923"/>
            <a:ext cx="2781777" cy="1019816"/>
            <a:chOff x="0" y="0"/>
            <a:chExt cx="2798" cy="1315"/>
          </a:xfrm>
        </p:grpSpPr>
        <p:pic>
          <p:nvPicPr>
            <p:cNvPr id="40968" name="Picture 5" descr="new20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92" y="0"/>
              <a:ext cx="1406" cy="1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69" name="Picture 6" descr="new20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0"/>
              <a:ext cx="1294" cy="1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6869" name="Text Box 7"/>
          <p:cNvSpPr txBox="1">
            <a:spLocks noChangeArrowheads="1"/>
          </p:cNvSpPr>
          <p:nvPr/>
        </p:nvSpPr>
        <p:spPr bwMode="auto">
          <a:xfrm>
            <a:off x="6170881" y="3547934"/>
            <a:ext cx="5483401" cy="19389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绿色食品分为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级和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AA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级两类：</a:t>
            </a:r>
            <a:endParaRPr kumimoji="0" lang="en-US" altLang="zh-CN" sz="24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级绿色食品在生产过程中允许限量使用限定的化学合成物质。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AA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级绿色食品在生产过程中则不允许使用任何有害化学合成物质。</a:t>
            </a:r>
          </a:p>
        </p:txBody>
      </p:sp>
      <p:sp>
        <p:nvSpPr>
          <p:cNvPr id="36870" name="Text Box 8"/>
          <p:cNvSpPr txBox="1">
            <a:spLocks noChangeArrowheads="1"/>
          </p:cNvSpPr>
          <p:nvPr/>
        </p:nvSpPr>
        <p:spPr bwMode="auto">
          <a:xfrm>
            <a:off x="541864" y="1343571"/>
            <a:ext cx="220756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绿色食品：</a:t>
            </a:r>
          </a:p>
        </p:txBody>
      </p:sp>
      <p:sp>
        <p:nvSpPr>
          <p:cNvPr id="36871" name="Text Box 10"/>
          <p:cNvSpPr txBox="1">
            <a:spLocks noChangeArrowheads="1"/>
          </p:cNvSpPr>
          <p:nvPr/>
        </p:nvSpPr>
        <p:spPr bwMode="auto">
          <a:xfrm>
            <a:off x="1993664" y="1343571"/>
            <a:ext cx="9649072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在我国，将产自良好生态环境的，无污染、安全、优质的食品统称为 绿色食品。</a:t>
            </a:r>
          </a:p>
        </p:txBody>
      </p:sp>
      <p:sp>
        <p:nvSpPr>
          <p:cNvPr id="36872" name="Text Box 11"/>
          <p:cNvSpPr txBox="1">
            <a:spLocks noChangeArrowheads="1"/>
          </p:cNvSpPr>
          <p:nvPr/>
        </p:nvSpPr>
        <p:spPr bwMode="auto">
          <a:xfrm>
            <a:off x="566544" y="2470376"/>
            <a:ext cx="307166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绿色食品的标志：</a:t>
            </a:r>
          </a:p>
        </p:txBody>
      </p:sp>
      <p:sp>
        <p:nvSpPr>
          <p:cNvPr id="36873" name="Text Box 12"/>
          <p:cNvSpPr txBox="1">
            <a:spLocks noChangeArrowheads="1"/>
          </p:cNvSpPr>
          <p:nvPr/>
        </p:nvSpPr>
        <p:spPr bwMode="auto">
          <a:xfrm>
            <a:off x="2855640" y="2470376"/>
            <a:ext cx="8663260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由上方的太阳、下方的叶片和中心的蓓蕾组成，象征和谐的生态系统。整个标志为正圆形，寓意保护。</a:t>
            </a:r>
          </a:p>
        </p:txBody>
      </p:sp>
      <p:pic>
        <p:nvPicPr>
          <p:cNvPr id="10" name="Picture 3" descr="2008111411143744_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3567" y="4899219"/>
            <a:ext cx="1692665" cy="1273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2008121595557563_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06383" y="4913674"/>
            <a:ext cx="1530651" cy="1169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200862113565284_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37185" y="4674739"/>
            <a:ext cx="2033696" cy="149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文本框 12"/>
          <p:cNvSpPr txBox="1"/>
          <p:nvPr/>
        </p:nvSpPr>
        <p:spPr>
          <a:xfrm>
            <a:off x="1222829" y="373743"/>
            <a:ext cx="27142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二、食品安全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6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 autoUpdateAnimBg="0"/>
      <p:bldP spid="36870" grpId="0" autoUpdateAnimBg="0"/>
      <p:bldP spid="36871" grpId="0" autoUpdateAnimBg="0"/>
      <p:bldP spid="36872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519048" y="1327056"/>
            <a:ext cx="11377264" cy="8617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121917" tIns="60958" rIns="121917" bIns="60958">
            <a:spAutoFit/>
          </a:bodyPr>
          <a:lstStyle/>
          <a:p>
            <a:pPr marL="0" marR="0" lvl="0" indent="0" defTabSz="914400" eaLnBrk="1" fontAlgn="auto" latinLnBrk="1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、购买有外包装的食品时，应该注意哪些问题呢？</a:t>
            </a:r>
            <a:r>
              <a:rPr kumimoji="1" lang="zh-CN" alt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怎样判断包装食品是否过了保质期？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82880" y="2298458"/>
            <a:ext cx="11582400" cy="141576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121917" tIns="60958" rIns="121917" bIns="60958">
            <a:spAutoFit/>
          </a:bodyPr>
          <a:lstStyle/>
          <a:p>
            <a:pPr marL="0" marR="0" lvl="0" indent="0" algn="l" defTabSz="914400" eaLnBrk="1" fontAlgn="auto" latinLnBrk="1" hangingPunct="1">
              <a:lnSpc>
                <a:spcPct val="2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营养成分、生产日期、保质期、生产厂家、厂家地址、是否含有防腐剂、添加剂等等。</a:t>
            </a:r>
          </a:p>
          <a:p>
            <a:pPr marL="0" marR="0" lvl="0" indent="0" algn="l" defTabSz="914400" eaLnBrk="1" fontAlgn="auto" latinLnBrk="1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根据食品包装上注明的生产日期或保质时间进行推算，就可以判断食品是否过了保质期。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222829" y="373743"/>
            <a:ext cx="27142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二、食品安全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84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548640" y="3441680"/>
            <a:ext cx="11094720" cy="34163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3、购买鱼、肉和蔬菜时，应当注意哪些问题？</a:t>
            </a:r>
          </a:p>
          <a:p>
            <a:pPr marL="0" marR="0" lvl="0" indent="0" algn="l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购买蔬菜时要看蔬菜的颜色是否新鲜，用手摸一摸是否硬挺，就可以知道它的新鲜程度；购买鱼肉时，要看它的颜色是否有光泽，闻气味，就可以知道它们的新鲜程度；买肉时还应看是否有检验部门的印章。</a:t>
            </a:r>
          </a:p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28600" y="1258357"/>
            <a:ext cx="11290300" cy="2636912"/>
          </a:xfrm>
          <a:prstGeom prst="rect">
            <a:avLst/>
          </a:prstGeom>
        </p:spPr>
        <p:txBody>
          <a:bodyPr/>
          <a:lstStyle/>
          <a:p>
            <a:pPr marL="342900" marR="0" lvl="0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kumimoji="0" lang="zh-CN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有人说有“虫眼”的蔬菜和水果，农药含量少。你对这种说法作出科学的评价。</a:t>
            </a:r>
          </a:p>
          <a:p>
            <a:pPr marL="342900" marR="0" lvl="0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20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这种说法不科学。蔬菜上有“虫眼”，不能证明蔬菜没有喷洒过农药。有“虫眼”的蔬菜，可能是蔬菜长虫后又打了农药，也可能是虫没被农药杀死。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222829" y="373743"/>
            <a:ext cx="27142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二、食品安全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矩形 51214"/>
          <p:cNvSpPr/>
          <p:nvPr/>
        </p:nvSpPr>
        <p:spPr>
          <a:xfrm>
            <a:off x="660400" y="1739280"/>
            <a:ext cx="10513168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1.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举例说出什么是合理营养，怎样做到合理营养。</a:t>
            </a:r>
          </a:p>
        </p:txBody>
      </p:sp>
      <p:sp>
        <p:nvSpPr>
          <p:cNvPr id="9223" name="矩形 51223"/>
          <p:cNvSpPr/>
          <p:nvPr/>
        </p:nvSpPr>
        <p:spPr>
          <a:xfrm>
            <a:off x="660400" y="2750874"/>
            <a:ext cx="9217024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2.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日常生活中怎样关注食品安全；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222829" y="373743"/>
            <a:ext cx="1871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学习目标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660400" y="1913178"/>
            <a:ext cx="11074400" cy="240065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</a:t>
            </a:r>
            <a:r>
              <a:rPr kumimoji="0" 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不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kumimoji="0" 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能。因为发霉、变质的残羹剩饭或饲料中的有毒物质会大量积累在家禽家畜的体内，这不仅影响了家禽家畜的生长发育，而且人吃了这样的家禽家畜，也会因有毒物质进入人体而危害自己的身体健康。</a:t>
            </a:r>
          </a:p>
        </p:txBody>
      </p:sp>
      <p:sp>
        <p:nvSpPr>
          <p:cNvPr id="46087" name="Rectangle 8"/>
          <p:cNvSpPr>
            <a:spLocks noChangeArrowheads="1"/>
          </p:cNvSpPr>
          <p:nvPr/>
        </p:nvSpPr>
        <p:spPr bwMode="auto">
          <a:xfrm>
            <a:off x="660400" y="1327056"/>
            <a:ext cx="11449272" cy="5861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能用发霉、变质的残羹剩饭或饲料喂养家禽家畜吗？为什么？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222829" y="373743"/>
            <a:ext cx="1027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思考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文本框 87043"/>
          <p:cNvSpPr txBox="1"/>
          <p:nvPr/>
        </p:nvSpPr>
        <p:spPr>
          <a:xfrm>
            <a:off x="660400" y="1719313"/>
            <a:ext cx="846386" cy="5544616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关注合理营养与食品安全</a:t>
            </a:r>
          </a:p>
        </p:txBody>
      </p:sp>
      <p:sp>
        <p:nvSpPr>
          <p:cNvPr id="20483" name="左大括号 87044"/>
          <p:cNvSpPr/>
          <p:nvPr/>
        </p:nvSpPr>
        <p:spPr>
          <a:xfrm>
            <a:off x="1270500" y="2310428"/>
            <a:ext cx="459600" cy="2444145"/>
          </a:xfrm>
          <a:prstGeom prst="leftBrace">
            <a:avLst>
              <a:gd name="adj1" fmla="val 58203"/>
              <a:gd name="adj2" fmla="val 50000"/>
            </a:avLst>
          </a:prstGeom>
          <a:noFill/>
          <a:ln w="9525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484" name="文本框 87045"/>
          <p:cNvSpPr txBox="1"/>
          <p:nvPr/>
        </p:nvSpPr>
        <p:spPr>
          <a:xfrm>
            <a:off x="1797838" y="2133628"/>
            <a:ext cx="2596515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一、合理营养</a:t>
            </a:r>
          </a:p>
        </p:txBody>
      </p:sp>
      <p:sp>
        <p:nvSpPr>
          <p:cNvPr id="20485" name="左大括号 87046"/>
          <p:cNvSpPr/>
          <p:nvPr/>
        </p:nvSpPr>
        <p:spPr>
          <a:xfrm>
            <a:off x="3644994" y="1405336"/>
            <a:ext cx="221007" cy="1838798"/>
          </a:xfrm>
          <a:prstGeom prst="leftBrace">
            <a:avLst>
              <a:gd name="adj1" fmla="val 31237"/>
              <a:gd name="adj2" fmla="val 50000"/>
            </a:avLst>
          </a:prstGeom>
          <a:noFill/>
          <a:ln w="9525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486" name="文本框 87047"/>
          <p:cNvSpPr txBox="1"/>
          <p:nvPr/>
        </p:nvSpPr>
        <p:spPr>
          <a:xfrm>
            <a:off x="3839434" y="1326898"/>
            <a:ext cx="5574030" cy="7848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合理营养的概念：全面而平衡的营养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合理营养的必要性</a:t>
            </a:r>
          </a:p>
        </p:txBody>
      </p:sp>
      <p:sp>
        <p:nvSpPr>
          <p:cNvPr id="20487" name="文本框 87048"/>
          <p:cNvSpPr txBox="1"/>
          <p:nvPr/>
        </p:nvSpPr>
        <p:spPr>
          <a:xfrm>
            <a:off x="3839434" y="2551991"/>
            <a:ext cx="3024070" cy="7848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4.</a:t>
            </a: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良好的饮食习惯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5.</a:t>
            </a: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科学膳食指南</a:t>
            </a:r>
          </a:p>
        </p:txBody>
      </p:sp>
      <p:sp>
        <p:nvSpPr>
          <p:cNvPr id="20488" name="左大括号 87049"/>
          <p:cNvSpPr/>
          <p:nvPr/>
        </p:nvSpPr>
        <p:spPr>
          <a:xfrm>
            <a:off x="5789830" y="2495094"/>
            <a:ext cx="358775" cy="1377604"/>
          </a:xfrm>
          <a:prstGeom prst="leftBrace">
            <a:avLst>
              <a:gd name="adj1" fmla="val 23362"/>
              <a:gd name="adj2" fmla="val 50000"/>
            </a:avLst>
          </a:prstGeom>
          <a:noFill/>
          <a:ln w="9525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489" name="文本框 87050"/>
          <p:cNvSpPr txBox="1"/>
          <p:nvPr/>
        </p:nvSpPr>
        <p:spPr>
          <a:xfrm>
            <a:off x="6148605" y="2413468"/>
            <a:ext cx="6024245" cy="147732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一日三餐，按时进食，早中晚能量应当分别占</a:t>
            </a: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30%</a:t>
            </a: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40%</a:t>
            </a: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、和</a:t>
            </a: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30%</a:t>
            </a: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左右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不偏食 ，不挑食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不暴饮暴食</a:t>
            </a:r>
          </a:p>
        </p:txBody>
      </p:sp>
      <p:sp>
        <p:nvSpPr>
          <p:cNvPr id="20490" name="文本框 87051"/>
          <p:cNvSpPr txBox="1"/>
          <p:nvPr/>
        </p:nvSpPr>
        <p:spPr>
          <a:xfrm>
            <a:off x="1780987" y="4551750"/>
            <a:ext cx="3078480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二、食品安全</a:t>
            </a:r>
          </a:p>
        </p:txBody>
      </p:sp>
      <p:sp>
        <p:nvSpPr>
          <p:cNvPr id="20491" name="左大括号 87052"/>
          <p:cNvSpPr/>
          <p:nvPr/>
        </p:nvSpPr>
        <p:spPr>
          <a:xfrm>
            <a:off x="3539606" y="3833310"/>
            <a:ext cx="326396" cy="1858830"/>
          </a:xfrm>
          <a:prstGeom prst="leftBrace">
            <a:avLst>
              <a:gd name="adj1" fmla="val 48543"/>
              <a:gd name="adj2" fmla="val 50000"/>
            </a:avLst>
          </a:prstGeom>
          <a:noFill/>
          <a:ln w="9525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文本框 87047"/>
          <p:cNvSpPr txBox="1"/>
          <p:nvPr/>
        </p:nvSpPr>
        <p:spPr>
          <a:xfrm>
            <a:off x="3839434" y="2125762"/>
            <a:ext cx="4432935" cy="36933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3.</a:t>
            </a: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平衡膳食宝塔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870504" y="3740623"/>
            <a:ext cx="7772856" cy="21698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1.</a:t>
            </a: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关注食品安全：不吃有毒食物、防止食品污染、肉食类要检疫合格、保持厨房和炊具干净、包装食品的安全。</a:t>
            </a:r>
          </a:p>
          <a:p>
            <a:pPr marL="0" marR="0" lvl="0" indent="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2.</a:t>
            </a: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食品安全法：</a:t>
            </a:r>
          </a:p>
          <a:p>
            <a:pPr marL="0" marR="0" lvl="0" indent="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3.</a:t>
            </a: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绿色食品：产自良好生态环境，无污染、安全、优质的食品。分为A级和AA级两类。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222829" y="373743"/>
            <a:ext cx="1027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小结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 animBg="1"/>
      <p:bldP spid="20484" grpId="0"/>
      <p:bldP spid="20485" grpId="0" animBg="1"/>
      <p:bldP spid="20486" grpId="0"/>
      <p:bldP spid="20487" grpId="0"/>
      <p:bldP spid="20488" grpId="0" animBg="1"/>
      <p:bldP spid="20489" grpId="0"/>
      <p:bldP spid="20490" grpId="0"/>
      <p:bldP spid="20491" grpId="0" animBg="1"/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219200" y="1130300"/>
            <a:ext cx="10972800" cy="4751388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None/>
            </a:pP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1、青少年正处在生长发育的关键时期，应做到合理营养，保持身体健康，因而必须保证每日</a:t>
            </a:r>
            <a:r>
              <a:rPr lang="zh-CN" altLang="en-US" sz="2400" u="sng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               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进餐，在每日摄入的总能量中，早、中、晚的能量应当分别为</a:t>
            </a:r>
            <a:r>
              <a:rPr lang="zh-CN" altLang="en-US" sz="2400" u="sng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              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。每日摄入量最多的是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None/>
            </a:pP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米、面等主食 ，其次是</a:t>
            </a:r>
            <a:r>
              <a:rPr lang="zh-CN" altLang="en-US" sz="2400" u="sng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                 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 ，最少的是</a:t>
            </a:r>
            <a:r>
              <a:rPr lang="zh-CN" altLang="en-US" sz="2400" u="sng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            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食品。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None/>
            </a:pP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2、产自良好生态环境、无污染、安全优质的食品，叫</a:t>
            </a:r>
            <a:r>
              <a:rPr lang="zh-CN" altLang="en-US" sz="2400" u="sng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                  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2835416" y="2072332"/>
            <a:ext cx="2305049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三餐按时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1991545" y="2834004"/>
            <a:ext cx="3432778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30%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40%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30%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3952333" y="3685588"/>
            <a:ext cx="2376264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水果和蔬菜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7235904" y="3685588"/>
            <a:ext cx="1296144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脂肪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8044092" y="4583582"/>
            <a:ext cx="1872208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绿色食品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222829" y="373743"/>
            <a:ext cx="1871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达标测评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autoUpdateAnimBg="0"/>
      <p:bldP spid="30725" grpId="0" autoUpdateAnimBg="0"/>
      <p:bldP spid="30726" grpId="0" autoUpdateAnimBg="0"/>
      <p:bldP spid="30727" grpId="0" autoUpdateAnimBg="0"/>
      <p:bldP spid="30728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533400" y="1316400"/>
            <a:ext cx="12192000" cy="66693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marR="0" lvl="0" indent="-342900" defTabSz="91440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十大垃圾食物</a:t>
            </a:r>
          </a:p>
          <a:p>
            <a:pPr marL="342900" marR="0" lvl="0" indent="-342900" algn="l" defTabSz="91440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一、油炸类食品 </a:t>
            </a:r>
          </a:p>
          <a:p>
            <a:pPr marL="342900" marR="0" lvl="0" indent="-342900" algn="l" defTabSz="91440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二、腌制类食品</a:t>
            </a:r>
          </a:p>
          <a:p>
            <a:pPr marL="342900" marR="0" lvl="0" indent="-342900" algn="l" defTabSz="91440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三、加工类肉食品（肉干、肉松、香肠等） </a:t>
            </a:r>
          </a:p>
          <a:p>
            <a:pPr marL="342900" marR="0" lvl="0" indent="-342900" algn="l" defTabSz="91440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四、饼干类食品（不含低温烘烤和全麦饼干） </a:t>
            </a:r>
          </a:p>
          <a:p>
            <a:pPr marL="342900" marR="0" lvl="0" indent="-342900" algn="l" defTabSz="91440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五、汽水、可乐类食品 </a:t>
            </a:r>
          </a:p>
          <a:p>
            <a:pPr marL="342900" marR="0" lvl="0" indent="-342900" algn="l" defTabSz="91440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六、方便类食品（主要指方便面和膨化食品） </a:t>
            </a:r>
          </a:p>
          <a:p>
            <a:pPr marL="342900" marR="0" lvl="0" indent="-342900" algn="l" defTabSz="91440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七、罐头类食品（包括鱼肉类和水果类） </a:t>
            </a:r>
          </a:p>
          <a:p>
            <a:pPr marL="342900" marR="0" lvl="0" indent="-342900" algn="l" defTabSz="91440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八、话梅蜜饯类食品（果脯） </a:t>
            </a:r>
          </a:p>
          <a:p>
            <a:pPr marL="342900" marR="0" lvl="0" indent="-342900" algn="l" defTabSz="91440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九、冷冻甜品类食品（冰淇淋、冰棒和各种雪糕） </a:t>
            </a:r>
          </a:p>
          <a:p>
            <a:pPr marL="342900" marR="0" lvl="0" indent="-342900" algn="l" defTabSz="91440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十、烧烤类食品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22829" y="373743"/>
            <a:ext cx="1871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知识拓展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9780292" y="-1024705"/>
            <a:ext cx="3372218" cy="3278777"/>
          </a:xfrm>
          <a:prstGeom prst="ellipse">
            <a:avLst/>
          </a:prstGeom>
          <a:gradFill>
            <a:gsLst>
              <a:gs pos="0">
                <a:srgbClr val="E8525B"/>
              </a:gs>
              <a:gs pos="100000">
                <a:srgbClr val="F8B542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11731704" y="6273800"/>
            <a:ext cx="920591" cy="945034"/>
          </a:xfrm>
          <a:prstGeom prst="ellipse">
            <a:avLst/>
          </a:prstGeom>
          <a:gradFill>
            <a:gsLst>
              <a:gs pos="0">
                <a:srgbClr val="E8525B"/>
              </a:gs>
              <a:gs pos="100000">
                <a:srgbClr val="F8B542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cs"/>
            </a:endParaRPr>
          </a:p>
        </p:txBody>
      </p:sp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00" b="16700"/>
          <a:stretch>
            <a:fillRect/>
          </a:stretch>
        </p:blipFill>
        <p:spPr>
          <a:xfrm>
            <a:off x="881063" y="1343025"/>
            <a:ext cx="3992562" cy="3992563"/>
          </a:xfrm>
        </p:spPr>
      </p:pic>
      <p:sp>
        <p:nvSpPr>
          <p:cNvPr id="9" name="Rectangle: Rounded Corners 40"/>
          <p:cNvSpPr/>
          <p:nvPr/>
        </p:nvSpPr>
        <p:spPr bwMode="auto">
          <a:xfrm rot="16200000">
            <a:off x="6253916" y="4719122"/>
            <a:ext cx="322784" cy="1423537"/>
          </a:xfrm>
          <a:prstGeom prst="roundRect">
            <a:avLst>
              <a:gd name="adj" fmla="val 12979"/>
            </a:avLst>
          </a:prstGeom>
          <a:gradFill>
            <a:gsLst>
              <a:gs pos="0">
                <a:srgbClr val="E8525B"/>
              </a:gs>
              <a:gs pos="100000">
                <a:srgbClr val="F8B542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0" name="Rectangle: Rounded Corners 43"/>
          <p:cNvSpPr/>
          <p:nvPr/>
        </p:nvSpPr>
        <p:spPr bwMode="auto">
          <a:xfrm rot="16200000">
            <a:off x="7944781" y="4719122"/>
            <a:ext cx="322784" cy="1423537"/>
          </a:xfrm>
          <a:prstGeom prst="roundRect">
            <a:avLst>
              <a:gd name="adj" fmla="val 12979"/>
            </a:avLst>
          </a:prstGeom>
          <a:solidFill>
            <a:schemeClr val="bg1">
              <a:lumMod val="75000"/>
            </a:schemeClr>
          </a:solidFill>
          <a:ln w="50800"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D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5499277" y="2875543"/>
            <a:ext cx="6252623" cy="1614104"/>
            <a:chOff x="1510350" y="2866444"/>
            <a:chExt cx="4983852" cy="1286573"/>
          </a:xfrm>
        </p:grpSpPr>
        <p:sp>
          <p:nvSpPr>
            <p:cNvPr id="12" name="矩形 11"/>
            <p:cNvSpPr/>
            <p:nvPr/>
          </p:nvSpPr>
          <p:spPr bwMode="auto">
            <a:xfrm>
              <a:off x="1510350" y="2866444"/>
              <a:ext cx="4983852" cy="6133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>
                <a:defRPr/>
              </a:pPr>
              <a:r>
                <a:rPr lang="zh-CN" altLang="en-US" sz="4400" b="1" kern="1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感谢各位的仔细聆听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1571361" y="3637838"/>
              <a:ext cx="3472716" cy="5151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1634862" y="3563329"/>
              <a:ext cx="4122173" cy="0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</p:grpSp>
      <p:sp>
        <p:nvSpPr>
          <p:cNvPr id="16" name="矩形 15"/>
          <p:cNvSpPr/>
          <p:nvPr/>
        </p:nvSpPr>
        <p:spPr bwMode="auto">
          <a:xfrm>
            <a:off x="5575820" y="2229212"/>
            <a:ext cx="16081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第二章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575820" y="4420676"/>
            <a:ext cx="5670333" cy="547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Please Enter Your Detailed Text Here, The Content Should Be Concise And Clear, Concise And Concise Do Not Need Too Much Text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575820" y="3879862"/>
            <a:ext cx="48793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人教版  生物（初中）  （七年级 下）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5720273" y="5297558"/>
            <a:ext cx="134615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主讲人：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411139" y="5297558"/>
            <a:ext cx="134632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时间：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2020.4.30</a:t>
            </a: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 bwMode="auto">
          <a:xfrm>
            <a:off x="660400" y="338818"/>
            <a:ext cx="14863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YOUR  LOGO</a:t>
            </a:r>
            <a:endParaRPr kumimoji="0" lang="zh-CN" altLang="en-US" sz="16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Oval 5"/>
          <p:cNvSpPr/>
          <p:nvPr/>
        </p:nvSpPr>
        <p:spPr>
          <a:xfrm>
            <a:off x="3264387" y="4694244"/>
            <a:ext cx="920591" cy="945034"/>
          </a:xfrm>
          <a:prstGeom prst="ellipse">
            <a:avLst/>
          </a:prstGeom>
          <a:gradFill>
            <a:gsLst>
              <a:gs pos="0">
                <a:srgbClr val="E8525B"/>
              </a:gs>
              <a:gs pos="100000">
                <a:srgbClr val="F8B542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35487" y="1381222"/>
            <a:ext cx="5088888" cy="492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121917" tIns="60958" rIns="121917" bIns="60958">
            <a:sp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</a:t>
            </a:r>
            <a:r>
              <a:rPr kumimoji="1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定义：</a:t>
            </a:r>
            <a:r>
              <a:rPr kumimoji="1" lang="zh-CN" alt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是指全面而平衡的营养。</a:t>
            </a: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660400" y="2311430"/>
            <a:ext cx="1193589" cy="492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全面：</a:t>
            </a:r>
            <a:endParaRPr kumimoji="0" lang="zh-CN" altLang="en-US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864573" y="2311430"/>
            <a:ext cx="2772548" cy="492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营养素种类齐全。</a:t>
            </a:r>
            <a:endParaRPr kumimoji="0" lang="zh-CN" altLang="en-US" sz="7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853989" y="3719013"/>
            <a:ext cx="3719923" cy="492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各种营养素的量要合适。</a:t>
            </a:r>
            <a:endParaRPr kumimoji="0" lang="zh-CN" altLang="en-US" sz="7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670984" y="3719013"/>
            <a:ext cx="1193589" cy="492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平衡：</a:t>
            </a:r>
            <a:endParaRPr kumimoji="0" lang="zh-CN" altLang="en-US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222829" y="373743"/>
            <a:ext cx="27142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一、合理营养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autoUpdateAnimBg="0"/>
      <p:bldP spid="2" grpId="0"/>
      <p:bldP spid="4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/>
          <p:cNvSpPr txBox="1"/>
          <p:nvPr/>
        </p:nvSpPr>
        <p:spPr>
          <a:xfrm>
            <a:off x="660400" y="3960005"/>
            <a:ext cx="10858500" cy="96552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如果不吃早饭就会造成血糖供应不足，引起头晕、心慌，无法认真听课。伤害肠胃，使人感到疲倦、胃部不适和头痛，还特别容易产生胆结石，同时又极易“催人老化”。</a:t>
            </a:r>
            <a:endParaRPr kumimoji="0" lang="zh-CN" altLang="zh-CN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8197" name="Picture 6" descr="pic_3385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47" y="2313787"/>
            <a:ext cx="1880898" cy="167291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8" name="Picture 7" descr="pic_3384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0189" y="2317291"/>
            <a:ext cx="2136709" cy="160253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5" name="文本框 6154"/>
          <p:cNvSpPr txBox="1"/>
          <p:nvPr/>
        </p:nvSpPr>
        <p:spPr>
          <a:xfrm>
            <a:off x="1945102" y="1640997"/>
            <a:ext cx="2423592" cy="461665"/>
          </a:xfrm>
          <a:prstGeom prst="rect">
            <a:avLst/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早餐很重要</a:t>
            </a:r>
            <a:endParaRPr kumimoji="0" lang="zh-CN" altLang="en-US" sz="2400" i="0" u="none" strike="noStrike" kern="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8" name="图片 70659" descr="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AFAF8"/>
              </a:clrFrom>
              <a:clrTo>
                <a:srgbClr val="FAFA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71101" y="2066053"/>
            <a:ext cx="1808556" cy="176334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70660" descr="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79657" y="2066053"/>
            <a:ext cx="2064343" cy="18537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Text Box 4"/>
          <p:cNvSpPr txBox="1"/>
          <p:nvPr/>
        </p:nvSpPr>
        <p:spPr>
          <a:xfrm>
            <a:off x="631372" y="4920135"/>
            <a:ext cx="10858500" cy="96552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蔬菜中不仅含有维生素，而且还有水果中所没有的纤维素。只吃水果，不吃蔬菜，虽然可以得到维生素，但没有纤维素，不利于排便通畅，久而久之会影响身体的健康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13" name="Text Box 7"/>
          <p:cNvSpPr txBox="1"/>
          <p:nvPr/>
        </p:nvSpPr>
        <p:spPr>
          <a:xfrm>
            <a:off x="5757236" y="1671910"/>
            <a:ext cx="684076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不吃蔬菜、水果导致缺乏维生素</a:t>
            </a:r>
            <a:r>
              <a:rPr kumimoji="0" lang="zh-CN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222829" y="373743"/>
            <a:ext cx="27142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一、合理营养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6155" grpId="0" bldLvl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22270" y="1344675"/>
            <a:ext cx="4263660" cy="492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121917" tIns="60958" rIns="121917" bIns="60958">
            <a:sp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中学生常见的不合理营养现象</a:t>
            </a:r>
          </a:p>
        </p:txBody>
      </p:sp>
      <p:sp>
        <p:nvSpPr>
          <p:cNvPr id="8195" name="Text Box 6"/>
          <p:cNvSpPr txBox="1">
            <a:spLocks noChangeArrowheads="1"/>
          </p:cNvSpPr>
          <p:nvPr/>
        </p:nvSpPr>
        <p:spPr bwMode="auto">
          <a:xfrm>
            <a:off x="1030514" y="3897087"/>
            <a:ext cx="9855200" cy="61595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3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196" name="Text Box 9"/>
          <p:cNvSpPr txBox="1">
            <a:spLocks noChangeArrowheads="1"/>
          </p:cNvSpPr>
          <p:nvPr/>
        </p:nvSpPr>
        <p:spPr bwMode="auto">
          <a:xfrm>
            <a:off x="928914" y="5040087"/>
            <a:ext cx="10566400" cy="40010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197" name="Text Box 10"/>
          <p:cNvSpPr txBox="1">
            <a:spLocks noChangeArrowheads="1"/>
          </p:cNvSpPr>
          <p:nvPr/>
        </p:nvSpPr>
        <p:spPr bwMode="auto">
          <a:xfrm>
            <a:off x="1741714" y="6106887"/>
            <a:ext cx="8839200" cy="40010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622270" y="2084385"/>
            <a:ext cx="11521280" cy="270843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121917" tIns="60958" rIns="121917" bIns="60958">
            <a:spAutoFit/>
          </a:bodyPr>
          <a:lstStyle/>
          <a:p>
            <a:pPr marL="0" marR="0" lvl="0" indent="0" defTabSz="914400" eaLnBrk="1" fontAlgn="auto" latinLnBrk="1" hangingPunct="1">
              <a:lnSpc>
                <a:spcPct val="2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不吃早餐、午餐凑合、晚餐不吃等饮食无规律</a:t>
            </a:r>
          </a:p>
          <a:p>
            <a:pPr marL="0" marR="0" lvl="0" indent="0" defTabSz="914400" eaLnBrk="1" fontAlgn="auto" latinLnBrk="1" hangingPunct="1">
              <a:lnSpc>
                <a:spcPct val="2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偏食、挑食、吃垃圾食品、爱喝碳酸饮料</a:t>
            </a:r>
          </a:p>
          <a:p>
            <a:pPr marL="0" marR="0" lvl="0" indent="0" defTabSz="914400" eaLnBrk="1" fontAlgn="auto" latinLnBrk="1" hangingPunct="1">
              <a:lnSpc>
                <a:spcPct val="2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暴饮暴食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222829" y="373743"/>
            <a:ext cx="27142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一、合理营养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宝塔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19086" y="1628373"/>
            <a:ext cx="6252063" cy="3695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124234" y="5471828"/>
            <a:ext cx="65024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中国居民“平衡膳食宝塔”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8140853" y="4253760"/>
            <a:ext cx="2506133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谷类食物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7700586" y="3623951"/>
            <a:ext cx="2946400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蔬菜和水果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6211511" y="2397536"/>
            <a:ext cx="2978151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奶和牛奶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5446520" y="1831538"/>
            <a:ext cx="7721600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油脂类。油每天的食量不超过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25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克 </a:t>
            </a:r>
          </a:p>
        </p:txBody>
      </p:sp>
      <p:grpSp>
        <p:nvGrpSpPr>
          <p:cNvPr id="2" name="Group 9"/>
          <p:cNvGrpSpPr/>
          <p:nvPr/>
        </p:nvGrpSpPr>
        <p:grpSpPr bwMode="auto">
          <a:xfrm>
            <a:off x="6677394" y="3038712"/>
            <a:ext cx="5486400" cy="1433513"/>
            <a:chOff x="-349" y="-509"/>
            <a:chExt cx="3072" cy="903"/>
          </a:xfrm>
        </p:grpSpPr>
        <p:sp>
          <p:nvSpPr>
            <p:cNvPr id="19466" name="Text Box 10"/>
            <p:cNvSpPr txBox="1">
              <a:spLocks noChangeArrowheads="1"/>
            </p:cNvSpPr>
            <p:nvPr/>
          </p:nvSpPr>
          <p:spPr bwMode="auto">
            <a:xfrm>
              <a:off x="-349" y="-509"/>
              <a:ext cx="3072" cy="25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i="0" u="none" strike="noStrike" kern="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鱼、肉、蛋（动物性食物）</a:t>
              </a:r>
            </a:p>
          </p:txBody>
        </p:sp>
        <p:sp>
          <p:nvSpPr>
            <p:cNvPr id="19467" name="Text Box 11"/>
            <p:cNvSpPr txBox="1">
              <a:spLocks noChangeArrowheads="1"/>
            </p:cNvSpPr>
            <p:nvPr/>
          </p:nvSpPr>
          <p:spPr bwMode="auto">
            <a:xfrm>
              <a:off x="960" y="220"/>
              <a:ext cx="1008" cy="17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1222829" y="373743"/>
            <a:ext cx="27142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一、合理营养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utoUpdateAnimBg="0"/>
      <p:bldP spid="19461" grpId="0" autoUpdateAnimBg="0"/>
      <p:bldP spid="19462" grpId="0" autoUpdateAnimBg="0"/>
      <p:bldP spid="19463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583929" y="1244920"/>
            <a:ext cx="7518400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分析“平衡膳食宝塔”回答问题 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454317" y="4586244"/>
            <a:ext cx="11186140" cy="163121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（1）图中从“塔底”到“塔顶”表示五类食物的大致比例。请你说说每层分别代表哪一类食物？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（2）每天摄入量最多的食物应是</a:t>
            </a:r>
            <a:r>
              <a:rPr kumimoji="0" lang="zh-CN" altLang="en-US" sz="2000" i="0" u="sng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类食物。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（3）每天摄入量最少的食物应是</a:t>
            </a:r>
            <a:r>
              <a:rPr kumimoji="0" lang="zh-CN" altLang="en-US" sz="2000" i="0" u="sng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类食物。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（4）青少年每天应比成人多摄取含</a:t>
            </a:r>
            <a:r>
              <a:rPr kumimoji="0" lang="zh-CN" altLang="en-US" sz="2000" i="0" u="sng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 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多的食物，即金字塔中</a:t>
            </a:r>
            <a:r>
              <a:rPr kumimoji="0" lang="zh-CN" altLang="en-US" sz="2000" i="0" u="sng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</a:t>
            </a:r>
            <a:r>
              <a:rPr kumimoji="0" lang="en-US" sz="2000" i="0" u="sng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</a:t>
            </a:r>
            <a:r>
              <a:rPr kumimoji="0" lang="zh-CN" altLang="en-US" sz="2000" i="0" u="sng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kumimoji="0" lang="zh-CN" altLang="en-US" sz="2000" i="0" u="sng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en-US" sz="2000" i="0" u="sng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</a:t>
            </a:r>
            <a:r>
              <a:rPr kumimoji="0" lang="zh-CN" altLang="en-US" sz="2000" i="0" u="sng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的食物。 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400688" y="4871361"/>
            <a:ext cx="648072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谷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9936830" y="5503379"/>
            <a:ext cx="1703627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豆、乳类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7999868" y="5534157"/>
            <a:ext cx="2736304" cy="33855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瘦</a:t>
            </a:r>
            <a:r>
              <a:rPr kumimoji="0" lang="zh-CN" altLang="en-US" sz="16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肉、鱼、蛋类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4343129" y="5192228"/>
            <a:ext cx="1080120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油脂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4559153" y="5513095"/>
            <a:ext cx="1584176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蛋白质</a:t>
            </a:r>
          </a:p>
        </p:txBody>
      </p:sp>
      <p:graphicFrame>
        <p:nvGraphicFramePr>
          <p:cNvPr id="21513" name="Object 9"/>
          <p:cNvGraphicFramePr>
            <a:graphicFrameLocks noChangeAspect="1"/>
          </p:cNvGraphicFramePr>
          <p:nvPr/>
        </p:nvGraphicFramePr>
        <p:xfrm>
          <a:off x="652611" y="1820796"/>
          <a:ext cx="3748077" cy="26214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6219825" imgH="4524375" progId="PBrush">
                  <p:embed/>
                </p:oleObj>
              </mc:Choice>
              <mc:Fallback>
                <p:oleObj r:id="rId2" imgW="6219825" imgH="4524375" progId="PBrush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611" y="1820796"/>
                        <a:ext cx="3748077" cy="2621423"/>
                      </a:xfrm>
                      <a:prstGeom prst="rect">
                        <a:avLst/>
                      </a:prstGeom>
                      <a:noFill/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4412224" y="3662327"/>
            <a:ext cx="3888431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谷类(米、面等主食)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4084176" y="3208608"/>
            <a:ext cx="6480720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果、蔬类（主要提供维生素、无机盐、矿物质）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3659053" y="2771887"/>
            <a:ext cx="7848872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肉、鱼、蛋类（富含动物性蛋白质 无机盐 能量较高）</a:t>
            </a:r>
            <a:endParaRPr kumimoji="0" lang="zh-CN" altLang="en-US" sz="16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3314133" y="2325429"/>
            <a:ext cx="7632848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豆类、乳类（富含蛋白质、糖类、钙、磷等，能量较高）</a:t>
            </a:r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2888347" y="1874968"/>
            <a:ext cx="7704987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油脂类（高能、高脂，每天食油量不超过25克 ）</a:t>
            </a: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4084176" y="3684619"/>
            <a:ext cx="327334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3691063" y="3241659"/>
            <a:ext cx="327334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3314133" y="2834615"/>
            <a:ext cx="327334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2963735" y="2393325"/>
            <a:ext cx="327334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21523" name="Text Box 19"/>
          <p:cNvSpPr txBox="1">
            <a:spLocks noChangeArrowheads="1"/>
          </p:cNvSpPr>
          <p:nvPr/>
        </p:nvSpPr>
        <p:spPr bwMode="auto">
          <a:xfrm>
            <a:off x="2526650" y="1879004"/>
            <a:ext cx="480483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222829" y="373743"/>
            <a:ext cx="27142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一、合理营养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bldLvl="0"/>
      <p:bldP spid="21509" grpId="0" bldLvl="0"/>
      <p:bldP spid="21510" grpId="0" bldLvl="0"/>
      <p:bldP spid="21511" grpId="0" bldLvl="0"/>
      <p:bldP spid="21512" grpId="0" bldLvl="0"/>
      <p:bldP spid="21514" grpId="0" autoUpdateAnimBg="0"/>
      <p:bldP spid="21515" grpId="0" autoUpdateAnimBg="0"/>
      <p:bldP spid="21516" grpId="0" bldLvl="0" autoUpdateAnimBg="0"/>
      <p:bldP spid="21517" grpId="0" autoUpdateAnimBg="0"/>
      <p:bldP spid="21518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>
            <a:hlinkClick r:id="rId2" action="ppaction://hlinkfile"/>
          </p:cNvPr>
          <p:cNvSpPr txBox="1">
            <a:spLocks noChangeArrowheads="1"/>
          </p:cNvSpPr>
          <p:nvPr/>
        </p:nvSpPr>
        <p:spPr bwMode="auto">
          <a:xfrm>
            <a:off x="660400" y="1320299"/>
            <a:ext cx="80645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怎样吃才算是合理营养？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588392" y="2019961"/>
            <a:ext cx="10441160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1、每日平衡地吃“平衡膳食宝塔”中的五类食物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319657" y="3307973"/>
            <a:ext cx="10369152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3、每日的早、中、晚餐能量比例合理（3:4:3）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660400" y="2663967"/>
            <a:ext cx="7719484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、一日三餐，按时进餐</a:t>
            </a: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527432" y="3951979"/>
            <a:ext cx="4411785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4、不挑食，不偏食，不暴饮暴食。</a:t>
            </a: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636736" y="4595985"/>
            <a:ext cx="10344472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5、每餐动植物性食品合理搭配，饮食多样化。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222829" y="373743"/>
            <a:ext cx="27142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一、合理营养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utoUpdateAnimBg="0"/>
      <p:bldP spid="18436" grpId="0" autoUpdateAnimBg="0"/>
      <p:bldP spid="18437" grpId="0" autoUpdateAnimBg="0"/>
      <p:bldP spid="18439" grpId="0" autoUpdateAnimBg="0"/>
      <p:bldP spid="18440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6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23146" y="1950636"/>
            <a:ext cx="2060242" cy="2776847"/>
          </a:xfrm>
        </p:spPr>
      </p:pic>
      <p:sp>
        <p:nvSpPr>
          <p:cNvPr id="10243" name="Text Box 3"/>
          <p:cNvSpPr txBox="1"/>
          <p:nvPr/>
        </p:nvSpPr>
        <p:spPr>
          <a:xfrm>
            <a:off x="3368946" y="1950636"/>
            <a:ext cx="3047883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多过吃盐会：</a:t>
            </a:r>
          </a:p>
        </p:txBody>
      </p:sp>
      <p:sp>
        <p:nvSpPr>
          <p:cNvPr id="10244" name="Text Box 4"/>
          <p:cNvSpPr txBox="1"/>
          <p:nvPr/>
        </p:nvSpPr>
        <p:spPr>
          <a:xfrm>
            <a:off x="3368946" y="2833382"/>
            <a:ext cx="3600400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高血压发病率高</a:t>
            </a:r>
          </a:p>
        </p:txBody>
      </p:sp>
      <p:sp>
        <p:nvSpPr>
          <p:cNvPr id="10245" name="Text Box 5"/>
          <p:cNvSpPr txBox="1"/>
          <p:nvPr/>
        </p:nvSpPr>
        <p:spPr>
          <a:xfrm>
            <a:off x="3296938" y="3625470"/>
            <a:ext cx="4824536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心脑血管疾病发病率高</a:t>
            </a:r>
          </a:p>
        </p:txBody>
      </p:sp>
      <p:sp>
        <p:nvSpPr>
          <p:cNvPr id="10246" name="Text Box 6"/>
          <p:cNvSpPr txBox="1"/>
          <p:nvPr/>
        </p:nvSpPr>
        <p:spPr>
          <a:xfrm>
            <a:off x="3296938" y="4417558"/>
            <a:ext cx="5184576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支气管病发病率也变高</a:t>
            </a:r>
          </a:p>
        </p:txBody>
      </p:sp>
      <p:sp>
        <p:nvSpPr>
          <p:cNvPr id="10248" name="Text Box 8"/>
          <p:cNvSpPr txBox="1"/>
          <p:nvPr/>
        </p:nvSpPr>
        <p:spPr>
          <a:xfrm>
            <a:off x="945354" y="5220037"/>
            <a:ext cx="6023992" cy="10156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食盐正常摄入量：世界卫生组织建议正常人每人每日盐摄入量不超过</a:t>
            </a:r>
            <a:r>
              <a:rPr kumimoji="0" lang="zh-CN" altLang="zh-CN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克，中国营养学家建议不超过</a:t>
            </a:r>
            <a:r>
              <a:rPr kumimoji="0" lang="zh-CN" altLang="zh-CN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克。 </a:t>
            </a:r>
          </a:p>
        </p:txBody>
      </p:sp>
      <p:sp>
        <p:nvSpPr>
          <p:cNvPr id="7174" name="文本框 7173"/>
          <p:cNvSpPr txBox="1"/>
          <p:nvPr/>
        </p:nvSpPr>
        <p:spPr>
          <a:xfrm>
            <a:off x="510540" y="1297048"/>
            <a:ext cx="3352057" cy="461665"/>
          </a:xfrm>
          <a:prstGeom prst="rect">
            <a:avLst/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食盐摄入要适量</a:t>
            </a:r>
          </a:p>
        </p:txBody>
      </p:sp>
      <p:pic>
        <p:nvPicPr>
          <p:cNvPr id="10" name="Picture 6" descr="import84125_3"/>
          <p:cNvPicPr>
            <a:picLocks noChangeAspect="1"/>
          </p:cNvPicPr>
          <p:nvPr/>
        </p:nvPicPr>
        <p:blipFill>
          <a:blip r:embed="rId4" cstate="print">
            <a:lum bright="4001"/>
          </a:blip>
          <a:stretch>
            <a:fillRect/>
          </a:stretch>
        </p:blipFill>
        <p:spPr>
          <a:xfrm>
            <a:off x="7924153" y="2056283"/>
            <a:ext cx="2420827" cy="2075358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1" name="文本框 7173"/>
          <p:cNvSpPr txBox="1"/>
          <p:nvPr/>
        </p:nvSpPr>
        <p:spPr>
          <a:xfrm>
            <a:off x="7475727" y="1308701"/>
            <a:ext cx="3562771" cy="461665"/>
          </a:xfrm>
          <a:prstGeom prst="rect">
            <a:avLst/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少喝饮料，多吃清淡食品</a:t>
            </a:r>
          </a:p>
        </p:txBody>
      </p:sp>
      <p:sp>
        <p:nvSpPr>
          <p:cNvPr id="12" name="Text Box 3"/>
          <p:cNvSpPr txBox="1"/>
          <p:nvPr/>
        </p:nvSpPr>
        <p:spPr>
          <a:xfrm>
            <a:off x="7745536" y="4271328"/>
            <a:ext cx="2778060" cy="193899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这些食物含热量高，长期如此，很容易导致肥胖，进而引发糖尿病，高血压等。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222829" y="373743"/>
            <a:ext cx="27142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一、合理营养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45" grpId="0"/>
      <p:bldP spid="10246" grpId="0"/>
      <p:bldP spid="10248" grpId="0"/>
      <p:bldP spid="7174" grpId="0" bldLvl="0"/>
      <p:bldP spid="11" grpId="0" bldLvl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{067c5fd0-6585-4497-ab7e-6aa9398c6dd5}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2090</Words>
  <Application>Microsoft Office PowerPoint</Application>
  <PresentationFormat>宽屏</PresentationFormat>
  <Paragraphs>196</Paragraphs>
  <Slides>25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FandolFang R</vt:lpstr>
      <vt:lpstr>思源黑体 CN Light</vt:lpstr>
      <vt:lpstr>Arial</vt:lpstr>
      <vt:lpstr>Calibri</vt:lpstr>
      <vt:lpstr>Wingdings</vt:lpstr>
      <vt:lpstr>Wingdings 2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中国居民膳食指南（2007）基本原则（适合于6岁以上正常人群）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2020-06-23T02:42:16Z</dcterms:created>
  <dcterms:modified xsi:type="dcterms:W3CDTF">2021-01-09T09:49:54Z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