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31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7" r:id="rId25"/>
    <p:sldId id="31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63">
          <p15:clr>
            <a:srgbClr val="A4A3A4"/>
          </p15:clr>
        </p15:guide>
        <p15:guide id="4" orient="horz" pos="712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78"/>
      </p:cViewPr>
      <p:guideLst>
        <p:guide pos="416"/>
        <p:guide pos="7256"/>
        <p:guide orient="horz" pos="663"/>
        <p:guide orient="horz" pos="712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94945B6-0A65-4D39-9C14-0033413CC6E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1B54F11-DFBB-4D9D-BE19-F76D3DB5B27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50BF35-7DAC-4E2C-98E3-1DD8456E1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F20BF-0D91-4513-BF5F-57CB01B4B086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48203B-A319-4212-806D-8A0366D0C53B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50BF35-7DAC-4E2C-98E3-1DD8456E1B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六边形 7"/>
          <p:cNvSpPr/>
          <p:nvPr userDrawn="1"/>
        </p:nvSpPr>
        <p:spPr>
          <a:xfrm>
            <a:off x="323706" y="351790"/>
            <a:ext cx="755794" cy="666750"/>
          </a:xfrm>
          <a:prstGeom prst="hexagon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506178" y="1342671"/>
            <a:ext cx="3993099" cy="3993100"/>
          </a:xfrm>
          <a:prstGeom prst="ellipse">
            <a:avLst/>
          </a:prstGeom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80292" y="-1024705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731704" y="6273800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16700"/>
          <a:stretch>
            <a:fillRect/>
          </a:stretch>
        </p:blipFill>
        <p:spPr>
          <a:xfrm>
            <a:off x="881063" y="1343025"/>
            <a:ext cx="3992562" cy="3992563"/>
          </a:xfrm>
        </p:spPr>
      </p:pic>
      <p:sp>
        <p:nvSpPr>
          <p:cNvPr id="9" name="Rectangle: Rounded Corners 40"/>
          <p:cNvSpPr/>
          <p:nvPr/>
        </p:nvSpPr>
        <p:spPr bwMode="auto">
          <a:xfrm rot="16200000">
            <a:off x="6253916" y="4719122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: Rounded Corners 43"/>
          <p:cNvSpPr/>
          <p:nvPr/>
        </p:nvSpPr>
        <p:spPr bwMode="auto">
          <a:xfrm rot="16200000">
            <a:off x="7944781" y="4719122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99277" y="2875543"/>
            <a:ext cx="6252623" cy="1614104"/>
            <a:chOff x="1510350" y="2866444"/>
            <a:chExt cx="4983852" cy="1286573"/>
          </a:xfrm>
        </p:grpSpPr>
        <p:sp>
          <p:nvSpPr>
            <p:cNvPr id="12" name="矩形 11"/>
            <p:cNvSpPr/>
            <p:nvPr/>
          </p:nvSpPr>
          <p:spPr bwMode="auto">
            <a:xfrm>
              <a:off x="1510350" y="2866444"/>
              <a:ext cx="4983852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6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第一节呼吸道对空气的处理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5575820" y="2229212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第三章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75820" y="4420676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75820" y="3879862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20273" y="5297558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11139" y="5297558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60400" y="338818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5"/>
          <p:cNvSpPr/>
          <p:nvPr/>
        </p:nvSpPr>
        <p:spPr>
          <a:xfrm>
            <a:off x="3264387" y="4694244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气管壁纵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66" b="12941"/>
          <a:stretch>
            <a:fillRect/>
          </a:stretch>
        </p:blipFill>
        <p:spPr bwMode="auto">
          <a:xfrm>
            <a:off x="1222829" y="1800123"/>
            <a:ext cx="2719842" cy="344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901521" y="3377219"/>
            <a:ext cx="6767965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腺细胞分泌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黏液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，使气管内湿润；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黏液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中含有能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抵抗细菌和病毒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的物质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4604659" y="1591418"/>
            <a:ext cx="7134677" cy="17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纤毛向咽喉方向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不停地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摆动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外来的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尘粒、细菌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等和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黏液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一起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送到咽部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，通过咳嗽排出体外，这就是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痰</a:t>
            </a:r>
          </a:p>
        </p:txBody>
      </p:sp>
      <p:pic>
        <p:nvPicPr>
          <p:cNvPr id="14341" name="Picture 8" descr="气管内表面上的纤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9" b="6316"/>
          <a:stretch>
            <a:fillRect/>
          </a:stretch>
        </p:blipFill>
        <p:spPr bwMode="auto">
          <a:xfrm>
            <a:off x="6859702" y="4846999"/>
            <a:ext cx="3414713" cy="128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/>
          <p:nvPr/>
        </p:nvGrpSpPr>
        <p:grpSpPr bwMode="auto">
          <a:xfrm>
            <a:off x="3579927" y="5263843"/>
            <a:ext cx="2936875" cy="546100"/>
            <a:chOff x="1052" y="3650"/>
            <a:chExt cx="1850" cy="344"/>
          </a:xfrm>
        </p:grpSpPr>
        <p:sp>
          <p:nvSpPr>
            <p:cNvPr id="15366" name="Rectangle 10"/>
            <p:cNvSpPr>
              <a:spLocks noChangeArrowheads="1"/>
            </p:cNvSpPr>
            <p:nvPr/>
          </p:nvSpPr>
          <p:spPr bwMode="auto">
            <a:xfrm>
              <a:off x="1052" y="3742"/>
              <a:ext cx="18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气管壁上的纤毛</a:t>
              </a:r>
            </a:p>
          </p:txBody>
        </p:sp>
        <p:sp>
          <p:nvSpPr>
            <p:cNvPr id="15367" name="Line 11"/>
            <p:cNvSpPr>
              <a:spLocks noChangeShapeType="1"/>
            </p:cNvSpPr>
            <p:nvPr/>
          </p:nvSpPr>
          <p:spPr bwMode="auto">
            <a:xfrm flipV="1">
              <a:off x="2304" y="3650"/>
              <a:ext cx="594" cy="184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4343" name="Text Box 12"/>
          <p:cNvSpPr txBox="1">
            <a:spLocks noChangeArrowheads="1"/>
          </p:cNvSpPr>
          <p:nvPr/>
        </p:nvSpPr>
        <p:spPr bwMode="auto">
          <a:xfrm>
            <a:off x="4901521" y="2785924"/>
            <a:ext cx="391636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（在气管支气管处产生）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4" name="Text Box 13"/>
          <p:cNvSpPr txBox="1">
            <a:spLocks noChangeArrowheads="1"/>
          </p:cNvSpPr>
          <p:nvPr/>
        </p:nvSpPr>
        <p:spPr bwMode="auto">
          <a:xfrm>
            <a:off x="8082983" y="4260553"/>
            <a:ext cx="2954637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（湿润、清洁空气）</a:t>
            </a:r>
          </a:p>
        </p:txBody>
      </p:sp>
      <p:sp>
        <p:nvSpPr>
          <p:cNvPr id="14345" name="Text Box 14"/>
          <p:cNvSpPr txBox="1">
            <a:spLocks noChangeArrowheads="1"/>
          </p:cNvSpPr>
          <p:nvPr/>
        </p:nvSpPr>
        <p:spPr bwMode="auto">
          <a:xfrm>
            <a:off x="5390818" y="1196130"/>
            <a:ext cx="2031307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（清洁空气）</a:t>
            </a:r>
          </a:p>
        </p:txBody>
      </p:sp>
      <p:sp>
        <p:nvSpPr>
          <p:cNvPr id="14346" name="Line 15"/>
          <p:cNvSpPr>
            <a:spLocks noChangeShapeType="1"/>
          </p:cNvSpPr>
          <p:nvPr/>
        </p:nvSpPr>
        <p:spPr bwMode="auto">
          <a:xfrm flipV="1">
            <a:off x="5092021" y="1471415"/>
            <a:ext cx="592138" cy="284162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3540635" y="5780915"/>
            <a:ext cx="196215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气管壁纵切</a:t>
            </a:r>
          </a:p>
        </p:txBody>
      </p:sp>
      <p:sp>
        <p:nvSpPr>
          <p:cNvPr id="14348" name="Line 17"/>
          <p:cNvSpPr>
            <a:spLocks noChangeShapeType="1"/>
          </p:cNvSpPr>
          <p:nvPr/>
        </p:nvSpPr>
        <p:spPr bwMode="auto">
          <a:xfrm flipH="1">
            <a:off x="9790340" y="3942149"/>
            <a:ext cx="111126" cy="391624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49" name="Oval 18"/>
          <p:cNvSpPr>
            <a:spLocks noChangeArrowheads="1"/>
          </p:cNvSpPr>
          <p:nvPr/>
        </p:nvSpPr>
        <p:spPr bwMode="auto">
          <a:xfrm>
            <a:off x="4653077" y="1750171"/>
            <a:ext cx="735013" cy="449262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0" name="Oval 19"/>
          <p:cNvSpPr>
            <a:spLocks noChangeArrowheads="1"/>
          </p:cNvSpPr>
          <p:nvPr/>
        </p:nvSpPr>
        <p:spPr bwMode="auto">
          <a:xfrm>
            <a:off x="9533959" y="3514402"/>
            <a:ext cx="735013" cy="449263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AutoShape 22"/>
          <p:cNvSpPr>
            <a:spLocks noChangeArrowheads="1"/>
          </p:cNvSpPr>
          <p:nvPr/>
        </p:nvSpPr>
        <p:spPr bwMode="auto">
          <a:xfrm>
            <a:off x="3744234" y="2441802"/>
            <a:ext cx="860425" cy="222250"/>
          </a:xfrm>
          <a:prstGeom prst="rightArrow">
            <a:avLst>
              <a:gd name="adj1" fmla="val 50000"/>
              <a:gd name="adj2" fmla="val 9676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AutoShape 23"/>
          <p:cNvSpPr>
            <a:spLocks noChangeArrowheads="1"/>
          </p:cNvSpPr>
          <p:nvPr/>
        </p:nvSpPr>
        <p:spPr bwMode="auto">
          <a:xfrm>
            <a:off x="3744234" y="3652226"/>
            <a:ext cx="1079500" cy="287337"/>
          </a:xfrm>
          <a:prstGeom prst="rightArrow">
            <a:avLst>
              <a:gd name="adj1" fmla="val 50000"/>
              <a:gd name="adj2" fmla="val 9390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资料分析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4" grpId="0"/>
      <p:bldP spid="14345" grpId="0"/>
      <p:bldP spid="15372" grpId="0"/>
      <p:bldP spid="14349" grpId="0" animBg="1"/>
      <p:bldP spid="14350" grpId="0" animBg="1"/>
      <p:bldP spid="14351" grpId="0" animBg="1"/>
      <p:bldP spid="143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1941" y="3011922"/>
            <a:ext cx="2875189" cy="16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51542" y="1200324"/>
            <a:ext cx="10967357" cy="11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试根据图片分析北欧的冬天非常寒冷，在那里生活的人和在赤道附近生活的人相比，鼻子的形状可能有什么特点？为什么？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934" y="3035274"/>
            <a:ext cx="2327665" cy="155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3"/>
          <p:cNvSpPr txBox="1">
            <a:spLocks noChangeArrowheads="1"/>
          </p:cNvSpPr>
          <p:nvPr/>
        </p:nvSpPr>
        <p:spPr bwMode="auto">
          <a:xfrm>
            <a:off x="660400" y="5258536"/>
            <a:ext cx="11879943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北欧气候寒冷，北欧人的鼻子大一些，鼻腔也就相应长一些，这有利于预热寒冷的空气。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资料分析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245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61759" y="1669595"/>
            <a:ext cx="10747829" cy="255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是气体进出肺的通道：</a:t>
            </a:r>
          </a:p>
          <a:p>
            <a:pPr marL="0" marR="0" lvl="0" indent="0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呼吸道都有                   做支架，保证气流通畅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使到达肺部的气体                、             、           ：</a:t>
            </a:r>
          </a:p>
          <a:p>
            <a:pPr marL="0" marR="0" lvl="0" indent="0" defTabSz="914400" eaLnBrk="1" fontAlgn="auto" latinLnBrk="0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）清洁空气：鼻腔前部生有</a:t>
            </a:r>
            <a:r>
              <a:rPr kumimoji="0" lang="zh-CN" alt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000" u="sng" kern="0" noProof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鼻腔内黏膜能分</a:t>
            </a:r>
            <a:r>
              <a:rPr kumimoji="0" lang="zh-CN" alt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泌              ，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阻挡和粘住吸入的灰尘和细菌；气管内表面的</a:t>
            </a:r>
            <a:r>
              <a:rPr kumimoji="0" lang="en-US" altLang="zh-CN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向咽喉方向不停地摆动，把外来的尘粒、细菌和黏液送到咽部，通过咳嗽排出体外；腺细胞分泌</a:t>
            </a:r>
            <a:r>
              <a:rPr kumimoji="0" lang="zh-CN" altLang="en-US" sz="20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</a:t>
            </a: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，黏液中含有能抵抗细菌和病毒的物质。   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2012949" y="2147302"/>
            <a:ext cx="200342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骨或软骨</a:t>
            </a: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3720873" y="2732747"/>
            <a:ext cx="102235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清洁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5207907" y="2746814"/>
            <a:ext cx="100806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湿润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6635297" y="2723621"/>
            <a:ext cx="1065212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温暖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4393293" y="3201497"/>
            <a:ext cx="950912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鼻毛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7700509" y="3187927"/>
            <a:ext cx="99377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黏液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3827722" y="3470196"/>
            <a:ext cx="95091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纤毛</a:t>
            </a:r>
          </a:p>
        </p:txBody>
      </p:sp>
      <p:sp>
        <p:nvSpPr>
          <p:cNvPr id="87055" name="Text Box 15"/>
          <p:cNvSpPr txBox="1">
            <a:spLocks noChangeArrowheads="1"/>
          </p:cNvSpPr>
          <p:nvPr/>
        </p:nvSpPr>
        <p:spPr bwMode="auto">
          <a:xfrm>
            <a:off x="5344205" y="3796430"/>
            <a:ext cx="99377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黏液</a:t>
            </a:r>
          </a:p>
        </p:txBody>
      </p:sp>
      <p:sp>
        <p:nvSpPr>
          <p:cNvPr id="18447" name="Rectangle 17"/>
          <p:cNvSpPr>
            <a:spLocks noChangeArrowheads="1"/>
          </p:cNvSpPr>
          <p:nvPr/>
        </p:nvSpPr>
        <p:spPr bwMode="auto">
          <a:xfrm>
            <a:off x="660400" y="4293128"/>
            <a:ext cx="11111139" cy="101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）湿润空气：鼻腔内黏膜和气管内腺细胞分泌的</a:t>
            </a:r>
            <a:r>
              <a:rPr kumimoji="0" lang="zh-CN" altLang="en-US" sz="20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能使空气变得湿润。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）温暖空气：鼻腔粘膜中分布着丰富的</a:t>
            </a:r>
            <a:r>
              <a:rPr kumimoji="0" lang="zh-CN" altLang="en-US" sz="2000" b="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87058" name="Text Box 18"/>
          <p:cNvSpPr txBox="1">
            <a:spLocks noChangeArrowheads="1"/>
          </p:cNvSpPr>
          <p:nvPr/>
        </p:nvSpPr>
        <p:spPr bwMode="auto">
          <a:xfrm>
            <a:off x="6811281" y="4374235"/>
            <a:ext cx="1036638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黏液</a:t>
            </a:r>
          </a:p>
        </p:txBody>
      </p:sp>
      <p:sp>
        <p:nvSpPr>
          <p:cNvPr id="87059" name="Text Box 19"/>
          <p:cNvSpPr txBox="1">
            <a:spLocks noChangeArrowheads="1"/>
          </p:cNvSpPr>
          <p:nvPr/>
        </p:nvSpPr>
        <p:spPr bwMode="auto">
          <a:xfrm>
            <a:off x="5535953" y="4800955"/>
            <a:ext cx="1631950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毛细血管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87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87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/>
      <p:bldP spid="87049" grpId="0"/>
      <p:bldP spid="87050" grpId="0"/>
      <p:bldP spid="87051" grpId="0"/>
      <p:bldP spid="87052" grpId="0"/>
      <p:bldP spid="87053" grpId="0"/>
      <p:bldP spid="87054" grpId="0"/>
      <p:bldP spid="87055" grpId="0"/>
      <p:bldP spid="87058" grpId="0"/>
      <p:bldP spid="870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book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00" y="1907762"/>
            <a:ext cx="1826772" cy="250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2108217" y="1380712"/>
            <a:ext cx="11255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哮喘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037771" y="4421413"/>
            <a:ext cx="3305175" cy="203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哮喘是支气管感染的一种疾病，常由于吸入花粉、灰尘、兽毛等物质引起。患哮喘时，由于气体进出肺的通道变窄，病人呼吸困难。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5220291" y="1303418"/>
            <a:ext cx="1160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肺炎</a:t>
            </a:r>
          </a:p>
        </p:txBody>
      </p:sp>
      <p:pic>
        <p:nvPicPr>
          <p:cNvPr id="13318" name="Picture 5" descr="家属探病防护严密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60" y="1907763"/>
            <a:ext cx="1755095" cy="262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4469670" y="4547961"/>
            <a:ext cx="2897187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肺炎是一种严重的疾病，常表现为发烧、胸部疼痛、咳嗽、呼吸急促等，是由细菌、病毒等感染引起的。</a:t>
            </a:r>
          </a:p>
        </p:txBody>
      </p:sp>
      <p:pic>
        <p:nvPicPr>
          <p:cNvPr id="13320" name="Picture 5" descr="chenfe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47" y="1907763"/>
            <a:ext cx="1843695" cy="262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3"/>
          <p:cNvSpPr>
            <a:spLocks noChangeArrowheads="1"/>
          </p:cNvSpPr>
          <p:nvPr/>
        </p:nvSpPr>
        <p:spPr bwMode="auto">
          <a:xfrm>
            <a:off x="8878998" y="1303418"/>
            <a:ext cx="1020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尘肺</a:t>
            </a:r>
          </a:p>
        </p:txBody>
      </p:sp>
      <p:sp>
        <p:nvSpPr>
          <p:cNvPr id="13322" name="Text Box 4"/>
          <p:cNvSpPr txBox="1">
            <a:spLocks noChangeArrowheads="1"/>
          </p:cNvSpPr>
          <p:nvPr/>
        </p:nvSpPr>
        <p:spPr bwMode="auto">
          <a:xfrm>
            <a:off x="7698014" y="4464502"/>
            <a:ext cx="366667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尘肺是长期在粉尘比较多的场所工作的人容易患的一类职业病。这些疾病发展到一定程度时，患者会出现胸闷、呼吸困难等症状，目前还没有令人满意的疗法。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9" grpId="0"/>
      <p:bldP spid="13321" grpId="0"/>
      <p:bldP spid="13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573481" y="1313222"/>
            <a:ext cx="20272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沙尘暴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25623" y="2233473"/>
            <a:ext cx="208643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戴口罩减</a:t>
            </a:r>
            <a:r>
              <a:rPr lang="zh-CN" altLang="en-US" sz="2400" kern="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可以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少灰尘的吸入。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8600168" y="2221772"/>
            <a:ext cx="31654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在一些存在剧毒气体的环境中，人们甚至要佩带防毒面具。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5127" y="2185733"/>
            <a:ext cx="2898867" cy="161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2464" y="2174024"/>
            <a:ext cx="2061603" cy="171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73481" y="4886652"/>
            <a:ext cx="8693834" cy="10108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i="0" u="none" strike="noStrike" kern="0" cap="none" spc="0" normalizeH="0" baseline="0" noProof="0" dirty="0">
                <a:ln>
                  <a:solidFill>
                    <a:srgbClr val="00B050"/>
                  </a:solidFill>
                </a:ln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呼吸道是气体进出肺的通道，那么呼吸道仅仅是一个通道吗？还有没有其他作用？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 bwMode="auto">
          <a:xfrm>
            <a:off x="2574688" y="2119252"/>
            <a:ext cx="2382622" cy="2795127"/>
            <a:chOff x="567" y="624"/>
            <a:chExt cx="2231" cy="2777"/>
          </a:xfrm>
        </p:grpSpPr>
        <p:pic>
          <p:nvPicPr>
            <p:cNvPr id="21506" name="Picture 4" descr="健康者的肺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DE"/>
                </a:clrFrom>
                <a:clrTo>
                  <a:srgbClr val="FFFF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624"/>
              <a:ext cx="2231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7" name="Text Box 5"/>
            <p:cNvSpPr txBox="1">
              <a:spLocks noChangeArrowheads="1"/>
            </p:cNvSpPr>
            <p:nvPr/>
          </p:nvSpPr>
          <p:spPr bwMode="auto">
            <a:xfrm>
              <a:off x="896" y="3003"/>
              <a:ext cx="1573" cy="398"/>
            </a:xfrm>
            <a:prstGeom prst="rect">
              <a:avLst/>
            </a:prstGeom>
            <a:noFill/>
            <a:ln w="28575" cap="sq">
              <a:solidFill>
                <a:srgbClr val="008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1" tIns="45716" rIns="91431" bIns="45716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健康者的肺</a:t>
              </a:r>
            </a:p>
          </p:txBody>
        </p:sp>
      </p:grp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660400" y="1234186"/>
            <a:ext cx="11197771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有了呼吸道对空气的处理，人体就能完全避免空气中有害物质的危害吗？举例说明。</a:t>
            </a:r>
          </a:p>
        </p:txBody>
      </p:sp>
      <p:grpSp>
        <p:nvGrpSpPr>
          <p:cNvPr id="3" name="Group 6"/>
          <p:cNvGrpSpPr/>
          <p:nvPr/>
        </p:nvGrpSpPr>
        <p:grpSpPr bwMode="auto">
          <a:xfrm>
            <a:off x="6966893" y="2246006"/>
            <a:ext cx="2504395" cy="2721232"/>
            <a:chOff x="3104" y="965"/>
            <a:chExt cx="2115" cy="2972"/>
          </a:xfrm>
        </p:grpSpPr>
        <p:pic>
          <p:nvPicPr>
            <p:cNvPr id="21510" name="Picture 7" descr="吸烟者的肺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DE"/>
                </a:clrFrom>
                <a:clrTo>
                  <a:srgbClr val="FFFFD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" y="965"/>
              <a:ext cx="2115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8"/>
            <p:cNvSpPr txBox="1">
              <a:spLocks noChangeArrowheads="1"/>
            </p:cNvSpPr>
            <p:nvPr/>
          </p:nvSpPr>
          <p:spPr bwMode="auto">
            <a:xfrm>
              <a:off x="3433" y="3500"/>
              <a:ext cx="1457" cy="437"/>
            </a:xfrm>
            <a:prstGeom prst="rect">
              <a:avLst/>
            </a:prstGeom>
            <a:noFill/>
            <a:ln w="22225" cap="sq">
              <a:solidFill>
                <a:srgbClr val="008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31" tIns="45716" rIns="91431" bIns="45716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吸烟者的肺</a:t>
              </a:r>
            </a:p>
          </p:txBody>
        </p:sp>
      </p:grpSp>
      <p:sp>
        <p:nvSpPr>
          <p:cNvPr id="16389" name="矩形 10"/>
          <p:cNvSpPr>
            <a:spLocks noChangeArrowheads="1"/>
          </p:cNvSpPr>
          <p:nvPr/>
        </p:nvSpPr>
        <p:spPr bwMode="auto">
          <a:xfrm>
            <a:off x="660400" y="5268992"/>
            <a:ext cx="8947150" cy="55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不能完全避免。因为呼吸道处理空气的作用是有限的 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5"/>
          <p:cNvSpPr txBox="1">
            <a:spLocks noChangeArrowheads="1"/>
          </p:cNvSpPr>
          <p:nvPr/>
        </p:nvSpPr>
        <p:spPr bwMode="auto">
          <a:xfrm>
            <a:off x="660400" y="1217612"/>
            <a:ext cx="66881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为什么吃饭时不能大声说笑？</a:t>
            </a:r>
          </a:p>
        </p:txBody>
      </p:sp>
      <p:pic>
        <p:nvPicPr>
          <p:cNvPr id="22530" name="Picture 6" descr="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16174"/>
          <a:stretch>
            <a:fillRect/>
          </a:stretch>
        </p:blipFill>
        <p:spPr bwMode="auto">
          <a:xfrm>
            <a:off x="1712687" y="1938371"/>
            <a:ext cx="4005942" cy="360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食物的吞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b="12848"/>
          <a:stretch>
            <a:fillRect/>
          </a:stretch>
        </p:blipFill>
        <p:spPr bwMode="auto">
          <a:xfrm>
            <a:off x="6952341" y="2049593"/>
            <a:ext cx="2919329" cy="349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7161056" y="5778500"/>
            <a:ext cx="2501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食物的吞咽过程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Oval 2"/>
          <p:cNvSpPr>
            <a:spLocks noChangeArrowheads="1"/>
          </p:cNvSpPr>
          <p:nvPr/>
        </p:nvSpPr>
        <p:spPr bwMode="auto">
          <a:xfrm>
            <a:off x="4974771" y="6952343"/>
            <a:ext cx="6096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4211" name="Oval 3"/>
          <p:cNvSpPr>
            <a:spLocks noChangeArrowheads="1"/>
          </p:cNvSpPr>
          <p:nvPr/>
        </p:nvSpPr>
        <p:spPr bwMode="auto">
          <a:xfrm>
            <a:off x="5660571" y="6952343"/>
            <a:ext cx="381000" cy="2286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3555" name="Picture 4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034" y="2059562"/>
            <a:ext cx="3925381" cy="352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241720" y="1858056"/>
            <a:ext cx="3744913" cy="26776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呼吸时：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吞咽时：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>
            <a:off x="2440074" y="3248933"/>
            <a:ext cx="25209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487714" y="2833438"/>
            <a:ext cx="957263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会厌软骨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7386182" y="2292124"/>
            <a:ext cx="3455987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会厌软骨抬起，使空气畅通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7530646" y="3664427"/>
            <a:ext cx="3587297" cy="7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会厌软骨放下，盖隹喉口，防止食物进入气管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呼吸道的作用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nimBg="1"/>
      <p:bldP spid="94211" grpId="0" animBg="1"/>
      <p:bldP spid="94216" grpId="0"/>
      <p:bldP spid="942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ho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520" y="1924582"/>
            <a:ext cx="2684986" cy="247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4" descr="ho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43" y="1914817"/>
            <a:ext cx="2681288" cy="243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083503" y="4668865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声带拉紧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7880237" y="4696647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声带张开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09146" y="4934938"/>
            <a:ext cx="7559675" cy="12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思考：声音是如何产生的？</a:t>
            </a:r>
          </a:p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 青春期应该如何保护嗓子？</a:t>
            </a:r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660400" y="1283207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声音产生的部位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60400" y="1727732"/>
            <a:ext cx="10894105" cy="132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声音是由喉部的声带发出的。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呼吸时，两条声带是分开的，当两条声带拉紧，中间的空隙缩小时，从肺部呼出的气流振动了声带，就发出了声音。</a:t>
            </a:r>
          </a:p>
        </p:txBody>
      </p:sp>
      <p:pic>
        <p:nvPicPr>
          <p:cNvPr id="27651" name="Picture 3" descr="声带拉紧和松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0"/>
          <a:stretch>
            <a:fillRect/>
          </a:stretch>
        </p:blipFill>
        <p:spPr bwMode="auto">
          <a:xfrm>
            <a:off x="2454817" y="3408558"/>
            <a:ext cx="2234659" cy="217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5579356" y="4234137"/>
            <a:ext cx="720725" cy="576262"/>
          </a:xfrm>
          <a:prstGeom prst="leftRightArrow">
            <a:avLst>
              <a:gd name="adj1" fmla="val 49861"/>
              <a:gd name="adj2" fmla="val 1294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</a:ln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448551" y="5724784"/>
            <a:ext cx="188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声带拉紧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995613" y="5687397"/>
            <a:ext cx="1693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声带松开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808823" y="4125849"/>
            <a:ext cx="553980" cy="7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 吸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6577071" y="4125849"/>
            <a:ext cx="553980" cy="7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 声</a:t>
            </a:r>
          </a:p>
        </p:txBody>
      </p:sp>
      <p:pic>
        <p:nvPicPr>
          <p:cNvPr id="27657" name="Picture 9" descr="声带拉紧和松开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97"/>
          <a:stretch>
            <a:fillRect/>
          </a:stretch>
        </p:blipFill>
        <p:spPr bwMode="auto">
          <a:xfrm>
            <a:off x="7131051" y="3421654"/>
            <a:ext cx="2206625" cy="216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624795" y="1161774"/>
            <a:ext cx="4254500" cy="58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发出声音的奥秘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22829" y="373743"/>
            <a:ext cx="2714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呼吸道的作用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 animBg="1"/>
      <p:bldP spid="27653" grpId="0"/>
      <p:bldP spid="27654" grpId="0"/>
      <p:bldP spid="27655" grpId="0"/>
      <p:bldP spid="276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2"/>
          <p:cNvSpPr txBox="1">
            <a:spLocks noChangeArrowheads="1"/>
          </p:cNvSpPr>
          <p:nvPr/>
        </p:nvSpPr>
        <p:spPr bwMode="auto">
          <a:xfrm>
            <a:off x="795338" y="1185553"/>
            <a:ext cx="10723562" cy="15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婴儿总是啼哭着来到人间，这第一声啼哭就标志着开始从空气中获取氧气，并排出二氧化碳。这个过程是通过呼吸系统来完成的。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736294" y="2145605"/>
            <a:ext cx="3262413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（意味着肺开始工作）</a:t>
            </a:r>
          </a:p>
        </p:txBody>
      </p:sp>
      <p:pic>
        <p:nvPicPr>
          <p:cNvPr id="6147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9028" y="3115779"/>
            <a:ext cx="3116717" cy="207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图片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1381" y="3120486"/>
            <a:ext cx="3056712" cy="203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10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674688" y="2624137"/>
            <a:ext cx="514350" cy="156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呼吸系统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544638" y="2573337"/>
            <a:ext cx="1289050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1730375" y="4613275"/>
            <a:ext cx="1066800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3216275" y="1347787"/>
            <a:ext cx="1276350" cy="267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咽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喉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气管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支气管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475288" y="3668712"/>
            <a:ext cx="350837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是气体进出肺的通道</a:t>
            </a:r>
          </a:p>
        </p:txBody>
      </p:sp>
      <p:sp>
        <p:nvSpPr>
          <p:cNvPr id="28679" name="AutoShape 8"/>
          <p:cNvSpPr/>
          <p:nvPr/>
        </p:nvSpPr>
        <p:spPr bwMode="auto">
          <a:xfrm>
            <a:off x="1295400" y="2020887"/>
            <a:ext cx="317500" cy="3119438"/>
          </a:xfrm>
          <a:prstGeom prst="leftBrace">
            <a:avLst>
              <a:gd name="adj1" fmla="val 81830"/>
              <a:gd name="adj2" fmla="val 50000"/>
            </a:avLst>
          </a:prstGeom>
          <a:noFill/>
          <a:ln w="5715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0" name="AutoShape 9"/>
          <p:cNvSpPr/>
          <p:nvPr/>
        </p:nvSpPr>
        <p:spPr bwMode="auto">
          <a:xfrm>
            <a:off x="2830513" y="1412875"/>
            <a:ext cx="354012" cy="2947987"/>
          </a:xfrm>
          <a:prstGeom prst="leftBrace">
            <a:avLst>
              <a:gd name="adj1" fmla="val 69356"/>
              <a:gd name="adj2" fmla="val 50000"/>
            </a:avLst>
          </a:prstGeom>
          <a:noFill/>
          <a:ln w="2857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1" name="AutoShape 10"/>
          <p:cNvSpPr/>
          <p:nvPr/>
        </p:nvSpPr>
        <p:spPr bwMode="auto">
          <a:xfrm>
            <a:off x="4443413" y="1446212"/>
            <a:ext cx="369887" cy="2762250"/>
          </a:xfrm>
          <a:prstGeom prst="rightBrace">
            <a:avLst>
              <a:gd name="adj1" fmla="val 62197"/>
              <a:gd name="adj2" fmla="val 50000"/>
            </a:avLst>
          </a:prstGeom>
          <a:noFill/>
          <a:ln w="2857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719388" y="4899025"/>
            <a:ext cx="2058987" cy="2540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3" name="Text Box 12"/>
          <p:cNvSpPr txBox="1">
            <a:spLocks noChangeArrowheads="1"/>
          </p:cNvSpPr>
          <p:nvPr/>
        </p:nvSpPr>
        <p:spPr bwMode="auto">
          <a:xfrm>
            <a:off x="5243513" y="4598987"/>
            <a:ext cx="348456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呼吸系统的主要器官</a:t>
            </a:r>
          </a:p>
        </p:txBody>
      </p:sp>
      <p:sp>
        <p:nvSpPr>
          <p:cNvPr id="28686" name="Text Box 16"/>
          <p:cNvSpPr txBox="1">
            <a:spLocks noChangeArrowheads="1"/>
          </p:cNvSpPr>
          <p:nvPr/>
        </p:nvSpPr>
        <p:spPr bwMode="auto">
          <a:xfrm>
            <a:off x="4787900" y="2414587"/>
            <a:ext cx="573088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功能</a:t>
            </a:r>
          </a:p>
        </p:txBody>
      </p:sp>
      <p:sp>
        <p:nvSpPr>
          <p:cNvPr id="28687" name="AutoShape 17"/>
          <p:cNvSpPr/>
          <p:nvPr/>
        </p:nvSpPr>
        <p:spPr bwMode="auto">
          <a:xfrm>
            <a:off x="5287963" y="1879600"/>
            <a:ext cx="200025" cy="2112962"/>
          </a:xfrm>
          <a:prstGeom prst="leftBrace">
            <a:avLst>
              <a:gd name="adj1" fmla="val 87980"/>
              <a:gd name="adj2" fmla="val 50000"/>
            </a:avLst>
          </a:prstGeom>
          <a:noFill/>
          <a:ln w="28575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1" tIns="45716" rIns="91431" bIns="45716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688" name="Text Box 18"/>
          <p:cNvSpPr txBox="1">
            <a:spLocks noChangeArrowheads="1"/>
          </p:cNvSpPr>
          <p:nvPr/>
        </p:nvSpPr>
        <p:spPr bwMode="auto">
          <a:xfrm>
            <a:off x="5514975" y="1700212"/>
            <a:ext cx="3816350" cy="83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使气体清洁、温暖、湿润（有限的）</a:t>
            </a:r>
          </a:p>
        </p:txBody>
      </p:sp>
      <p:sp>
        <p:nvSpPr>
          <p:cNvPr id="28689" name="Text Box 19"/>
          <p:cNvSpPr txBox="1">
            <a:spLocks noChangeArrowheads="1"/>
          </p:cNvSpPr>
          <p:nvPr/>
        </p:nvSpPr>
        <p:spPr bwMode="auto">
          <a:xfrm>
            <a:off x="660400" y="5614987"/>
            <a:ext cx="8270875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吞咽与呼吸的关系：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会厌软骨和喉口的协调配合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  <p:bldP spid="28679" grpId="0" animBg="1"/>
      <p:bldP spid="28680" grpId="0" animBg="1"/>
      <p:bldP spid="28681" grpId="0" animBg="1"/>
      <p:bldP spid="28683" grpId="0"/>
      <p:bldP spid="28686" grpId="0"/>
      <p:bldP spid="28687" grpId="0" animBg="1"/>
      <p:bldP spid="28688" grpId="0"/>
      <p:bldP spid="286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660400" y="1644797"/>
            <a:ext cx="8947150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、由细菌、病毒引起的急性支气管炎、肺炎是怎样传播的？</a:t>
            </a:r>
          </a:p>
        </p:txBody>
      </p:sp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660400" y="2383518"/>
            <a:ext cx="10858500" cy="150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急性支气管炎和肺炎主要是通过呼吸、飞沫传播的。这些致病微生物达到患者发病部位的“旅程”是：外界空气→鼻→咽→喉→气管、支气管（肺炎则是到达肺）。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学以致用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660400" y="1461861"/>
            <a:ext cx="11241314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、在患重感冒时，往往用嘴呼吸，早上醒来时会有什么样的感觉？为什么？</a:t>
            </a: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660399" y="2426853"/>
            <a:ext cx="10675257" cy="132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感到口干舌燥。说明口腔在湿润吸入的空气的过程中，失去了大量的水分，用嘴呼吸不能对吸入的空气起到预热和清洁的作用。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学以致用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660400" y="1389743"/>
            <a:ext cx="10858500" cy="46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、在对溺水者进行人工呼吸以前，为什么要先清除他口、鼻内的污物？</a:t>
            </a:r>
          </a:p>
        </p:txBody>
      </p:sp>
      <p:sp>
        <p:nvSpPr>
          <p:cNvPr id="78851" name="TextBox 4"/>
          <p:cNvSpPr txBox="1">
            <a:spLocks noChangeArrowheads="1"/>
          </p:cNvSpPr>
          <p:nvPr/>
        </p:nvSpPr>
        <p:spPr bwMode="auto">
          <a:xfrm>
            <a:off x="660399" y="2282617"/>
            <a:ext cx="10747829" cy="193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进行人工呼吸之前，清除溺水者口、鼻内的污物，目的是使溺水者的鼻、咽、喉部通畅，以利于空气进出肺部。否则，空气容易进入胃内，回气时可能带动胃内食物反出，出现呼吸道堵塞，造成窒息。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学以致用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780292" y="-1024705"/>
            <a:ext cx="3372218" cy="3278777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731704" y="6273800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 b="16700"/>
          <a:stretch>
            <a:fillRect/>
          </a:stretch>
        </p:blipFill>
        <p:spPr>
          <a:xfrm>
            <a:off x="881063" y="1343025"/>
            <a:ext cx="3992562" cy="3992563"/>
          </a:xfrm>
        </p:spPr>
      </p:pic>
      <p:sp>
        <p:nvSpPr>
          <p:cNvPr id="9" name="Rectangle: Rounded Corners 40"/>
          <p:cNvSpPr/>
          <p:nvPr/>
        </p:nvSpPr>
        <p:spPr bwMode="auto">
          <a:xfrm rot="16200000">
            <a:off x="6253916" y="4719122"/>
            <a:ext cx="322784" cy="1423537"/>
          </a:xfrm>
          <a:prstGeom prst="roundRect">
            <a:avLst>
              <a:gd name="adj" fmla="val 12979"/>
            </a:avLst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Rectangle: Rounded Corners 43"/>
          <p:cNvSpPr/>
          <p:nvPr/>
        </p:nvSpPr>
        <p:spPr bwMode="auto">
          <a:xfrm rot="16200000">
            <a:off x="7944781" y="4719122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499277" y="2875543"/>
            <a:ext cx="6252623" cy="1614104"/>
            <a:chOff x="1510350" y="2866444"/>
            <a:chExt cx="4983852" cy="1286573"/>
          </a:xfrm>
        </p:grpSpPr>
        <p:sp>
          <p:nvSpPr>
            <p:cNvPr id="12" name="矩形 11"/>
            <p:cNvSpPr/>
            <p:nvPr/>
          </p:nvSpPr>
          <p:spPr bwMode="auto">
            <a:xfrm>
              <a:off x="1510350" y="2866444"/>
              <a:ext cx="4983852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36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+mn-ea"/>
                  <a:sym typeface="Arial" panose="020B0604020202020204" pitchFamily="34" charset="0"/>
                </a:rPr>
                <a:t>感谢各位的仔细聆听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634862" y="3563329"/>
              <a:ext cx="4122173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5575820" y="2229212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第三章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575820" y="4420676"/>
            <a:ext cx="5670333" cy="547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75820" y="3879862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下）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720273" y="5297558"/>
            <a:ext cx="13461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11139" y="5297558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60400" y="338818"/>
            <a:ext cx="14863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YOUR  LOGO</a:t>
            </a:r>
            <a:endParaRPr kumimoji="0" lang="zh-CN" altLang="en-US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5"/>
          <p:cNvSpPr/>
          <p:nvPr/>
        </p:nvSpPr>
        <p:spPr>
          <a:xfrm>
            <a:off x="3264387" y="4694244"/>
            <a:ext cx="920591" cy="945034"/>
          </a:xfrm>
          <a:prstGeom prst="ellipse">
            <a:avLst/>
          </a:prstGeom>
          <a:gradFill>
            <a:gsLst>
              <a:gs pos="0">
                <a:srgbClr val="E8525B"/>
              </a:gs>
              <a:gs pos="100000">
                <a:srgbClr val="F8B54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60400" y="1595664"/>
            <a:ext cx="91440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请三位同学上讲台做一组对比实验：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甲用手捏鼻子、闭嘴；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乙用手捏鼻子、张嘴；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丙不捏鼻子、张嘴。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想一想：用嘴呼吸和用鼻呼吸有什么区别？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体验感受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768350" y="1871436"/>
            <a:ext cx="8272463" cy="280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、描述人体呼吸系统的组成。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、说出呼吸道的作用，以及呼吸道与其功能相适应的结构。</a:t>
            </a:r>
            <a:endParaRPr kumimoji="0" lang="en-US" altLang="zh-CN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、认识到呼吸道对空气的处理能力是有限的。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30" y="1478747"/>
            <a:ext cx="3875088" cy="412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995616" y="2571631"/>
            <a:ext cx="2124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会厌软骨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61087" y="4034013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肺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691074" y="5604556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膈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420655" y="2249802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鼻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 flipH="1">
            <a:off x="7420551" y="2561231"/>
            <a:ext cx="3842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咽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7414754" y="2833241"/>
            <a:ext cx="441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喉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7260993" y="3315302"/>
            <a:ext cx="115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气管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260993" y="3722761"/>
            <a:ext cx="19415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支气管</a:t>
            </a:r>
          </a:p>
        </p:txBody>
      </p:sp>
      <p:sp>
        <p:nvSpPr>
          <p:cNvPr id="10250" name="AutoShape 11"/>
          <p:cNvSpPr/>
          <p:nvPr/>
        </p:nvSpPr>
        <p:spPr bwMode="auto">
          <a:xfrm>
            <a:off x="8259766" y="2366990"/>
            <a:ext cx="184825" cy="1694325"/>
          </a:xfrm>
          <a:prstGeom prst="rightBrace">
            <a:avLst>
              <a:gd name="adj1" fmla="val 100006"/>
              <a:gd name="adj2" fmla="val 50000"/>
            </a:avLst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8498566" y="2595018"/>
            <a:ext cx="739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</a:t>
            </a: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7066068" y="2289221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①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7066068" y="2611692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②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7030805" y="3722761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⑤</a:t>
            </a:r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7066068" y="2856629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③</a:t>
            </a:r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>
            <a:off x="7010762" y="3324630"/>
            <a:ext cx="389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④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222829" y="373743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呼吸系统的组成</a:t>
            </a: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7" grpId="0"/>
      <p:bldP spid="44038" grpId="0"/>
      <p:bldP spid="44039" grpId="0"/>
      <p:bldP spid="44040" grpId="0"/>
      <p:bldP spid="44041" grpId="0"/>
      <p:bldP spid="44042" grpId="0"/>
      <p:bldP spid="440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气管局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" b="19284"/>
          <a:stretch>
            <a:fillRect/>
          </a:stretch>
        </p:blipFill>
        <p:spPr bwMode="auto">
          <a:xfrm>
            <a:off x="2475900" y="2799255"/>
            <a:ext cx="1771466" cy="187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4" t="54030" r="29326" b="31783"/>
          <a:stretch>
            <a:fillRect/>
          </a:stretch>
        </p:blipFill>
        <p:spPr bwMode="auto">
          <a:xfrm>
            <a:off x="5193393" y="2865957"/>
            <a:ext cx="2033616" cy="1844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矩形 9"/>
          <p:cNvSpPr>
            <a:spLocks noChangeArrowheads="1"/>
          </p:cNvSpPr>
          <p:nvPr/>
        </p:nvSpPr>
        <p:spPr bwMode="auto">
          <a:xfrm>
            <a:off x="656550" y="1227830"/>
            <a:ext cx="7175500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呼吸道有什么结构能保证气流通畅？</a:t>
            </a:r>
          </a:p>
        </p:txBody>
      </p:sp>
      <p:sp>
        <p:nvSpPr>
          <p:cNvPr id="2" name="矩形 10"/>
          <p:cNvSpPr>
            <a:spLocks noChangeArrowheads="1"/>
          </p:cNvSpPr>
          <p:nvPr/>
        </p:nvSpPr>
        <p:spPr bwMode="auto">
          <a:xfrm>
            <a:off x="2583543" y="2083264"/>
            <a:ext cx="1723549" cy="50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气管（局部）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562" y="2821563"/>
            <a:ext cx="1901371" cy="198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qiguan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618" y="2821563"/>
            <a:ext cx="1883800" cy="184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902154" y="2120343"/>
            <a:ext cx="3897312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人体气管横切（</a:t>
            </a:r>
            <a:r>
              <a:rPr kumimoji="0" lang="en-US" altLang="zh-C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型软骨</a:t>
            </a:r>
            <a:r>
              <a:rPr kumimoji="0" lang="zh-CN" altLang="en-US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11276" name="Text Box 10"/>
          <p:cNvSpPr txBox="1">
            <a:spLocks noChangeArrowheads="1"/>
          </p:cNvSpPr>
          <p:nvPr/>
        </p:nvSpPr>
        <p:spPr bwMode="auto">
          <a:xfrm>
            <a:off x="709218" y="5226738"/>
            <a:ext cx="9144000" cy="58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、呼吸道都有             作支架，保证               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740592" y="5383687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骨与软骨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696972" y="5354241"/>
            <a:ext cx="1978025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气流通畅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资料分析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4011" y="1994012"/>
            <a:ext cx="2272251" cy="151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60400" y="4793011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鼻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8503103" y="5216528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鼻腔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668462" y="4077048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鼻毛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652587" y="4915248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黏膜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76387" y="5762973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毛细血管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065462" y="5991573"/>
            <a:ext cx="381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573462" y="5753448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温暖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573462" y="4062761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清洁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573462" y="4915248"/>
            <a:ext cx="796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湿润</a:t>
            </a:r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566987" y="5153373"/>
            <a:ext cx="9906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2566987" y="4315173"/>
            <a:ext cx="9906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V="1">
            <a:off x="2566987" y="4315173"/>
            <a:ext cx="990600" cy="76200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30" name="AutoShape 18"/>
          <p:cNvSpPr/>
          <p:nvPr/>
        </p:nvSpPr>
        <p:spPr bwMode="auto">
          <a:xfrm>
            <a:off x="1271587" y="4238973"/>
            <a:ext cx="381000" cy="1828800"/>
          </a:xfrm>
          <a:prstGeom prst="leftBrace">
            <a:avLst>
              <a:gd name="adj1" fmla="val 40000"/>
              <a:gd name="adj2" fmla="val 50000"/>
            </a:avLst>
          </a:prstGeom>
          <a:noFill/>
          <a:ln w="25400">
            <a:solidFill>
              <a:srgbClr val="00B05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5" name="Line 19"/>
          <p:cNvSpPr>
            <a:spLocks noChangeShapeType="1"/>
          </p:cNvSpPr>
          <p:nvPr/>
        </p:nvSpPr>
        <p:spPr bwMode="auto">
          <a:xfrm flipV="1">
            <a:off x="1449717" y="2834036"/>
            <a:ext cx="2686853" cy="57681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6" name="Line 20"/>
          <p:cNvSpPr>
            <a:spLocks noChangeShapeType="1"/>
          </p:cNvSpPr>
          <p:nvPr/>
        </p:nvSpPr>
        <p:spPr bwMode="auto">
          <a:xfrm flipH="1" flipV="1">
            <a:off x="7893503" y="3041653"/>
            <a:ext cx="609600" cy="2174875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7" name="矩形 20"/>
          <p:cNvSpPr>
            <a:spLocks noChangeArrowheads="1"/>
          </p:cNvSpPr>
          <p:nvPr/>
        </p:nvSpPr>
        <p:spPr bwMode="auto">
          <a:xfrm>
            <a:off x="722086" y="1130300"/>
            <a:ext cx="748923" cy="58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鼻</a:t>
            </a:r>
          </a:p>
        </p:txBody>
      </p:sp>
      <p:sp>
        <p:nvSpPr>
          <p:cNvPr id="12308" name="Text Box 5"/>
          <p:cNvSpPr txBox="1">
            <a:spLocks noChangeArrowheads="1"/>
          </p:cNvSpPr>
          <p:nvPr/>
        </p:nvSpPr>
        <p:spPr bwMode="auto">
          <a:xfrm>
            <a:off x="722086" y="3167166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鼻毛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资料分析</a:t>
            </a:r>
          </a:p>
        </p:txBody>
      </p:sp>
      <p:pic>
        <p:nvPicPr>
          <p:cNvPr id="23" name="Picture 3" descr="bim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72" y="2114334"/>
            <a:ext cx="2771776" cy="229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/>
      <p:bldP spid="13322" grpId="0"/>
      <p:bldP spid="13324" grpId="0"/>
      <p:bldP spid="13325" grpId="0"/>
      <p:bldP spid="13326" grpId="0"/>
      <p:bldP spid="133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"/>
          <p:cNvSpPr txBox="1">
            <a:spLocks noChangeArrowheads="1"/>
          </p:cNvSpPr>
          <p:nvPr/>
        </p:nvSpPr>
        <p:spPr bwMode="auto">
          <a:xfrm>
            <a:off x="2429783" y="5326063"/>
            <a:ext cx="4851400" cy="58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气管和支气管（部分）</a:t>
            </a:r>
          </a:p>
        </p:txBody>
      </p:sp>
      <p:pic>
        <p:nvPicPr>
          <p:cNvPr id="13314" name="Picture 3" descr="气管和支气管树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0"/>
          <a:stretch>
            <a:fillRect/>
          </a:stretch>
        </p:blipFill>
        <p:spPr bwMode="auto">
          <a:xfrm>
            <a:off x="3093854" y="1464779"/>
            <a:ext cx="3318556" cy="370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6629217" y="1691368"/>
            <a:ext cx="2975429" cy="3474357"/>
          </a:xfrm>
          <a:prstGeom prst="wedgeRoundRectCallout">
            <a:avLst>
              <a:gd name="adj1" fmla="val -63648"/>
              <a:gd name="adj2" fmla="val 43644"/>
              <a:gd name="adj3" fmla="val 16667"/>
            </a:avLst>
          </a:prstGeom>
          <a:noFill/>
          <a:ln w="9525">
            <a:solidFill>
              <a:srgbClr val="000099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1" tIns="45716" rIns="91431" bIns="45716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756898" y="1867581"/>
            <a:ext cx="2847748" cy="281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气管下端分成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左右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支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气管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，分别通向左、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右肺。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支气管在肺叶中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一再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分支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，成为各级支气管，越分越细，越分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管壁越薄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末端形成肺泡</a:t>
            </a:r>
            <a:r>
              <a:rPr kumimoji="0" lang="en-US" altLang="zh-CN" sz="20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资料分析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 descr="纤毛的作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15" y="1257888"/>
            <a:ext cx="6066971" cy="307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60399" y="4637088"/>
            <a:ext cx="10689771" cy="114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鼻毛和鼻腔内的黏液能阻挡和粘住吸入的灰尘和细菌，鼻腔内的黏液还能杀灭一些细菌并能湿润吸入的空气。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22829" y="373743"/>
            <a:ext cx="1871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资料分析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1435</Words>
  <Application>Microsoft Office PowerPoint</Application>
  <PresentationFormat>宽屏</PresentationFormat>
  <Paragraphs>170</Paragraphs>
  <Slides>25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2020-06-23T02:42:37Z</dcterms:created>
  <dcterms:modified xsi:type="dcterms:W3CDTF">2021-01-09T09:50:01Z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