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1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311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731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>
        <p:guide pos="416"/>
        <p:guide pos="7242"/>
        <p:guide orient="horz" pos="663"/>
        <p:guide orient="horz" pos="731"/>
        <p:guide orient="horz" pos="390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52EBA-3B52-424E-B013-71ADE397428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E220833-1877-4988-87C6-C231B72866E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50BF35-7DAC-4E2C-98E3-1DD8456E1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7007DA-D9D1-4367-8623-100564BF3617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</a:rPr>
              <a:t>17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0" y="0"/>
            <a:ext cx="0" cy="0"/>
          </a:xfrm>
          <a:ln>
            <a:solidFill>
              <a:srgbClr val="000000"/>
            </a:solidFill>
            <a:miter lim="800000"/>
          </a:ln>
        </p:spPr>
      </p:sp>
      <p:sp>
        <p:nvSpPr>
          <p:cNvPr id="35843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50BF35-7DAC-4E2C-98E3-1DD8456E1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/>
          <p:cNvSpPr/>
          <p:nvPr userDrawn="1"/>
        </p:nvSpPr>
        <p:spPr>
          <a:xfrm>
            <a:off x="323706" y="351790"/>
            <a:ext cx="755794" cy="666750"/>
          </a:xfrm>
          <a:prstGeom prst="hexagon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506178" y="1342671"/>
            <a:ext cx="3993099" cy="3993100"/>
          </a:xfrm>
          <a:prstGeom prst="ellipse">
            <a:avLst/>
          </a:prstGeom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80292" y="-1024705"/>
            <a:ext cx="3372218" cy="3278777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731704" y="6273800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16700"/>
          <a:stretch>
            <a:fillRect/>
          </a:stretch>
        </p:blipFill>
        <p:spPr>
          <a:xfrm>
            <a:off x="881063" y="1343025"/>
            <a:ext cx="3992562" cy="3992563"/>
          </a:xfrm>
        </p:spPr>
      </p:pic>
      <p:sp>
        <p:nvSpPr>
          <p:cNvPr id="9" name="Rectangle: Rounded Corners 40"/>
          <p:cNvSpPr/>
          <p:nvPr/>
        </p:nvSpPr>
        <p:spPr bwMode="auto">
          <a:xfrm rot="16200000">
            <a:off x="6253916" y="4719122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: Rounded Corners 43"/>
          <p:cNvSpPr/>
          <p:nvPr/>
        </p:nvSpPr>
        <p:spPr bwMode="auto">
          <a:xfrm rot="16200000">
            <a:off x="7944781" y="4719122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75820" y="2967247"/>
            <a:ext cx="6252623" cy="1522401"/>
            <a:chOff x="1571361" y="2939539"/>
            <a:chExt cx="4983852" cy="1213478"/>
          </a:xfrm>
        </p:grpSpPr>
        <p:sp>
          <p:nvSpPr>
            <p:cNvPr id="12" name="矩形 11"/>
            <p:cNvSpPr/>
            <p:nvPr/>
          </p:nvSpPr>
          <p:spPr bwMode="auto">
            <a:xfrm>
              <a:off x="1571361" y="2939539"/>
              <a:ext cx="4983852" cy="466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2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第二节 发生在肺内的气体交换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34862" y="3563329"/>
              <a:ext cx="412217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5575820" y="2229212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第三章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75820" y="4420676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75820" y="3879862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20273" y="5297558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11139" y="5297558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60400" y="338818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5"/>
          <p:cNvSpPr/>
          <p:nvPr/>
        </p:nvSpPr>
        <p:spPr>
          <a:xfrm>
            <a:off x="3264387" y="4694244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097760"/>
            <a:ext cx="5620656" cy="28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660400" y="13335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测量胸围差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60400" y="5247822"/>
            <a:ext cx="9557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胸围差 ＝深吸气终了时胸围的长度 －深呼气终了时胸围的长度</a:t>
            </a:r>
          </a:p>
        </p:txBody>
      </p:sp>
      <p:sp>
        <p:nvSpPr>
          <p:cNvPr id="16390" name="矩形 7"/>
          <p:cNvSpPr>
            <a:spLocks noChangeArrowheads="1"/>
          </p:cNvSpPr>
          <p:nvPr/>
        </p:nvSpPr>
        <p:spPr bwMode="auto">
          <a:xfrm>
            <a:off x="2674938" y="1346200"/>
            <a:ext cx="4289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测量胸围差使用的材料用具是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三、胸廓与呼吸的关系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 idx="4294967295"/>
          </p:nvPr>
        </p:nvSpPr>
        <p:spPr>
          <a:xfrm>
            <a:off x="660400" y="1415717"/>
            <a:ext cx="8229600" cy="1143000"/>
          </a:xfrm>
        </p:spPr>
        <p:txBody>
          <a:bodyPr anchor="t">
            <a:norm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胸围测量记录表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2278742" y="1900118"/>
          <a:ext cx="8120744" cy="354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8164"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8590" marR="88590" marT="44295" marB="4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深吸气时胸围长度（㎝）</a:t>
                      </a:r>
                    </a:p>
                  </a:txBody>
                  <a:tcPr marL="88590" marR="88590" marT="44295" marB="4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深呼气时胸围长度</a:t>
                      </a:r>
                      <a:r>
                        <a:rPr lang="en-US" altLang="zh-CN" sz="17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</a:t>
                      </a:r>
                      <a:r>
                        <a:rPr lang="zh-CN" altLang="en-US" sz="17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㎝</a:t>
                      </a:r>
                      <a:r>
                        <a:rPr lang="en-US" altLang="zh-CN" sz="17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)</a:t>
                      </a:r>
                      <a:endParaRPr lang="zh-CN" altLang="en-US" sz="17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8590" marR="88590" marT="44295" marB="4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胸围差（㎝）</a:t>
                      </a:r>
                    </a:p>
                  </a:txBody>
                  <a:tcPr marL="88590" marR="88590" marT="44295" marB="442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8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第一次</a:t>
                      </a:r>
                    </a:p>
                  </a:txBody>
                  <a:tcPr marL="88590" marR="88590" marT="44295" marB="4429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8590" marR="88590" marT="44295" marB="4429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8590" marR="88590" marT="44295" marB="4429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8590" marR="88590" marT="44295" marB="442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8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第二次</a:t>
                      </a:r>
                    </a:p>
                  </a:txBody>
                  <a:tcPr marL="88590" marR="88590" marT="44295" marB="4429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8590" marR="88590" marT="44295" marB="4429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8590" marR="88590" marT="44295" marB="4429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8590" marR="88590" marT="44295" marB="442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8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第三次</a:t>
                      </a:r>
                    </a:p>
                  </a:txBody>
                  <a:tcPr marL="88590" marR="88590" marT="44295" marB="4429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8590" marR="88590" marT="44295" marB="4429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8590" marR="88590" marT="44295" marB="4429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88590" marR="88590" marT="44295" marB="442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859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7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胸围差的平均值：</a:t>
                      </a:r>
                    </a:p>
                  </a:txBody>
                  <a:tcPr marL="88590" marR="88590" marT="44295" marB="44295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0" name="TextBox 4"/>
          <p:cNvSpPr txBox="1">
            <a:spLocks noChangeArrowheads="1"/>
          </p:cNvSpPr>
          <p:nvPr/>
        </p:nvSpPr>
        <p:spPr bwMode="auto">
          <a:xfrm>
            <a:off x="660400" y="5667673"/>
            <a:ext cx="62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胸围差存在差异的原因？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三、胸廓与呼吸的关系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129874" y="2059276"/>
            <a:ext cx="19050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深深吸气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977474" y="3430876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肋骨向上向外运动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06074" y="534785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胸廓扩大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568274" y="3507076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肋骨向下向内运动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720674" y="5347855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胸廓缩小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720674" y="2059276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深深呼气</a:t>
            </a:r>
          </a:p>
        </p:txBody>
      </p:sp>
      <p:sp>
        <p:nvSpPr>
          <p:cNvPr id="9225" name="AutoShape 14"/>
          <p:cNvSpPr>
            <a:spLocks noChangeArrowheads="1"/>
          </p:cNvSpPr>
          <p:nvPr/>
        </p:nvSpPr>
        <p:spPr bwMode="auto">
          <a:xfrm>
            <a:off x="2663274" y="2668876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AutoShape 15"/>
          <p:cNvSpPr>
            <a:spLocks noChangeArrowheads="1"/>
          </p:cNvSpPr>
          <p:nvPr/>
        </p:nvSpPr>
        <p:spPr bwMode="auto">
          <a:xfrm>
            <a:off x="2663274" y="4573876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AutoShape 16"/>
          <p:cNvSpPr>
            <a:spLocks noChangeArrowheads="1"/>
          </p:cNvSpPr>
          <p:nvPr/>
        </p:nvSpPr>
        <p:spPr bwMode="auto">
          <a:xfrm>
            <a:off x="5177874" y="4650076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8" name="AutoShape 17"/>
          <p:cNvSpPr>
            <a:spLocks noChangeArrowheads="1"/>
          </p:cNvSpPr>
          <p:nvPr/>
        </p:nvSpPr>
        <p:spPr bwMode="auto">
          <a:xfrm>
            <a:off x="5254074" y="2745076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229" name="Picture 9" descr="20044202216259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18" y="1547090"/>
            <a:ext cx="2763255" cy="425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8488" y="1381585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呼吸时，胸廓发生了什么变化？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22829" y="373743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三、胸廓与呼吸的关系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3" grpId="0"/>
      <p:bldP spid="6154" grpId="0"/>
      <p:bldP spid="6155" grpId="0"/>
      <p:bldP spid="6156" grpId="0"/>
      <p:bldP spid="6157" grpId="0"/>
      <p:bldP spid="9225" grpId="0" animBg="1"/>
      <p:bldP spid="9226" grpId="0" animBg="1"/>
      <p:bldP spid="9227" grpId="0" animBg="1"/>
      <p:bldP spid="92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71" y="2048920"/>
            <a:ext cx="3276600" cy="269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0400" y="5316935"/>
            <a:ext cx="76200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胸廓的横向扩张和收缩与哪块肌肉有关？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60400" y="5719676"/>
            <a:ext cx="91440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肋间肌的活动使胸廓前后、左右径发生变化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910184" y="3597543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肋骨向下向内运动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190523" y="471162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胸廓变大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910184" y="5183419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胸廓变小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8695871" y="2194156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肋间肌舒张</a:t>
            </a: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000023" y="3200971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肋骨向上向外运动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895589" y="2090399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肋间肌收缩</a:t>
            </a:r>
          </a:p>
        </p:txBody>
      </p:sp>
      <p:sp>
        <p:nvSpPr>
          <p:cNvPr id="19467" name="AutoShape 14"/>
          <p:cNvSpPr>
            <a:spLocks noChangeArrowheads="1"/>
          </p:cNvSpPr>
          <p:nvPr/>
        </p:nvSpPr>
        <p:spPr bwMode="auto">
          <a:xfrm>
            <a:off x="2571523" y="4083088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8" name="AutoShape 15"/>
          <p:cNvSpPr>
            <a:spLocks noChangeArrowheads="1"/>
          </p:cNvSpPr>
          <p:nvPr/>
        </p:nvSpPr>
        <p:spPr bwMode="auto">
          <a:xfrm>
            <a:off x="2537958" y="2604936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9" name="AutoShape 16"/>
          <p:cNvSpPr>
            <a:spLocks noChangeArrowheads="1"/>
          </p:cNvSpPr>
          <p:nvPr/>
        </p:nvSpPr>
        <p:spPr bwMode="auto">
          <a:xfrm>
            <a:off x="9381671" y="4456344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0" name="AutoShape 17"/>
          <p:cNvSpPr>
            <a:spLocks noChangeArrowheads="1"/>
          </p:cNvSpPr>
          <p:nvPr/>
        </p:nvSpPr>
        <p:spPr bwMode="auto">
          <a:xfrm>
            <a:off x="9367384" y="278647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4655457" y="3055604"/>
            <a:ext cx="7620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6520543" y="3015071"/>
            <a:ext cx="7620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 flipV="1">
            <a:off x="3673702" y="2739709"/>
            <a:ext cx="1210355" cy="7157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6943271" y="3015070"/>
            <a:ext cx="1442358" cy="386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542471" y="127136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呼气和吸气时胸廓容积发生变化的原因是什么？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22829" y="373743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三、胸廓与呼吸的关系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5" grpId="0" animBg="1"/>
      <p:bldP spid="92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660400" y="1424048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胸廓的纵向扩张和收缩与哪块肌肉有关？</a:t>
            </a:r>
          </a:p>
        </p:txBody>
      </p:sp>
      <p:pic>
        <p:nvPicPr>
          <p:cNvPr id="6" name="Picture 4" descr="bc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0150" y="1851956"/>
            <a:ext cx="5238750" cy="3810000"/>
          </a:xfr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6422" y="2589758"/>
            <a:ext cx="472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膈肌收缩，上下径扩大；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膈肌舒张，上下径减小。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59293" y="5358886"/>
            <a:ext cx="8229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膈肌的活动使胸腔上下径发生变化</a:t>
            </a:r>
          </a:p>
        </p:txBody>
      </p:sp>
      <p:pic>
        <p:nvPicPr>
          <p:cNvPr id="7" name="图片 11265" descr="bc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14" y="2102491"/>
            <a:ext cx="3809107" cy="300586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222829" y="373743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三、胸廓与呼吸的关系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900991" y="2104814"/>
            <a:ext cx="3497036" cy="2632165"/>
            <a:chOff x="528" y="1008"/>
            <a:chExt cx="2976" cy="2195"/>
          </a:xfrm>
        </p:grpSpPr>
        <p:pic>
          <p:nvPicPr>
            <p:cNvPr id="21518" name="Picture 3" descr="http://www.pep.com.cn/images/200406/pic_7657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44" t="35336" r="9630" b="42825"/>
            <a:stretch>
              <a:fillRect/>
            </a:stretch>
          </p:blipFill>
          <p:spPr bwMode="auto">
            <a:xfrm>
              <a:off x="528" y="1008"/>
              <a:ext cx="2976" cy="2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Line 4"/>
            <p:cNvSpPr>
              <a:spLocks noChangeShapeType="1"/>
            </p:cNvSpPr>
            <p:nvPr/>
          </p:nvSpPr>
          <p:spPr bwMode="auto">
            <a:xfrm>
              <a:off x="3168" y="2832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0" name="Line 5"/>
            <p:cNvSpPr>
              <a:spLocks noChangeShapeType="1"/>
            </p:cNvSpPr>
            <p:nvPr/>
          </p:nvSpPr>
          <p:spPr bwMode="auto">
            <a:xfrm flipV="1">
              <a:off x="1584" y="283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555172" y="1295175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演示实验：模拟膈肌的运动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569238" y="2785215"/>
            <a:ext cx="1295400" cy="0"/>
          </a:xfrm>
          <a:prstGeom prst="line">
            <a:avLst/>
          </a:prstGeom>
          <a:noFill/>
          <a:ln w="3175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215668" y="3183140"/>
            <a:ext cx="457200" cy="0"/>
          </a:xfrm>
          <a:prstGeom prst="line">
            <a:avLst/>
          </a:prstGeom>
          <a:noFill/>
          <a:ln w="3175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5978927" y="3464875"/>
            <a:ext cx="838200" cy="0"/>
          </a:xfrm>
          <a:prstGeom prst="line">
            <a:avLst/>
          </a:prstGeom>
          <a:noFill/>
          <a:ln w="3175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5973386" y="4063046"/>
            <a:ext cx="914400" cy="0"/>
          </a:xfrm>
          <a:prstGeom prst="line">
            <a:avLst/>
          </a:prstGeom>
          <a:noFill/>
          <a:ln w="3175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823999" y="2603643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气管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660168" y="2935490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864638" y="3302517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华文行楷" panose="02010800040101010101" pitchFamily="2" charset="-122"/>
                <a:sym typeface="Arial" panose="020B0604020202020204" pitchFamily="34" charset="0"/>
              </a:rPr>
              <a:t>肺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956970" y="3856335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膈肌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25575" y="5335789"/>
            <a:ext cx="683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胸腔扩大导了致吸气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22829" y="373743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三、胸廓与呼吸的关系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  <p:bldP spid="18445" grpId="0" autoUpdateAnimBg="0"/>
      <p:bldP spid="18446" grpId="0" autoUpdateAnimBg="0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532448" y="1382380"/>
            <a:ext cx="849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呼气和吸气时随着胸廓的扩大，肺的容积发生什么变化呢？</a:t>
            </a:r>
          </a:p>
        </p:txBody>
      </p:sp>
      <p:pic>
        <p:nvPicPr>
          <p:cNvPr id="22532" name="Picture 4" descr="模拟膈肌运动ge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29" y="2267907"/>
            <a:ext cx="37338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01803" y="2800186"/>
            <a:ext cx="5181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胸廓扩大时，肺也随着扩张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胸廓缩小时，肺也随着缩小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四、肺与呼吸的关系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72912" y="1677849"/>
            <a:ext cx="4725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参考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：气体中普遍存在着压力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059045" y="3472035"/>
            <a:ext cx="5541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规律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：一定的条件下，压缩气体体积导致压力变大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103495" y="5032547"/>
            <a:ext cx="5304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规律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：一定条件下，气体体积变大导致压力减小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000308" y="2055985"/>
            <a:ext cx="5641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状态分析：活塞静止不动的原因是两边气体压力相等</a:t>
            </a:r>
          </a:p>
        </p:txBody>
      </p:sp>
      <p:grpSp>
        <p:nvGrpSpPr>
          <p:cNvPr id="23558" name="Group 6"/>
          <p:cNvGrpSpPr/>
          <p:nvPr/>
        </p:nvGrpSpPr>
        <p:grpSpPr bwMode="auto">
          <a:xfrm>
            <a:off x="6344920" y="1290810"/>
            <a:ext cx="3884613" cy="652462"/>
            <a:chOff x="1454" y="667"/>
            <a:chExt cx="2447" cy="411"/>
          </a:xfrm>
        </p:grpSpPr>
        <p:grpSp>
          <p:nvGrpSpPr>
            <p:cNvPr id="23595" name="Group 7"/>
            <p:cNvGrpSpPr/>
            <p:nvPr/>
          </p:nvGrpSpPr>
          <p:grpSpPr bwMode="auto">
            <a:xfrm>
              <a:off x="2232" y="738"/>
              <a:ext cx="1669" cy="284"/>
              <a:chOff x="2232" y="981"/>
              <a:chExt cx="1669" cy="284"/>
            </a:xfrm>
          </p:grpSpPr>
          <p:sp>
            <p:nvSpPr>
              <p:cNvPr id="23608" name="AutoShape 8"/>
              <p:cNvSpPr>
                <a:spLocks noChangeArrowheads="1"/>
              </p:cNvSpPr>
              <p:nvPr/>
            </p:nvSpPr>
            <p:spPr bwMode="auto">
              <a:xfrm>
                <a:off x="2232" y="981"/>
                <a:ext cx="1390" cy="273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50195"/>
                </a:schemeClr>
              </a:solidFill>
              <a:ln w="508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09" name="Rectangle 9"/>
              <p:cNvSpPr>
                <a:spLocks noChangeArrowheads="1"/>
              </p:cNvSpPr>
              <p:nvPr/>
            </p:nvSpPr>
            <p:spPr bwMode="auto">
              <a:xfrm>
                <a:off x="3621" y="1043"/>
                <a:ext cx="210" cy="164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508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10" name="AutoShape 10"/>
              <p:cNvSpPr>
                <a:spLocks noChangeArrowheads="1"/>
              </p:cNvSpPr>
              <p:nvPr/>
            </p:nvSpPr>
            <p:spPr bwMode="auto">
              <a:xfrm rot="5400000">
                <a:off x="3731" y="1096"/>
                <a:ext cx="275" cy="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7 w 21600"/>
                  <a:gd name="T13" fmla="*/ 3375 h 21600"/>
                  <a:gd name="T14" fmla="*/ 18223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220" y="21600"/>
                    </a:lnTo>
                    <a:lnTo>
                      <a:pt x="1838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96" name="Group 11"/>
            <p:cNvGrpSpPr/>
            <p:nvPr/>
          </p:nvGrpSpPr>
          <p:grpSpPr bwMode="auto">
            <a:xfrm>
              <a:off x="1454" y="667"/>
              <a:ext cx="1491" cy="411"/>
              <a:chOff x="1787" y="1135"/>
              <a:chExt cx="1491" cy="411"/>
            </a:xfrm>
          </p:grpSpPr>
          <p:sp>
            <p:nvSpPr>
              <p:cNvPr id="23597" name="Rectangle 12"/>
              <p:cNvSpPr>
                <a:spLocks noChangeArrowheads="1"/>
              </p:cNvSpPr>
              <p:nvPr/>
            </p:nvSpPr>
            <p:spPr bwMode="auto">
              <a:xfrm>
                <a:off x="1979" y="1170"/>
                <a:ext cx="1234" cy="348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98" name="Rectangle 13"/>
              <p:cNvSpPr>
                <a:spLocks noChangeArrowheads="1"/>
              </p:cNvSpPr>
              <p:nvPr/>
            </p:nvSpPr>
            <p:spPr bwMode="auto">
              <a:xfrm>
                <a:off x="1787" y="1417"/>
                <a:ext cx="192" cy="5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99" name="AutoShape 14"/>
              <p:cNvSpPr>
                <a:spLocks noChangeArrowheads="1"/>
              </p:cNvSpPr>
              <p:nvPr/>
            </p:nvSpPr>
            <p:spPr bwMode="auto">
              <a:xfrm rot="5400000">
                <a:off x="3040" y="1308"/>
                <a:ext cx="411" cy="6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65 w 21600"/>
                  <a:gd name="T13" fmla="*/ 2326 h 21600"/>
                  <a:gd name="T14" fmla="*/ 19235 w 21600"/>
                  <a:gd name="T15" fmla="*/ 1927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18" y="21600"/>
                    </a:lnTo>
                    <a:lnTo>
                      <a:pt x="2048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00" name="Line 15"/>
              <p:cNvSpPr>
                <a:spLocks noChangeShapeType="1"/>
              </p:cNvSpPr>
              <p:nvPr/>
            </p:nvSpPr>
            <p:spPr bwMode="auto">
              <a:xfrm>
                <a:off x="2095" y="1165"/>
                <a:ext cx="9" cy="1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01" name="Line 16"/>
              <p:cNvSpPr>
                <a:spLocks noChangeShapeType="1"/>
              </p:cNvSpPr>
              <p:nvPr/>
            </p:nvSpPr>
            <p:spPr bwMode="auto">
              <a:xfrm>
                <a:off x="2191" y="1162"/>
                <a:ext cx="9" cy="1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02" name="Line 17"/>
              <p:cNvSpPr>
                <a:spLocks noChangeShapeType="1"/>
              </p:cNvSpPr>
              <p:nvPr/>
            </p:nvSpPr>
            <p:spPr bwMode="auto">
              <a:xfrm>
                <a:off x="2281" y="1162"/>
                <a:ext cx="9" cy="1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03" name="Line 18"/>
              <p:cNvSpPr>
                <a:spLocks noChangeShapeType="1"/>
              </p:cNvSpPr>
              <p:nvPr/>
            </p:nvSpPr>
            <p:spPr bwMode="auto">
              <a:xfrm>
                <a:off x="2377" y="1159"/>
                <a:ext cx="9" cy="1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04" name="Line 19"/>
              <p:cNvSpPr>
                <a:spLocks noChangeShapeType="1"/>
              </p:cNvSpPr>
              <p:nvPr/>
            </p:nvSpPr>
            <p:spPr bwMode="auto">
              <a:xfrm>
                <a:off x="2470" y="1162"/>
                <a:ext cx="9" cy="1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05" name="Line 20"/>
              <p:cNvSpPr>
                <a:spLocks noChangeShapeType="1"/>
              </p:cNvSpPr>
              <p:nvPr/>
            </p:nvSpPr>
            <p:spPr bwMode="auto">
              <a:xfrm>
                <a:off x="2566" y="1159"/>
                <a:ext cx="9" cy="1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06" name="Line 21"/>
              <p:cNvSpPr>
                <a:spLocks noChangeShapeType="1"/>
              </p:cNvSpPr>
              <p:nvPr/>
            </p:nvSpPr>
            <p:spPr bwMode="auto">
              <a:xfrm>
                <a:off x="2656" y="1168"/>
                <a:ext cx="9" cy="1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07" name="Line 22"/>
              <p:cNvSpPr>
                <a:spLocks noChangeShapeType="1"/>
              </p:cNvSpPr>
              <p:nvPr/>
            </p:nvSpPr>
            <p:spPr bwMode="auto">
              <a:xfrm>
                <a:off x="2752" y="1165"/>
                <a:ext cx="9" cy="1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23"/>
          <p:cNvGrpSpPr/>
          <p:nvPr/>
        </p:nvGrpSpPr>
        <p:grpSpPr bwMode="auto">
          <a:xfrm>
            <a:off x="8072120" y="2832272"/>
            <a:ext cx="2649538" cy="450850"/>
            <a:chOff x="2232" y="981"/>
            <a:chExt cx="1669" cy="284"/>
          </a:xfrm>
        </p:grpSpPr>
        <p:sp>
          <p:nvSpPr>
            <p:cNvPr id="23592" name="AutoShape 24"/>
            <p:cNvSpPr>
              <a:spLocks noChangeArrowheads="1"/>
            </p:cNvSpPr>
            <p:nvPr/>
          </p:nvSpPr>
          <p:spPr bwMode="auto">
            <a:xfrm>
              <a:off x="2232" y="981"/>
              <a:ext cx="1390" cy="27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50195"/>
              </a:schemeClr>
            </a:solidFill>
            <a:ln w="508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93" name="Rectangle 25"/>
            <p:cNvSpPr>
              <a:spLocks noChangeArrowheads="1"/>
            </p:cNvSpPr>
            <p:nvPr/>
          </p:nvSpPr>
          <p:spPr bwMode="auto">
            <a:xfrm>
              <a:off x="3621" y="1043"/>
              <a:ext cx="210" cy="16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508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94" name="AutoShape 26"/>
            <p:cNvSpPr>
              <a:spLocks noChangeArrowheads="1"/>
            </p:cNvSpPr>
            <p:nvPr/>
          </p:nvSpPr>
          <p:spPr bwMode="auto">
            <a:xfrm rot="5400000">
              <a:off x="3731" y="1096"/>
              <a:ext cx="275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7 w 21600"/>
                <a:gd name="T13" fmla="*/ 3375 h 21600"/>
                <a:gd name="T14" fmla="*/ 18223 w 21600"/>
                <a:gd name="T15" fmla="*/ 18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220" y="21600"/>
                  </a:lnTo>
                  <a:lnTo>
                    <a:pt x="1838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60" name="Group 27"/>
          <p:cNvGrpSpPr/>
          <p:nvPr/>
        </p:nvGrpSpPr>
        <p:grpSpPr bwMode="auto">
          <a:xfrm>
            <a:off x="6354445" y="2714797"/>
            <a:ext cx="2366963" cy="623888"/>
            <a:chOff x="1787" y="1135"/>
            <a:chExt cx="1491" cy="411"/>
          </a:xfrm>
        </p:grpSpPr>
        <p:sp>
          <p:nvSpPr>
            <p:cNvPr id="23581" name="Rectangle 28"/>
            <p:cNvSpPr>
              <a:spLocks noChangeArrowheads="1"/>
            </p:cNvSpPr>
            <p:nvPr/>
          </p:nvSpPr>
          <p:spPr bwMode="auto">
            <a:xfrm>
              <a:off x="1979" y="1170"/>
              <a:ext cx="1234" cy="34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2" name="Rectangle 29"/>
            <p:cNvSpPr>
              <a:spLocks noChangeArrowheads="1"/>
            </p:cNvSpPr>
            <p:nvPr/>
          </p:nvSpPr>
          <p:spPr bwMode="auto">
            <a:xfrm>
              <a:off x="1787" y="1417"/>
              <a:ext cx="192" cy="5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3" name="AutoShape 30"/>
            <p:cNvSpPr>
              <a:spLocks noChangeArrowheads="1"/>
            </p:cNvSpPr>
            <p:nvPr/>
          </p:nvSpPr>
          <p:spPr bwMode="auto">
            <a:xfrm rot="5400000">
              <a:off x="3040" y="1308"/>
              <a:ext cx="411" cy="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65 w 21600"/>
                <a:gd name="T13" fmla="*/ 2326 h 21600"/>
                <a:gd name="T14" fmla="*/ 19235 w 21600"/>
                <a:gd name="T15" fmla="*/ 192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18" y="21600"/>
                  </a:lnTo>
                  <a:lnTo>
                    <a:pt x="2048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4" name="Line 31"/>
            <p:cNvSpPr>
              <a:spLocks noChangeShapeType="1"/>
            </p:cNvSpPr>
            <p:nvPr/>
          </p:nvSpPr>
          <p:spPr bwMode="auto">
            <a:xfrm>
              <a:off x="2095" y="1165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5" name="Line 32"/>
            <p:cNvSpPr>
              <a:spLocks noChangeShapeType="1"/>
            </p:cNvSpPr>
            <p:nvPr/>
          </p:nvSpPr>
          <p:spPr bwMode="auto">
            <a:xfrm>
              <a:off x="2191" y="1162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6" name="Line 33"/>
            <p:cNvSpPr>
              <a:spLocks noChangeShapeType="1"/>
            </p:cNvSpPr>
            <p:nvPr/>
          </p:nvSpPr>
          <p:spPr bwMode="auto">
            <a:xfrm>
              <a:off x="2281" y="1162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7" name="Line 34"/>
            <p:cNvSpPr>
              <a:spLocks noChangeShapeType="1"/>
            </p:cNvSpPr>
            <p:nvPr/>
          </p:nvSpPr>
          <p:spPr bwMode="auto">
            <a:xfrm>
              <a:off x="2377" y="1159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8" name="Line 35"/>
            <p:cNvSpPr>
              <a:spLocks noChangeShapeType="1"/>
            </p:cNvSpPr>
            <p:nvPr/>
          </p:nvSpPr>
          <p:spPr bwMode="auto">
            <a:xfrm>
              <a:off x="2470" y="1162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9" name="Line 36"/>
            <p:cNvSpPr>
              <a:spLocks noChangeShapeType="1"/>
            </p:cNvSpPr>
            <p:nvPr/>
          </p:nvSpPr>
          <p:spPr bwMode="auto">
            <a:xfrm>
              <a:off x="2566" y="1159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90" name="Line 37"/>
            <p:cNvSpPr>
              <a:spLocks noChangeShapeType="1"/>
            </p:cNvSpPr>
            <p:nvPr/>
          </p:nvSpPr>
          <p:spPr bwMode="auto">
            <a:xfrm>
              <a:off x="2656" y="1168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91" name="Line 38"/>
            <p:cNvSpPr>
              <a:spLocks noChangeShapeType="1"/>
            </p:cNvSpPr>
            <p:nvPr/>
          </p:nvSpPr>
          <p:spPr bwMode="auto">
            <a:xfrm>
              <a:off x="2752" y="1165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9"/>
          <p:cNvGrpSpPr/>
          <p:nvPr/>
        </p:nvGrpSpPr>
        <p:grpSpPr bwMode="auto">
          <a:xfrm>
            <a:off x="6938645" y="4370560"/>
            <a:ext cx="2649538" cy="450850"/>
            <a:chOff x="2232" y="981"/>
            <a:chExt cx="1669" cy="284"/>
          </a:xfrm>
        </p:grpSpPr>
        <p:sp>
          <p:nvSpPr>
            <p:cNvPr id="23578" name="AutoShape 40"/>
            <p:cNvSpPr>
              <a:spLocks noChangeArrowheads="1"/>
            </p:cNvSpPr>
            <p:nvPr/>
          </p:nvSpPr>
          <p:spPr bwMode="auto">
            <a:xfrm>
              <a:off x="2232" y="981"/>
              <a:ext cx="1390" cy="27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50195"/>
              </a:schemeClr>
            </a:solidFill>
            <a:ln w="508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9" name="Rectangle 41"/>
            <p:cNvSpPr>
              <a:spLocks noChangeArrowheads="1"/>
            </p:cNvSpPr>
            <p:nvPr/>
          </p:nvSpPr>
          <p:spPr bwMode="auto">
            <a:xfrm>
              <a:off x="3621" y="1043"/>
              <a:ext cx="210" cy="16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508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80" name="AutoShape 42"/>
            <p:cNvSpPr>
              <a:spLocks noChangeArrowheads="1"/>
            </p:cNvSpPr>
            <p:nvPr/>
          </p:nvSpPr>
          <p:spPr bwMode="auto">
            <a:xfrm rot="5400000">
              <a:off x="3731" y="1096"/>
              <a:ext cx="275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7 w 21600"/>
                <a:gd name="T13" fmla="*/ 3375 h 21600"/>
                <a:gd name="T14" fmla="*/ 18223 w 21600"/>
                <a:gd name="T15" fmla="*/ 18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220" y="21600"/>
                  </a:lnTo>
                  <a:lnTo>
                    <a:pt x="1838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62" name="Group 43"/>
          <p:cNvGrpSpPr/>
          <p:nvPr/>
        </p:nvGrpSpPr>
        <p:grpSpPr bwMode="auto">
          <a:xfrm>
            <a:off x="6363970" y="4253085"/>
            <a:ext cx="2366963" cy="623887"/>
            <a:chOff x="1787" y="1135"/>
            <a:chExt cx="1491" cy="411"/>
          </a:xfrm>
        </p:grpSpPr>
        <p:sp>
          <p:nvSpPr>
            <p:cNvPr id="23567" name="Rectangle 44"/>
            <p:cNvSpPr>
              <a:spLocks noChangeArrowheads="1"/>
            </p:cNvSpPr>
            <p:nvPr/>
          </p:nvSpPr>
          <p:spPr bwMode="auto">
            <a:xfrm>
              <a:off x="1979" y="1170"/>
              <a:ext cx="1234" cy="34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8" name="Rectangle 45"/>
            <p:cNvSpPr>
              <a:spLocks noChangeArrowheads="1"/>
            </p:cNvSpPr>
            <p:nvPr/>
          </p:nvSpPr>
          <p:spPr bwMode="auto">
            <a:xfrm>
              <a:off x="1787" y="1417"/>
              <a:ext cx="192" cy="5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9" name="AutoShape 46"/>
            <p:cNvSpPr>
              <a:spLocks noChangeArrowheads="1"/>
            </p:cNvSpPr>
            <p:nvPr/>
          </p:nvSpPr>
          <p:spPr bwMode="auto">
            <a:xfrm rot="5400000">
              <a:off x="3040" y="1308"/>
              <a:ext cx="411" cy="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65 w 21600"/>
                <a:gd name="T13" fmla="*/ 2326 h 21600"/>
                <a:gd name="T14" fmla="*/ 19235 w 21600"/>
                <a:gd name="T15" fmla="*/ 192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18" y="21600"/>
                  </a:lnTo>
                  <a:lnTo>
                    <a:pt x="2048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Line 47"/>
            <p:cNvSpPr>
              <a:spLocks noChangeShapeType="1"/>
            </p:cNvSpPr>
            <p:nvPr/>
          </p:nvSpPr>
          <p:spPr bwMode="auto">
            <a:xfrm>
              <a:off x="2095" y="1165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1" name="Line 48"/>
            <p:cNvSpPr>
              <a:spLocks noChangeShapeType="1"/>
            </p:cNvSpPr>
            <p:nvPr/>
          </p:nvSpPr>
          <p:spPr bwMode="auto">
            <a:xfrm>
              <a:off x="2191" y="1162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2" name="Line 49"/>
            <p:cNvSpPr>
              <a:spLocks noChangeShapeType="1"/>
            </p:cNvSpPr>
            <p:nvPr/>
          </p:nvSpPr>
          <p:spPr bwMode="auto">
            <a:xfrm>
              <a:off x="2281" y="1162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3" name="Line 50"/>
            <p:cNvSpPr>
              <a:spLocks noChangeShapeType="1"/>
            </p:cNvSpPr>
            <p:nvPr/>
          </p:nvSpPr>
          <p:spPr bwMode="auto">
            <a:xfrm>
              <a:off x="2377" y="1159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4" name="Line 51"/>
            <p:cNvSpPr>
              <a:spLocks noChangeShapeType="1"/>
            </p:cNvSpPr>
            <p:nvPr/>
          </p:nvSpPr>
          <p:spPr bwMode="auto">
            <a:xfrm>
              <a:off x="2470" y="1162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5" name="Line 52"/>
            <p:cNvSpPr>
              <a:spLocks noChangeShapeType="1"/>
            </p:cNvSpPr>
            <p:nvPr/>
          </p:nvSpPr>
          <p:spPr bwMode="auto">
            <a:xfrm>
              <a:off x="2566" y="1159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6" name="Line 53"/>
            <p:cNvSpPr>
              <a:spLocks noChangeShapeType="1"/>
            </p:cNvSpPr>
            <p:nvPr/>
          </p:nvSpPr>
          <p:spPr bwMode="auto">
            <a:xfrm>
              <a:off x="2656" y="1168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Line 54"/>
            <p:cNvSpPr>
              <a:spLocks noChangeShapeType="1"/>
            </p:cNvSpPr>
            <p:nvPr/>
          </p:nvSpPr>
          <p:spPr bwMode="auto">
            <a:xfrm>
              <a:off x="2752" y="1165"/>
              <a:ext cx="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255" name="Oval 55"/>
          <p:cNvSpPr>
            <a:spLocks noChangeArrowheads="1"/>
          </p:cNvSpPr>
          <p:nvPr/>
        </p:nvSpPr>
        <p:spPr bwMode="auto">
          <a:xfrm>
            <a:off x="6229033" y="3065635"/>
            <a:ext cx="233362" cy="233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4" name="Oval 56"/>
          <p:cNvSpPr>
            <a:spLocks noChangeArrowheads="1"/>
          </p:cNvSpPr>
          <p:nvPr/>
        </p:nvSpPr>
        <p:spPr bwMode="auto">
          <a:xfrm>
            <a:off x="6252845" y="4603922"/>
            <a:ext cx="233363" cy="233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57" name="Text Box 57"/>
          <p:cNvSpPr txBox="1">
            <a:spLocks noChangeArrowheads="1"/>
          </p:cNvSpPr>
          <p:nvPr/>
        </p:nvSpPr>
        <p:spPr bwMode="auto">
          <a:xfrm>
            <a:off x="866023" y="5630478"/>
            <a:ext cx="82216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结论：一定条件下，气体的体积和压力成反比例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四、肺与呼吸的关系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46821E-6 L -0.12309 -0.0002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8 -2.19653E-6 L -0.01371 -0.00023 " pathEditMode="relative" rAng="0" ptsTypes="AA">
                                      <p:cBhvr>
                                        <p:cTn id="25" dur="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55" grpId="0" animBg="1"/>
      <p:bldP spid="512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60400" y="1130300"/>
            <a:ext cx="8229600" cy="502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Cambria" panose="02040503050406030204" pitchFamily="18" charset="0"/>
              <a:buNone/>
            </a:pP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外界压</a:t>
            </a:r>
            <a:r>
              <a:rPr lang="zh-CN" altLang="en-US" sz="3200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肺内压</a:t>
            </a: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--------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吸气或呼气完成的瞬间</a:t>
            </a:r>
            <a:endParaRPr lang="en-US" altLang="zh-CN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mbria" panose="02040503050406030204" pitchFamily="18" charset="0"/>
              <a:buNone/>
            </a:pP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胸腔体积变小，肺内压变大</a:t>
            </a:r>
            <a:endParaRPr lang="en-US" altLang="zh-CN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mbria" panose="02040503050406030204" pitchFamily="18" charset="0"/>
              <a:buNone/>
            </a:pP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外界压</a:t>
            </a:r>
            <a:r>
              <a:rPr lang="zh-CN" altLang="en-US" sz="3200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肺内压</a:t>
            </a: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------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呼气</a:t>
            </a:r>
            <a:endParaRPr lang="en-US" altLang="zh-CN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mbria" panose="02040503050406030204" pitchFamily="18" charset="0"/>
              <a:buNone/>
            </a:pP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胸腔体积变大，肺内压变小</a:t>
            </a:r>
            <a:endParaRPr lang="en-US" altLang="zh-CN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mbria" panose="02040503050406030204" pitchFamily="18" charset="0"/>
              <a:buNone/>
            </a:pP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外界压</a:t>
            </a:r>
            <a:r>
              <a:rPr lang="zh-CN" altLang="en-US" sz="3200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肺内压</a:t>
            </a: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------</a:t>
            </a: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吸气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0400" y="5267008"/>
            <a:ext cx="450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原理：存在压力差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五、肺与外界气体的交换的原理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60400" y="1246769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肺与外界气体交换的原理和过程：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01160" y="1708434"/>
            <a:ext cx="20574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呼吸肌收缩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99622" y="3643137"/>
            <a:ext cx="1870075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肺扩张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482147" y="2683794"/>
            <a:ext cx="1963738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胸廓扩大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392295" y="5624337"/>
            <a:ext cx="1776413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气体进肺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104173" y="4557537"/>
            <a:ext cx="2338388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肺内气压下降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868160" y="1708434"/>
            <a:ext cx="20574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呼吸肌舒张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7072947" y="3566937"/>
            <a:ext cx="1870075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肺回缩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7072947" y="2607594"/>
            <a:ext cx="1963738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胸廓缩小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7024687" y="5654039"/>
            <a:ext cx="1776413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气体出肺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618773" y="4557537"/>
            <a:ext cx="2338388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肺内气压上升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4866323" y="2165634"/>
            <a:ext cx="304800" cy="533400"/>
          </a:xfrm>
          <a:prstGeom prst="downArrow">
            <a:avLst>
              <a:gd name="adj1" fmla="val 38537"/>
              <a:gd name="adj2" fmla="val 3229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4846320" y="3156234"/>
            <a:ext cx="304800" cy="533400"/>
          </a:xfrm>
          <a:prstGeom prst="downArrow">
            <a:avLst>
              <a:gd name="adj1" fmla="val 38537"/>
              <a:gd name="adj2" fmla="val 3229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4904423" y="4100337"/>
            <a:ext cx="304800" cy="533400"/>
          </a:xfrm>
          <a:prstGeom prst="downArrow">
            <a:avLst>
              <a:gd name="adj1" fmla="val 38537"/>
              <a:gd name="adj2" fmla="val 3229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4887446" y="5029588"/>
            <a:ext cx="304800" cy="533400"/>
          </a:xfrm>
          <a:prstGeom prst="downArrow">
            <a:avLst>
              <a:gd name="adj1" fmla="val 38537"/>
              <a:gd name="adj2" fmla="val 3229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7402046" y="5029588"/>
            <a:ext cx="304800" cy="533400"/>
          </a:xfrm>
          <a:prstGeom prst="downArrow">
            <a:avLst>
              <a:gd name="adj1" fmla="val 38537"/>
              <a:gd name="adj2" fmla="val 3229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7419023" y="4024137"/>
            <a:ext cx="304800" cy="533400"/>
          </a:xfrm>
          <a:prstGeom prst="downArrow">
            <a:avLst>
              <a:gd name="adj1" fmla="val 38537"/>
              <a:gd name="adj2" fmla="val 3229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7437120" y="3080034"/>
            <a:ext cx="304800" cy="533400"/>
          </a:xfrm>
          <a:prstGeom prst="downArrow">
            <a:avLst>
              <a:gd name="adj1" fmla="val 38537"/>
              <a:gd name="adj2" fmla="val 3229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7457123" y="2165634"/>
            <a:ext cx="304800" cy="533400"/>
          </a:xfrm>
          <a:prstGeom prst="downArrow">
            <a:avLst>
              <a:gd name="adj1" fmla="val 38537"/>
              <a:gd name="adj2" fmla="val 3229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3071813" y="5468280"/>
            <a:ext cx="113364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吸气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8666331" y="5468281"/>
            <a:ext cx="113364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呼气</a:t>
            </a:r>
          </a:p>
        </p:txBody>
      </p:sp>
      <p:pic>
        <p:nvPicPr>
          <p:cNvPr id="16408" name="Picture 24" descr="http://www.pep.com.cn/images/200406/pic_7358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>
            <a:fillRect/>
          </a:stretch>
        </p:blipFill>
        <p:spPr bwMode="auto">
          <a:xfrm>
            <a:off x="9036685" y="1844040"/>
            <a:ext cx="205232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5" descr="http://www.pep.com.cn/images/200406/pic_7358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4"/>
          <a:stretch>
            <a:fillRect/>
          </a:stretch>
        </p:blipFill>
        <p:spPr bwMode="auto">
          <a:xfrm>
            <a:off x="1498600" y="2053908"/>
            <a:ext cx="213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五、肺与外界气体的交换的原理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/>
      <p:bldP spid="16389" grpId="0"/>
      <p:bldP spid="16390" grpId="0"/>
      <p:bldP spid="16391" grpId="0"/>
      <p:bldP spid="16392" grpId="0"/>
      <p:bldP spid="16393" grpId="0"/>
      <p:bldP spid="16394" grpId="0"/>
      <p:bldP spid="16395" grpId="0"/>
      <p:bldP spid="16396" grpId="0"/>
      <p:bldP spid="16397" grpId="0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6" grpId="0"/>
      <p:bldP spid="164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454025" y="1322387"/>
            <a:ext cx="1086711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342900" indent="-342900" defTabSz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defTabSz="0" eaLnBrk="1" fontAlgn="auto" latinLnBrk="0" hangingPunct="1">
              <a:lnSpc>
                <a:spcPct val="3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通过观察呼吸时胸廓和膈肌的运动，概述肺与外界气体的交换过程。</a:t>
            </a:r>
          </a:p>
          <a:p>
            <a:pPr marL="342900" marR="0" lvl="0" indent="-342900" defTabSz="0" eaLnBrk="1" fontAlgn="auto" latinLnBrk="0" hangingPunct="1">
              <a:lnSpc>
                <a:spcPct val="3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概述肺泡与血液的气体交换过程。</a:t>
            </a:r>
          </a:p>
          <a:p>
            <a:pPr marL="342900" marR="0" lvl="0" indent="-342900" defTabSz="0" eaLnBrk="1" fontAlgn="auto" latinLnBrk="0" hangingPunct="1">
              <a:lnSpc>
                <a:spcPct val="3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3.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通过对肺内气体交换的学习，意识到环境保护对人体自身而言的重要性。</a:t>
            </a:r>
          </a:p>
          <a:p>
            <a:pPr marL="342900" marR="0" lvl="0" indent="-342900" defTabSz="0" eaLnBrk="1" fontAlgn="auto" latinLnBrk="0" hangingPunct="1">
              <a:lnSpc>
                <a:spcPct val="3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342900" marR="0" lvl="0" indent="-342900" defTabSz="0" eaLnBrk="1" fontAlgn="auto" latinLnBrk="0" hangingPunct="1">
              <a:lnSpc>
                <a:spcPct val="3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>
            <a:spLocks noChangeArrowheads="1"/>
          </p:cNvSpPr>
          <p:nvPr/>
        </p:nvSpPr>
        <p:spPr bwMode="auto">
          <a:xfrm>
            <a:off x="477864" y="1242680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（三）肺泡与血液的气体交换：</a:t>
            </a:r>
            <a:endParaRPr kumimoji="0" lang="zh-CN" altLang="en-US" sz="16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2" name="Text Box 5"/>
          <p:cNvSpPr>
            <a:spLocks noChangeArrowheads="1"/>
          </p:cNvSpPr>
          <p:nvPr/>
        </p:nvSpPr>
        <p:spPr bwMode="auto">
          <a:xfrm>
            <a:off x="604838" y="1774831"/>
            <a:ext cx="1587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、原理：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6" r="7622" b="9778"/>
          <a:stretch>
            <a:fillRect/>
          </a:stretch>
        </p:blipFill>
        <p:spPr bwMode="auto">
          <a:xfrm>
            <a:off x="988464" y="2588274"/>
            <a:ext cx="2565400" cy="223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/>
          <p:cNvSpPr>
            <a:spLocks noChangeArrowheads="1"/>
          </p:cNvSpPr>
          <p:nvPr/>
        </p:nvSpPr>
        <p:spPr bwMode="auto">
          <a:xfrm>
            <a:off x="3798924" y="2555399"/>
            <a:ext cx="72653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厨房里饭菜的香味为什么会传到客厅甚至卧室里？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086159" y="3270562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气体扩散原理：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4086159" y="3819298"/>
            <a:ext cx="77705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一种气体总是由浓度高的地方向浓度低的地方扩散，直到平衡为止。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2003425" y="1764993"/>
            <a:ext cx="2803525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气体的扩散作用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0" name="Text Box 11"/>
          <p:cNvSpPr>
            <a:spLocks noChangeArrowheads="1"/>
          </p:cNvSpPr>
          <p:nvPr/>
        </p:nvSpPr>
        <p:spPr bwMode="auto">
          <a:xfrm>
            <a:off x="4013162" y="5303929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肺泡中二氧化碳的浓度</a:t>
            </a:r>
            <a:endParaRPr kumimoji="0" lang="zh-CN" altLang="en-US" sz="1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1" name="Text Box 12"/>
          <p:cNvSpPr>
            <a:spLocks noChangeArrowheads="1"/>
          </p:cNvSpPr>
          <p:nvPr/>
        </p:nvSpPr>
        <p:spPr bwMode="auto">
          <a:xfrm>
            <a:off x="4035994" y="4373864"/>
            <a:ext cx="2287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肺泡中氧气的浓度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2" name="Text Box 13"/>
          <p:cNvSpPr>
            <a:spLocks noChangeArrowheads="1"/>
          </p:cNvSpPr>
          <p:nvPr/>
        </p:nvSpPr>
        <p:spPr bwMode="auto">
          <a:xfrm>
            <a:off x="7237173" y="4341089"/>
            <a:ext cx="2287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血液中氧气的浓度</a:t>
            </a:r>
            <a:endParaRPr kumimoji="0" lang="zh-CN" altLang="en-US" sz="1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3" name="Text Box 14"/>
          <p:cNvSpPr>
            <a:spLocks noChangeArrowheads="1"/>
          </p:cNvSpPr>
          <p:nvPr/>
        </p:nvSpPr>
        <p:spPr bwMode="auto">
          <a:xfrm>
            <a:off x="7971439" y="5283573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血液中二氧化碳的浓度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4" name="Text Box 15"/>
          <p:cNvSpPr>
            <a:spLocks noChangeArrowheads="1"/>
          </p:cNvSpPr>
          <p:nvPr/>
        </p:nvSpPr>
        <p:spPr bwMode="auto">
          <a:xfrm>
            <a:off x="6425261" y="4359246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大于</a:t>
            </a: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5" name="Text Box 16"/>
          <p:cNvSpPr>
            <a:spLocks noChangeArrowheads="1"/>
          </p:cNvSpPr>
          <p:nvPr/>
        </p:nvSpPr>
        <p:spPr bwMode="auto">
          <a:xfrm>
            <a:off x="6977084" y="4836041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血液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5650475" y="5045106"/>
            <a:ext cx="936625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7" name="Text Box 18"/>
          <p:cNvSpPr>
            <a:spLocks noChangeArrowheads="1"/>
          </p:cNvSpPr>
          <p:nvPr/>
        </p:nvSpPr>
        <p:spPr bwMode="auto">
          <a:xfrm>
            <a:off x="4183722" y="4892274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肺泡氧气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8" name="Text Box 19"/>
          <p:cNvSpPr>
            <a:spLocks noChangeArrowheads="1"/>
          </p:cNvSpPr>
          <p:nvPr/>
        </p:nvSpPr>
        <p:spPr bwMode="auto">
          <a:xfrm>
            <a:off x="6977084" y="5303929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小于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9" name="Text Box 20"/>
          <p:cNvSpPr>
            <a:spLocks noChangeArrowheads="1"/>
          </p:cNvSpPr>
          <p:nvPr/>
        </p:nvSpPr>
        <p:spPr bwMode="auto">
          <a:xfrm>
            <a:off x="7431581" y="5769559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Line 21"/>
          <p:cNvSpPr>
            <a:spLocks noChangeShapeType="1"/>
          </p:cNvSpPr>
          <p:nvPr/>
        </p:nvSpPr>
        <p:spPr bwMode="auto">
          <a:xfrm>
            <a:off x="6182973" y="5934461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01" name="Text Box 22"/>
          <p:cNvSpPr>
            <a:spLocks noChangeArrowheads="1"/>
          </p:cNvSpPr>
          <p:nvPr/>
        </p:nvSpPr>
        <p:spPr bwMode="auto">
          <a:xfrm>
            <a:off x="4013162" y="5734406"/>
            <a:ext cx="2024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二氧化碳由血液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22829" y="373743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六、肺泡与血液的气体交换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4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4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4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5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5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60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64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69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ldLvl="0"/>
      <p:bldP spid="20488" grpId="0" bldLvl="0"/>
      <p:bldP spid="20489" grpId="0" bldLvl="0" animBg="1"/>
      <p:bldP spid="20490" grpId="0" bldLvl="0"/>
      <p:bldP spid="20491" grpId="0" bldLvl="0"/>
      <p:bldP spid="20492" grpId="0" bldLvl="0"/>
      <p:bldP spid="20493" grpId="0" bldLvl="0"/>
      <p:bldP spid="20494" grpId="0" bldLvl="0"/>
      <p:bldP spid="20495" grpId="0" bldLvl="0"/>
      <p:bldP spid="20497" grpId="0" bldLvl="0"/>
      <p:bldP spid="20498" grpId="0" bldLvl="0"/>
      <p:bldP spid="20499" grpId="0" bldLvl="0"/>
      <p:bldP spid="20501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1" t="11617" r="12848" b="42079"/>
          <a:stretch>
            <a:fillRect/>
          </a:stretch>
        </p:blipFill>
        <p:spPr bwMode="auto">
          <a:xfrm>
            <a:off x="2600065" y="1310640"/>
            <a:ext cx="1676660" cy="20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t="11617" r="51237" b="42079"/>
          <a:stretch>
            <a:fillRect/>
          </a:stretch>
        </p:blipFill>
        <p:spPr bwMode="auto">
          <a:xfrm>
            <a:off x="5792776" y="1413311"/>
            <a:ext cx="1334366" cy="199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5" t="9142" r="5418" b="37328"/>
          <a:stretch>
            <a:fillRect/>
          </a:stretch>
        </p:blipFill>
        <p:spPr bwMode="auto">
          <a:xfrm>
            <a:off x="8514888" y="2625120"/>
            <a:ext cx="1817832" cy="227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/>
          <p:nvPr/>
        </p:nvGrpSpPr>
        <p:grpSpPr bwMode="auto">
          <a:xfrm>
            <a:off x="4166269" y="4133591"/>
            <a:ext cx="2738351" cy="1995747"/>
            <a:chOff x="1824" y="1824"/>
            <a:chExt cx="1920" cy="1440"/>
          </a:xfrm>
        </p:grpSpPr>
        <p:pic>
          <p:nvPicPr>
            <p:cNvPr id="2868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5" t="38910" r="27708" b="13564"/>
            <a:stretch>
              <a:fillRect/>
            </a:stretch>
          </p:blipFill>
          <p:spPr bwMode="auto">
            <a:xfrm>
              <a:off x="1824" y="1824"/>
              <a:ext cx="192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Rectangle 7"/>
            <p:cNvSpPr>
              <a:spLocks noChangeArrowheads="1"/>
            </p:cNvSpPr>
            <p:nvPr/>
          </p:nvSpPr>
          <p:spPr bwMode="auto">
            <a:xfrm>
              <a:off x="1824" y="1824"/>
              <a:ext cx="816" cy="4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3" name="Rectangle 8"/>
            <p:cNvSpPr>
              <a:spLocks noChangeArrowheads="1"/>
            </p:cNvSpPr>
            <p:nvPr/>
          </p:nvSpPr>
          <p:spPr bwMode="auto">
            <a:xfrm>
              <a:off x="3216" y="1824"/>
              <a:ext cx="528" cy="24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4514520" y="1915728"/>
            <a:ext cx="928253" cy="278476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122022874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 rot="3225236">
            <a:off x="7352301" y="2326705"/>
            <a:ext cx="1160318" cy="278476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122022874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 rot="8916298">
            <a:off x="7112191" y="4760106"/>
            <a:ext cx="1195126" cy="278476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122022874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22829" y="373743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六、肺泡与血液的气体交换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0"/>
          <a:stretch>
            <a:fillRect/>
          </a:stretch>
        </p:blipFill>
        <p:spPr bwMode="auto">
          <a:xfrm>
            <a:off x="6280732" y="1973815"/>
            <a:ext cx="2620902" cy="262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Object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21" y="1972945"/>
            <a:ext cx="270913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AutoShape 9"/>
          <p:cNvSpPr>
            <a:spLocks noChangeArrowheads="1"/>
          </p:cNvSpPr>
          <p:nvPr/>
        </p:nvSpPr>
        <p:spPr bwMode="auto">
          <a:xfrm>
            <a:off x="5024959" y="2870755"/>
            <a:ext cx="1633538" cy="290990"/>
          </a:xfrm>
          <a:custGeom>
            <a:avLst/>
            <a:gdLst>
              <a:gd name="T0" fmla="*/ 2147483646 w 21600"/>
              <a:gd name="T1" fmla="*/ 1044208865 h 21600"/>
              <a:gd name="T2" fmla="*/ 2147483646 w 21600"/>
              <a:gd name="T3" fmla="*/ 0 h 21600"/>
              <a:gd name="T4" fmla="*/ 2147483646 w 21600"/>
              <a:gd name="T5" fmla="*/ 500204991 h 21600"/>
              <a:gd name="T6" fmla="*/ 2147483646 w 21600"/>
              <a:gd name="T7" fmla="*/ 500204991 h 21600"/>
              <a:gd name="T8" fmla="*/ 0 w 21600"/>
              <a:gd name="T9" fmla="*/ 2088426037 h 21600"/>
              <a:gd name="T10" fmla="*/ 0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088426037 h 21600"/>
              <a:gd name="T16" fmla="*/ 2147483646 w 21600"/>
              <a:gd name="T17" fmla="*/ 1588222064 h 21600"/>
              <a:gd name="T18" fmla="*/ 2147483646 w 21600"/>
              <a:gd name="T19" fmla="*/ 1588222064 h 21600"/>
              <a:gd name="T20" fmla="*/ 2147483646 w 21600"/>
              <a:gd name="T21" fmla="*/ 2088426037 h 21600"/>
              <a:gd name="T22" fmla="*/ 2147483646 w 21600"/>
              <a:gd name="T23" fmla="*/ 1044208865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9148233" y="2065318"/>
            <a:ext cx="2018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肺泡壁</a:t>
            </a: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9012238" y="3342793"/>
            <a:ext cx="2506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毛细 血管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直接连接符 2"/>
          <p:cNvSpPr>
            <a:spLocks noChangeShapeType="1"/>
          </p:cNvSpPr>
          <p:nvPr/>
        </p:nvSpPr>
        <p:spPr bwMode="auto">
          <a:xfrm>
            <a:off x="8446021" y="2938850"/>
            <a:ext cx="5175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TextBox 4"/>
          <p:cNvSpPr>
            <a:spLocks noChangeArrowheads="1"/>
          </p:cNvSpPr>
          <p:nvPr/>
        </p:nvSpPr>
        <p:spPr bwMode="auto">
          <a:xfrm>
            <a:off x="8901634" y="2789625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毛细血管壁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0400" y="1176020"/>
            <a:ext cx="66103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肺泡有哪些结构特点适于进行气体交换？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60400" y="4485930"/>
            <a:ext cx="9144000" cy="18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肺泡的结构特点：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肺泡数量很多；    </a:t>
            </a:r>
            <a:endParaRPr kumimoji="0" lang="en-US" altLang="zh-CN" sz="2000" i="0" u="none" strike="noStrike" kern="0" cap="none" spc="0" normalizeH="0" baseline="0" noProof="1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0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肺泡外面包绕着丰富的毛细血管；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00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肺泡壁由一层扁平的上皮细胞组成。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22829" y="373743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七、肺泡与血液的气体交换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bldLvl="0"/>
      <p:bldP spid="18442" grpId="0" bldLvl="0"/>
      <p:bldP spid="18447" grpId="0" bldLvl="0"/>
      <p:bldP spid="16" grpId="0" bldLvl="0"/>
      <p:bldP spid="17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4806950" y="1735516"/>
            <a:ext cx="5861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肺泡                         毛细血管中的血液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 flipH="1">
            <a:off x="6010275" y="2165728"/>
            <a:ext cx="1511300" cy="158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5" name="Text Box 8"/>
          <p:cNvSpPr>
            <a:spLocks noChangeArrowheads="1"/>
          </p:cNvSpPr>
          <p:nvPr/>
        </p:nvSpPr>
        <p:spPr bwMode="auto">
          <a:xfrm>
            <a:off x="5967413" y="2281616"/>
            <a:ext cx="1579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二氧化碳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5995988" y="1905378"/>
            <a:ext cx="1582737" cy="158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7" name="Text Box 11"/>
          <p:cNvSpPr>
            <a:spLocks noChangeArrowheads="1"/>
          </p:cNvSpPr>
          <p:nvPr/>
        </p:nvSpPr>
        <p:spPr bwMode="auto">
          <a:xfrm>
            <a:off x="6326188" y="1489453"/>
            <a:ext cx="86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氧气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65" y="1470818"/>
            <a:ext cx="26363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48" y="3419489"/>
            <a:ext cx="3825240" cy="241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222829" y="373743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七、肺泡与血液的气体交换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bldLvl="0"/>
      <p:bldP spid="19465" grpId="0" bldLvl="0"/>
      <p:bldP spid="19467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60400" y="4414505"/>
            <a:ext cx="889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在气体交换的同时，伴随着血液颜色会发生哪些变化？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949325" y="958518"/>
            <a:ext cx="6951663" cy="2974975"/>
          </a:xfrm>
          <a:prstGeom prst="round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3425" y="1390318"/>
            <a:ext cx="8820150" cy="17543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吸入肺的氧气穿过几层细胞进入血液？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血液中的二氧化碳透过哪些结构才能进入肺泡？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463901" y="2008869"/>
            <a:ext cx="2160588" cy="45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至少两层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19656" y="3450436"/>
            <a:ext cx="4032250" cy="45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毛细血管壁、肺泡壁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31308" y="5203354"/>
            <a:ext cx="14017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暗红色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839595" y="5203354"/>
            <a:ext cx="1344613" cy="45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鲜红色</a:t>
            </a:r>
          </a:p>
        </p:txBody>
      </p:sp>
      <p:sp>
        <p:nvSpPr>
          <p:cNvPr id="14" name="右箭头 13"/>
          <p:cNvSpPr/>
          <p:nvPr/>
        </p:nvSpPr>
        <p:spPr>
          <a:xfrm>
            <a:off x="3544195" y="5419254"/>
            <a:ext cx="958850" cy="196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22829" y="373743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 考 讨 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/>
      <p:bldP spid="6" grpId="0" bldLvl="0"/>
      <p:bldP spid="10" grpId="0"/>
      <p:bldP spid="11" grpId="0"/>
      <p:bldP spid="12" grpId="0"/>
      <p:bldP spid="13" grpId="0"/>
      <p:bldP spid="1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文本框 132097"/>
          <p:cNvSpPr txBox="1"/>
          <p:nvPr/>
        </p:nvSpPr>
        <p:spPr>
          <a:xfrm>
            <a:off x="1904048" y="4550410"/>
            <a:ext cx="1727200" cy="830263"/>
          </a:xfrm>
          <a:prstGeom prst="rect">
            <a:avLst/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肺与外界的气体交换</a:t>
            </a:r>
          </a:p>
        </p:txBody>
      </p:sp>
      <p:sp>
        <p:nvSpPr>
          <p:cNvPr id="132099" name="文本框 132098"/>
          <p:cNvSpPr txBox="1"/>
          <p:nvPr/>
        </p:nvSpPr>
        <p:spPr>
          <a:xfrm>
            <a:off x="3777298" y="4550410"/>
            <a:ext cx="1778000" cy="830263"/>
          </a:xfrm>
          <a:prstGeom prst="rect">
            <a:avLst/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肺泡与血液的气体交换</a:t>
            </a:r>
          </a:p>
        </p:txBody>
      </p:sp>
      <p:sp>
        <p:nvSpPr>
          <p:cNvPr id="132100" name="文本框 132099"/>
          <p:cNvSpPr txBox="1"/>
          <p:nvPr/>
        </p:nvSpPr>
        <p:spPr>
          <a:xfrm>
            <a:off x="6009323" y="4550410"/>
            <a:ext cx="1800225" cy="830263"/>
          </a:xfrm>
          <a:prstGeom prst="rect">
            <a:avLst/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气体在血液中的运输</a:t>
            </a:r>
          </a:p>
        </p:txBody>
      </p:sp>
      <p:sp>
        <p:nvSpPr>
          <p:cNvPr id="132101" name="文本框 132100"/>
          <p:cNvSpPr txBox="1"/>
          <p:nvPr/>
        </p:nvSpPr>
        <p:spPr>
          <a:xfrm>
            <a:off x="8168323" y="4550410"/>
            <a:ext cx="2187575" cy="830263"/>
          </a:xfrm>
          <a:prstGeom prst="rect">
            <a:avLst/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血液与组织细胞的气体交换</a:t>
            </a:r>
          </a:p>
        </p:txBody>
      </p:sp>
      <p:sp>
        <p:nvSpPr>
          <p:cNvPr id="32774" name="文本框 132101"/>
          <p:cNvSpPr txBox="1">
            <a:spLocks noChangeArrowheads="1"/>
          </p:cNvSpPr>
          <p:nvPr/>
        </p:nvSpPr>
        <p:spPr bwMode="auto">
          <a:xfrm>
            <a:off x="1908850" y="1633538"/>
            <a:ext cx="553998" cy="2405062"/>
          </a:xfrm>
          <a:prstGeom prst="rect">
            <a:avLst/>
          </a:prstGeom>
          <a:solidFill>
            <a:srgbClr val="00B050"/>
          </a:solidFill>
          <a:ln w="9525">
            <a:solidFill>
              <a:srgbClr val="BBE0E3"/>
            </a:solidFill>
            <a:miter lim="800000"/>
          </a:ln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外界空气</a:t>
            </a:r>
          </a:p>
        </p:txBody>
      </p:sp>
      <p:sp>
        <p:nvSpPr>
          <p:cNvPr id="32775" name="矩形 132102"/>
          <p:cNvSpPr>
            <a:spLocks noChangeArrowheads="1"/>
          </p:cNvSpPr>
          <p:nvPr/>
        </p:nvSpPr>
        <p:spPr bwMode="auto">
          <a:xfrm>
            <a:off x="3848735" y="2281238"/>
            <a:ext cx="457200" cy="1143000"/>
          </a:xfrm>
          <a:prstGeom prst="rect">
            <a:avLst/>
          </a:prstGeom>
          <a:solidFill>
            <a:srgbClr val="00B050"/>
          </a:solidFill>
          <a:ln w="9525">
            <a:solidFill>
              <a:srgbClr val="BBE0E3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</a:t>
            </a:r>
          </a:p>
        </p:txBody>
      </p:sp>
      <p:sp>
        <p:nvSpPr>
          <p:cNvPr id="32776" name="文本框 132103"/>
          <p:cNvSpPr txBox="1">
            <a:spLocks noChangeArrowheads="1"/>
          </p:cNvSpPr>
          <p:nvPr/>
        </p:nvSpPr>
        <p:spPr bwMode="auto">
          <a:xfrm>
            <a:off x="5150762" y="1672908"/>
            <a:ext cx="553998" cy="2516822"/>
          </a:xfrm>
          <a:prstGeom prst="rect">
            <a:avLst/>
          </a:prstGeom>
          <a:solidFill>
            <a:srgbClr val="00B050"/>
          </a:solidFill>
          <a:ln w="9525">
            <a:solidFill>
              <a:srgbClr val="BBE0E3"/>
            </a:solidFill>
            <a:miter lim="800000"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肺部的毛细血管</a:t>
            </a:r>
          </a:p>
        </p:txBody>
      </p:sp>
      <p:sp>
        <p:nvSpPr>
          <p:cNvPr id="32777" name="矩形 132104"/>
          <p:cNvSpPr>
            <a:spLocks noChangeArrowheads="1"/>
          </p:cNvSpPr>
          <p:nvPr/>
        </p:nvSpPr>
        <p:spPr bwMode="auto">
          <a:xfrm>
            <a:off x="6296660" y="1849438"/>
            <a:ext cx="914400" cy="1752600"/>
          </a:xfrm>
          <a:prstGeom prst="rect">
            <a:avLst/>
          </a:prstGeom>
          <a:solidFill>
            <a:srgbClr val="00B050"/>
          </a:solidFill>
          <a:ln w="9525">
            <a:solidFill>
              <a:srgbClr val="BBE0E3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循环</a:t>
            </a:r>
          </a:p>
        </p:txBody>
      </p:sp>
      <p:sp>
        <p:nvSpPr>
          <p:cNvPr id="32778" name="文本框 132105"/>
          <p:cNvSpPr txBox="1">
            <a:spLocks noChangeArrowheads="1"/>
          </p:cNvSpPr>
          <p:nvPr/>
        </p:nvSpPr>
        <p:spPr bwMode="auto">
          <a:xfrm>
            <a:off x="7855348" y="1525270"/>
            <a:ext cx="553998" cy="2664460"/>
          </a:xfrm>
          <a:prstGeom prst="rect">
            <a:avLst/>
          </a:prstGeom>
          <a:solidFill>
            <a:srgbClr val="00B050"/>
          </a:solidFill>
          <a:ln w="9525">
            <a:solidFill>
              <a:srgbClr val="BBE0E3"/>
            </a:solidFill>
            <a:miter lim="800000"/>
          </a:ln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组织的毛细血管</a:t>
            </a:r>
          </a:p>
        </p:txBody>
      </p:sp>
      <p:sp>
        <p:nvSpPr>
          <p:cNvPr id="32779" name="矩形 132106"/>
          <p:cNvSpPr>
            <a:spLocks noChangeArrowheads="1"/>
          </p:cNvSpPr>
          <p:nvPr/>
        </p:nvSpPr>
        <p:spPr bwMode="auto">
          <a:xfrm>
            <a:off x="9393873" y="1633538"/>
            <a:ext cx="838200" cy="2514600"/>
          </a:xfrm>
          <a:prstGeom prst="rect">
            <a:avLst/>
          </a:prstGeom>
          <a:solidFill>
            <a:srgbClr val="00B050"/>
          </a:solidFill>
          <a:ln w="9525">
            <a:solidFill>
              <a:srgbClr val="BBE0E3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组织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细胞</a:t>
            </a:r>
          </a:p>
        </p:txBody>
      </p:sp>
      <p:sp>
        <p:nvSpPr>
          <p:cNvPr id="32780" name="矩形 132107"/>
          <p:cNvSpPr>
            <a:spLocks noChangeArrowheads="1"/>
          </p:cNvSpPr>
          <p:nvPr/>
        </p:nvSpPr>
        <p:spPr bwMode="auto">
          <a:xfrm>
            <a:off x="4424998" y="1849438"/>
            <a:ext cx="533400" cy="838200"/>
          </a:xfrm>
          <a:prstGeom prst="rect">
            <a:avLst/>
          </a:prstGeom>
          <a:solidFill>
            <a:srgbClr val="00B050"/>
          </a:solidFill>
          <a:ln w="9525">
            <a:solidFill>
              <a:srgbClr val="BBE0E3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kumimoji="0" lang="en-US" altLang="zh-CN" sz="2400" b="1" i="0" u="none" strike="noStrike" kern="0" cap="none" spc="0" normalizeH="0" baseline="-2500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2781" name="矩形 132108"/>
          <p:cNvSpPr>
            <a:spLocks noChangeArrowheads="1"/>
          </p:cNvSpPr>
          <p:nvPr/>
        </p:nvSpPr>
        <p:spPr bwMode="auto">
          <a:xfrm>
            <a:off x="8601710" y="1633538"/>
            <a:ext cx="574675" cy="936625"/>
          </a:xfrm>
          <a:prstGeom prst="rect">
            <a:avLst/>
          </a:prstGeom>
          <a:solidFill>
            <a:srgbClr val="00B050"/>
          </a:solidFill>
          <a:ln w="9525">
            <a:solidFill>
              <a:srgbClr val="D5D5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kumimoji="0" lang="en-US" altLang="zh-CN" sz="2400" b="1" i="0" u="none" strike="noStrike" kern="0" cap="none" spc="0" normalizeH="0" baseline="-2500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en-US" altLang="en-US" sz="24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82" name="矩形 132109"/>
          <p:cNvSpPr>
            <a:spLocks noChangeArrowheads="1"/>
          </p:cNvSpPr>
          <p:nvPr/>
        </p:nvSpPr>
        <p:spPr bwMode="auto">
          <a:xfrm>
            <a:off x="8601710" y="3073400"/>
            <a:ext cx="677863" cy="1066800"/>
          </a:xfrm>
          <a:prstGeom prst="rect">
            <a:avLst/>
          </a:prstGeom>
          <a:solidFill>
            <a:srgbClr val="00B050"/>
          </a:solidFill>
          <a:ln w="9525">
            <a:solidFill>
              <a:srgbClr val="D5D5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</a:t>
            </a:r>
            <a:r>
              <a:rPr kumimoji="0" lang="en-US" altLang="zh-CN" sz="2400" b="1" i="0" u="none" strike="noStrike" kern="0" cap="none" spc="0" normalizeH="0" baseline="-2500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en-US" altLang="en-US" sz="24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83" name="矩形 132110"/>
          <p:cNvSpPr>
            <a:spLocks noChangeArrowheads="1"/>
          </p:cNvSpPr>
          <p:nvPr/>
        </p:nvSpPr>
        <p:spPr bwMode="auto">
          <a:xfrm>
            <a:off x="2840673" y="2497138"/>
            <a:ext cx="936625" cy="647700"/>
          </a:xfrm>
          <a:prstGeom prst="rect">
            <a:avLst/>
          </a:prstGeom>
          <a:solidFill>
            <a:srgbClr val="00B050"/>
          </a:solidFill>
          <a:ln w="9525">
            <a:solidFill>
              <a:srgbClr val="BBE0E3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</a:t>
            </a:r>
          </a:p>
        </p:txBody>
      </p:sp>
      <p:sp>
        <p:nvSpPr>
          <p:cNvPr id="132112" name="直接连接符 132111"/>
          <p:cNvSpPr/>
          <p:nvPr/>
        </p:nvSpPr>
        <p:spPr>
          <a:xfrm>
            <a:off x="2480310" y="2713038"/>
            <a:ext cx="360363" cy="0"/>
          </a:xfrm>
          <a:prstGeom prst="line">
            <a:avLst/>
          </a:prstGeom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13" name="直接连接符 132112"/>
          <p:cNvSpPr/>
          <p:nvPr/>
        </p:nvSpPr>
        <p:spPr>
          <a:xfrm>
            <a:off x="4567873" y="2786063"/>
            <a:ext cx="360362" cy="0"/>
          </a:xfrm>
          <a:prstGeom prst="line">
            <a:avLst/>
          </a:prstGeom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14" name="直接连接符 132113"/>
          <p:cNvSpPr/>
          <p:nvPr/>
        </p:nvSpPr>
        <p:spPr>
          <a:xfrm>
            <a:off x="5864860" y="2786063"/>
            <a:ext cx="360363" cy="0"/>
          </a:xfrm>
          <a:prstGeom prst="line">
            <a:avLst/>
          </a:prstGeom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15" name="直接连接符 132114"/>
          <p:cNvSpPr/>
          <p:nvPr/>
        </p:nvSpPr>
        <p:spPr>
          <a:xfrm>
            <a:off x="7304723" y="2725738"/>
            <a:ext cx="360362" cy="0"/>
          </a:xfrm>
          <a:prstGeom prst="line">
            <a:avLst/>
          </a:prstGeom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16" name="直接连接符 132115"/>
          <p:cNvSpPr/>
          <p:nvPr/>
        </p:nvSpPr>
        <p:spPr>
          <a:xfrm>
            <a:off x="8673148" y="2713038"/>
            <a:ext cx="503237" cy="0"/>
          </a:xfrm>
          <a:prstGeom prst="line">
            <a:avLst/>
          </a:prstGeom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17" name="直接连接符 132116"/>
          <p:cNvSpPr/>
          <p:nvPr/>
        </p:nvSpPr>
        <p:spPr>
          <a:xfrm flipH="1">
            <a:off x="2480310" y="2930525"/>
            <a:ext cx="360363" cy="0"/>
          </a:xfrm>
          <a:prstGeom prst="line">
            <a:avLst/>
          </a:prstGeom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18" name="直接连接符 132117"/>
          <p:cNvSpPr/>
          <p:nvPr/>
        </p:nvSpPr>
        <p:spPr>
          <a:xfrm flipH="1">
            <a:off x="8673148" y="2857500"/>
            <a:ext cx="431800" cy="0"/>
          </a:xfrm>
          <a:prstGeom prst="line">
            <a:avLst/>
          </a:prstGeom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19" name="直接连接符 132118"/>
          <p:cNvSpPr/>
          <p:nvPr/>
        </p:nvSpPr>
        <p:spPr>
          <a:xfrm flipH="1">
            <a:off x="7304723" y="3003550"/>
            <a:ext cx="360362" cy="0"/>
          </a:xfrm>
          <a:prstGeom prst="line">
            <a:avLst/>
          </a:prstGeom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20" name="直接连接符 132119"/>
          <p:cNvSpPr/>
          <p:nvPr/>
        </p:nvSpPr>
        <p:spPr>
          <a:xfrm flipH="1">
            <a:off x="5864860" y="3001963"/>
            <a:ext cx="360363" cy="0"/>
          </a:xfrm>
          <a:prstGeom prst="line">
            <a:avLst/>
          </a:prstGeom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21" name="直接连接符 132120"/>
          <p:cNvSpPr/>
          <p:nvPr/>
        </p:nvSpPr>
        <p:spPr>
          <a:xfrm flipH="1">
            <a:off x="4496435" y="3001963"/>
            <a:ext cx="360363" cy="0"/>
          </a:xfrm>
          <a:prstGeom prst="line">
            <a:avLst/>
          </a:prstGeom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22" name="左大括号 132121"/>
          <p:cNvSpPr/>
          <p:nvPr/>
        </p:nvSpPr>
        <p:spPr>
          <a:xfrm rot="16200000">
            <a:off x="2913698" y="3324860"/>
            <a:ext cx="287338" cy="1728787"/>
          </a:xfrm>
          <a:prstGeom prst="leftBrace">
            <a:avLst>
              <a:gd name="adj1" fmla="val 50138"/>
              <a:gd name="adj2" fmla="val 50000"/>
            </a:avLst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23" name="左大括号 132122"/>
          <p:cNvSpPr/>
          <p:nvPr/>
        </p:nvSpPr>
        <p:spPr>
          <a:xfrm rot="16200000">
            <a:off x="4567079" y="3757454"/>
            <a:ext cx="287337" cy="1152525"/>
          </a:xfrm>
          <a:prstGeom prst="leftBrace">
            <a:avLst>
              <a:gd name="adj1" fmla="val 33425"/>
              <a:gd name="adj2" fmla="val 50000"/>
            </a:avLst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24" name="左大括号 132123"/>
          <p:cNvSpPr/>
          <p:nvPr/>
        </p:nvSpPr>
        <p:spPr>
          <a:xfrm rot="16200000">
            <a:off x="6691154" y="3001804"/>
            <a:ext cx="287337" cy="2663825"/>
          </a:xfrm>
          <a:prstGeom prst="leftBrace">
            <a:avLst>
              <a:gd name="adj1" fmla="val 77256"/>
              <a:gd name="adj2" fmla="val 50000"/>
            </a:avLst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2125" name="左大括号 132124"/>
          <p:cNvSpPr/>
          <p:nvPr/>
        </p:nvSpPr>
        <p:spPr>
          <a:xfrm rot="16200000">
            <a:off x="8959692" y="3612991"/>
            <a:ext cx="287338" cy="1584325"/>
          </a:xfrm>
          <a:prstGeom prst="leftBrace">
            <a:avLst>
              <a:gd name="adj1" fmla="val 45948"/>
              <a:gd name="adj2" fmla="val 50000"/>
            </a:avLst>
          </a:prstGeom>
          <a:noFill/>
          <a:ln w="9525" cap="flat" cmpd="sng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98" name="矩形 132125"/>
          <p:cNvSpPr>
            <a:spLocks noChangeArrowheads="1"/>
          </p:cNvSpPr>
          <p:nvPr/>
        </p:nvSpPr>
        <p:spPr bwMode="auto">
          <a:xfrm>
            <a:off x="4351973" y="3146425"/>
            <a:ext cx="677862" cy="1066800"/>
          </a:xfrm>
          <a:prstGeom prst="rect">
            <a:avLst/>
          </a:prstGeom>
          <a:solidFill>
            <a:srgbClr val="00B050"/>
          </a:solidFill>
          <a:ln w="9525">
            <a:solidFill>
              <a:srgbClr val="D5D5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</a:t>
            </a:r>
            <a:r>
              <a:rPr kumimoji="0" lang="en-US" altLang="zh-CN" sz="2400" b="1" i="0" u="none" strike="noStrike" kern="0" cap="none" spc="0" normalizeH="0" baseline="-2500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2" name="矩形 31"/>
          <p:cNvSpPr/>
          <p:nvPr/>
        </p:nvSpPr>
        <p:spPr>
          <a:xfrm>
            <a:off x="607060" y="5352411"/>
            <a:ext cx="7921625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氧气最终在细胞的什么部位被利用了？</a:t>
            </a:r>
          </a:p>
        </p:txBody>
      </p:sp>
      <p:sp>
        <p:nvSpPr>
          <p:cNvPr id="32801" name="TextBox 32"/>
          <p:cNvSpPr txBox="1">
            <a:spLocks noChangeArrowheads="1"/>
          </p:cNvSpPr>
          <p:nvPr/>
        </p:nvSpPr>
        <p:spPr bwMode="auto">
          <a:xfrm>
            <a:off x="5936298" y="5619430"/>
            <a:ext cx="1368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线粒体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222829" y="373743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总结：呼吸全过程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ldLvl="0" animBg="1"/>
      <p:bldP spid="132099" grpId="0" bldLvl="0" animBg="1"/>
      <p:bldP spid="132100" grpId="0" bldLvl="0" animBg="1"/>
      <p:bldP spid="132101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660400" y="1664543"/>
            <a:ext cx="11531600" cy="3168650"/>
          </a:xfrm>
        </p:spPr>
        <p:txBody>
          <a:bodyPr rtlCol="0">
            <a:normAutofit/>
          </a:bodyPr>
          <a:lstStyle/>
          <a:p>
            <a:pPr marL="0" indent="0" algn="l" fontAlgn="auto">
              <a:spcAft>
                <a:spcPts val="0"/>
              </a:spcAft>
              <a:buNone/>
              <a:defRPr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、下水游泳时，如果水超过胸部。你有什么感觉？为什么？</a:t>
            </a:r>
          </a:p>
          <a:p>
            <a:pPr marL="342900" indent="-342900" algn="l" fontAlgn="auto">
              <a:lnSpc>
                <a:spcPct val="95000"/>
              </a:lnSpc>
              <a:spcAft>
                <a:spcPts val="0"/>
              </a:spcAft>
              <a:buFontTx/>
              <a:buChar char="•"/>
              <a:defRPr/>
            </a:pP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342900" indent="-342900" algn="l" fontAlgn="auto">
              <a:lnSpc>
                <a:spcPct val="95000"/>
              </a:lnSpc>
              <a:spcAft>
                <a:spcPts val="0"/>
              </a:spcAft>
              <a:buFontTx/>
              <a:buChar char="•"/>
              <a:defRPr/>
            </a:pP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 algn="l" fontAlgn="auto">
              <a:lnSpc>
                <a:spcPct val="95000"/>
              </a:lnSpc>
              <a:spcAft>
                <a:spcPts val="0"/>
              </a:spcAft>
              <a:buNone/>
              <a:defRPr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、古代有些女子将胸部和腰部束得很紧，以保持苗条身材，这样做有什么危害？</a:t>
            </a:r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9" name="Text Box 4"/>
          <p:cNvSpPr>
            <a:spLocks noChangeArrowheads="1"/>
          </p:cNvSpPr>
          <p:nvPr/>
        </p:nvSpPr>
        <p:spPr bwMode="auto">
          <a:xfrm>
            <a:off x="1133834" y="2253615"/>
            <a:ext cx="813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_GB2312"/>
                <a:sym typeface="Arial" panose="020B0604020202020204" pitchFamily="34" charset="0"/>
              </a:rPr>
              <a:t>答案：会感到呼吸困难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_GB231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_GB2312"/>
                <a:sym typeface="Arial" panose="020B0604020202020204" pitchFamily="34" charset="0"/>
              </a:rPr>
              <a:t>吃力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_GB231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_GB2312"/>
                <a:sym typeface="Arial" panose="020B0604020202020204" pitchFamily="34" charset="0"/>
              </a:rPr>
              <a:t>，胸廓受到水的挤压，胸廓扩张受到影响。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楷体_GB2312"/>
              <a:sym typeface="Arial" panose="020B0604020202020204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60400" y="4015105"/>
            <a:ext cx="8424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_GB2312"/>
                <a:sym typeface="Arial" panose="020B0604020202020204" pitchFamily="34" charset="0"/>
              </a:rPr>
              <a:t>  </a:t>
            </a: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楷体_GB2312"/>
                <a:sym typeface="Arial" panose="020B0604020202020204" pitchFamily="34" charset="0"/>
              </a:rPr>
              <a:t>答案：胸廓的扩张受到影响，吸气受到影响，不能正常呼吸。</a:t>
            </a: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楷体_GB231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联系实际，分析问题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/>
      <p:bldP spid="14340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>
            <a:spLocks noChangeArrowheads="1"/>
          </p:cNvSpPr>
          <p:nvPr/>
        </p:nvSpPr>
        <p:spPr bwMode="auto">
          <a:xfrm>
            <a:off x="1903899" y="1836760"/>
            <a:ext cx="1624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肋间肌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1" name="Text Box 3"/>
          <p:cNvSpPr>
            <a:spLocks noChangeArrowheads="1"/>
          </p:cNvSpPr>
          <p:nvPr/>
        </p:nvSpPr>
        <p:spPr bwMode="auto">
          <a:xfrm>
            <a:off x="1903899" y="2486047"/>
            <a:ext cx="1311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膈肌</a:t>
            </a:r>
            <a:endParaRPr kumimoji="0" lang="zh-CN" altLang="en-US" sz="1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2" name="AutoShape 4"/>
          <p:cNvSpPr/>
          <p:nvPr/>
        </p:nvSpPr>
        <p:spPr bwMode="auto">
          <a:xfrm>
            <a:off x="2830999" y="1900826"/>
            <a:ext cx="304800" cy="838200"/>
          </a:xfrm>
          <a:prstGeom prst="rightBrace">
            <a:avLst>
              <a:gd name="adj1" fmla="val 22840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189774" y="1973851"/>
            <a:ext cx="304800" cy="152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4" name="Text Box 6"/>
          <p:cNvSpPr>
            <a:spLocks noChangeArrowheads="1"/>
          </p:cNvSpPr>
          <p:nvPr/>
        </p:nvSpPr>
        <p:spPr bwMode="auto">
          <a:xfrm>
            <a:off x="3478699" y="1900826"/>
            <a:ext cx="1235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收缩时</a:t>
            </a: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4702662" y="204528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6" name="Text Box 8"/>
          <p:cNvSpPr>
            <a:spLocks noChangeArrowheads="1"/>
          </p:cNvSpPr>
          <p:nvPr/>
        </p:nvSpPr>
        <p:spPr bwMode="auto">
          <a:xfrm>
            <a:off x="4989999" y="1900826"/>
            <a:ext cx="1768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胸腔扩大</a:t>
            </a: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6431449" y="204528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8" name="Text Box 10"/>
          <p:cNvSpPr>
            <a:spLocks noChangeArrowheads="1"/>
          </p:cNvSpPr>
          <p:nvPr/>
        </p:nvSpPr>
        <p:spPr bwMode="auto">
          <a:xfrm>
            <a:off x="6790224" y="1613488"/>
            <a:ext cx="251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肺扩张，肺内压小于外界气压</a:t>
            </a: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9095274" y="2116726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0" name="Text Box 12"/>
          <p:cNvSpPr>
            <a:spLocks noChangeArrowheads="1"/>
          </p:cNvSpPr>
          <p:nvPr/>
        </p:nvSpPr>
        <p:spPr bwMode="auto">
          <a:xfrm>
            <a:off x="9476273" y="1962093"/>
            <a:ext cx="1082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吸气</a:t>
            </a: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3118337" y="2692988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2" name="Text Box 14"/>
          <p:cNvSpPr>
            <a:spLocks noChangeArrowheads="1"/>
          </p:cNvSpPr>
          <p:nvPr/>
        </p:nvSpPr>
        <p:spPr bwMode="auto">
          <a:xfrm>
            <a:off x="3623162" y="2550113"/>
            <a:ext cx="146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舒张时</a:t>
            </a: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4702662" y="2692988"/>
            <a:ext cx="381000" cy="180975"/>
          </a:xfrm>
          <a:prstGeom prst="rightArrow">
            <a:avLst>
              <a:gd name="adj1" fmla="val 50000"/>
              <a:gd name="adj2" fmla="val 5257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4" name="Text Box 16"/>
          <p:cNvSpPr>
            <a:spLocks noChangeArrowheads="1"/>
          </p:cNvSpPr>
          <p:nvPr/>
        </p:nvSpPr>
        <p:spPr bwMode="auto">
          <a:xfrm>
            <a:off x="5063024" y="2550113"/>
            <a:ext cx="169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胸腔缩小</a:t>
            </a: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6502887" y="269298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6" name="Text Box 18"/>
          <p:cNvSpPr>
            <a:spLocks noChangeArrowheads="1"/>
          </p:cNvSpPr>
          <p:nvPr/>
        </p:nvSpPr>
        <p:spPr bwMode="auto">
          <a:xfrm>
            <a:off x="6863249" y="2477088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肺缩小，肺内压大于外界气压</a:t>
            </a:r>
            <a:endParaRPr kumimoji="0" lang="zh-CN" alt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9095274" y="2837451"/>
            <a:ext cx="360363" cy="215900"/>
          </a:xfrm>
          <a:prstGeom prst="rightArrow">
            <a:avLst>
              <a:gd name="adj1" fmla="val 50000"/>
              <a:gd name="adj2" fmla="val 6248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8" name="Text Box 20"/>
          <p:cNvSpPr>
            <a:spLocks noChangeArrowheads="1"/>
          </p:cNvSpPr>
          <p:nvPr/>
        </p:nvSpPr>
        <p:spPr bwMode="auto">
          <a:xfrm>
            <a:off x="9442936" y="2682818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呼气</a:t>
            </a: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0" name="Rectangle 26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148124" y="3811917"/>
            <a:ext cx="2987675" cy="504825"/>
          </a:xfrm>
        </p:spPr>
        <p:txBody>
          <a:bodyPr>
            <a:normAutofit/>
          </a:bodyPr>
          <a:lstStyle/>
          <a:p>
            <a:pPr marL="0" indent="0" algn="l">
              <a:lnSpc>
                <a:spcPct val="80000"/>
              </a:lnSpc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肺的结构：</a:t>
            </a:r>
          </a:p>
          <a:p>
            <a:pPr marL="342900" indent="-342900" algn="l">
              <a:lnSpc>
                <a:spcPct val="80000"/>
              </a:lnSpc>
            </a:pP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87" name="矩形 22"/>
          <p:cNvSpPr>
            <a:spLocks noChangeArrowheads="1"/>
          </p:cNvSpPr>
          <p:nvPr/>
        </p:nvSpPr>
        <p:spPr bwMode="auto">
          <a:xfrm>
            <a:off x="660400" y="1280410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一、肺与外界的气体交换</a:t>
            </a:r>
            <a:endParaRPr kumimoji="0" lang="zh-CN" altLang="en-US" sz="1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2" name="矩形 23"/>
          <p:cNvSpPr>
            <a:spLocks noChangeArrowheads="1"/>
          </p:cNvSpPr>
          <p:nvPr/>
        </p:nvSpPr>
        <p:spPr bwMode="auto">
          <a:xfrm>
            <a:off x="620543" y="3172660"/>
            <a:ext cx="387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二、肺泡与血液的气体交换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3" name="矩形 24"/>
          <p:cNvSpPr>
            <a:spLocks noChangeArrowheads="1"/>
          </p:cNvSpPr>
          <p:nvPr/>
        </p:nvSpPr>
        <p:spPr bwMode="auto">
          <a:xfrm>
            <a:off x="3189774" y="4900225"/>
            <a:ext cx="7272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</a:t>
            </a:r>
            <a:endParaRPr kumimoji="0" lang="zh-CN" altLang="en-US" sz="1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2554" name="直接箭头连接符 26"/>
          <p:cNvCxnSpPr>
            <a:cxnSpLocks noChangeShapeType="1"/>
          </p:cNvCxnSpPr>
          <p:nvPr/>
        </p:nvCxnSpPr>
        <p:spPr bwMode="auto">
          <a:xfrm flipH="1">
            <a:off x="4269274" y="5260588"/>
            <a:ext cx="2663825" cy="15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5" name="直接箭头连接符 27"/>
          <p:cNvCxnSpPr>
            <a:cxnSpLocks noChangeShapeType="1"/>
          </p:cNvCxnSpPr>
          <p:nvPr/>
        </p:nvCxnSpPr>
        <p:spPr bwMode="auto">
          <a:xfrm>
            <a:off x="4269274" y="5044688"/>
            <a:ext cx="2735262" cy="15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Text Box 8"/>
          <p:cNvSpPr>
            <a:spLocks noChangeArrowheads="1"/>
          </p:cNvSpPr>
          <p:nvPr/>
        </p:nvSpPr>
        <p:spPr bwMode="auto">
          <a:xfrm>
            <a:off x="5061436" y="4539863"/>
            <a:ext cx="1092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氧气</a:t>
            </a:r>
            <a:endParaRPr kumimoji="0" lang="zh-CN" altLang="en-US" sz="1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7" name="Text Box 4"/>
          <p:cNvSpPr>
            <a:spLocks noChangeArrowheads="1"/>
          </p:cNvSpPr>
          <p:nvPr/>
        </p:nvSpPr>
        <p:spPr bwMode="auto">
          <a:xfrm>
            <a:off x="4853520" y="5405050"/>
            <a:ext cx="1717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二氧化碳</a:t>
            </a:r>
            <a:endParaRPr kumimoji="0" lang="zh-CN" altLang="en-US" sz="1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8" name="矩形 36"/>
          <p:cNvSpPr>
            <a:spLocks noChangeArrowheads="1"/>
          </p:cNvSpPr>
          <p:nvPr/>
        </p:nvSpPr>
        <p:spPr bwMode="auto">
          <a:xfrm>
            <a:off x="2118042" y="3750212"/>
            <a:ext cx="92509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左右两肺，由肺泡构成，肺泡数量多，肺泡外包绕着丰富的毛细血管，肺泡壁和毛细血管壁都很薄，只有一层上皮细胞。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9" name="矩形 1"/>
          <p:cNvSpPr>
            <a:spLocks noChangeArrowheads="1"/>
          </p:cNvSpPr>
          <p:nvPr/>
        </p:nvSpPr>
        <p:spPr bwMode="auto">
          <a:xfrm>
            <a:off x="7196792" y="4934922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血液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222829" y="37374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4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>
                                      <p:cBhvr>
                                        <p:cTn id="5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>
                                      <p:cBhvr>
                                        <p:cTn id="6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74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85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96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10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24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9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46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57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/>
      <p:bldP spid="22531" grpId="0" bldLvl="0"/>
      <p:bldP spid="22532" grpId="0" bldLvl="0" animBg="1"/>
      <p:bldP spid="22533" grpId="0" bldLvl="0" animBg="1"/>
      <p:bldP spid="22534" grpId="0" bldLvl="0"/>
      <p:bldP spid="22535" grpId="0" bldLvl="0" animBg="1"/>
      <p:bldP spid="22536" grpId="0" bldLvl="0"/>
      <p:bldP spid="22537" grpId="0" bldLvl="0" animBg="1"/>
      <p:bldP spid="22538" grpId="0" bldLvl="0"/>
      <p:bldP spid="22539" grpId="0" bldLvl="0" animBg="1"/>
      <p:bldP spid="22540" grpId="0" bldLvl="0"/>
      <p:bldP spid="22541" grpId="0" bldLvl="0" animBg="1"/>
      <p:bldP spid="22542" grpId="0" bldLvl="0"/>
      <p:bldP spid="22543" grpId="0" bldLvl="0" animBg="1"/>
      <p:bldP spid="22544" grpId="0" bldLvl="0"/>
      <p:bldP spid="22545" grpId="0" bldLvl="0" animBg="1"/>
      <p:bldP spid="22546" grpId="0" bldLvl="0"/>
      <p:bldP spid="22547" grpId="0" bldLvl="0" animBg="1"/>
      <p:bldP spid="22548" grpId="0" bldLvl="0"/>
      <p:bldP spid="22550" grpId="0" build="p" bldLvl="0"/>
      <p:bldP spid="22552" grpId="0" bldLvl="0"/>
      <p:bldP spid="22553" grpId="0" bldLvl="0"/>
      <p:bldP spid="22556" grpId="0" bldLvl="0"/>
      <p:bldP spid="22557" grpId="0" bldLvl="0"/>
      <p:bldP spid="22558" grpId="0" bldLvl="0"/>
      <p:bldP spid="22559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766888" y="1692275"/>
            <a:ext cx="18272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肺与外界的气体交换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641475" y="3989388"/>
            <a:ext cx="1952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肺泡与血液的气体交换</a:t>
            </a:r>
          </a:p>
        </p:txBody>
      </p:sp>
      <p:sp>
        <p:nvSpPr>
          <p:cNvPr id="37892" name="矩形 13"/>
          <p:cNvSpPr>
            <a:spLocks noChangeArrowheads="1"/>
          </p:cNvSpPr>
          <p:nvPr/>
        </p:nvSpPr>
        <p:spPr bwMode="auto">
          <a:xfrm>
            <a:off x="4021138" y="1028700"/>
            <a:ext cx="4787900" cy="220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肺是呼吸系统的主要器官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胸廓的组成和变化与呼吸的关系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气体交换的过程</a:t>
            </a:r>
          </a:p>
        </p:txBody>
      </p:sp>
      <p:sp>
        <p:nvSpPr>
          <p:cNvPr id="37893" name="矩形 10"/>
          <p:cNvSpPr>
            <a:spLocks noChangeArrowheads="1"/>
          </p:cNvSpPr>
          <p:nvPr/>
        </p:nvSpPr>
        <p:spPr bwMode="auto">
          <a:xfrm>
            <a:off x="4021138" y="3336925"/>
            <a:ext cx="38719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肺泡的结构特点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气体交换的原理：气体扩散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气体交换的过程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894" name="AutoShape 24"/>
          <p:cNvSpPr/>
          <p:nvPr/>
        </p:nvSpPr>
        <p:spPr bwMode="auto">
          <a:xfrm>
            <a:off x="3738563" y="1468438"/>
            <a:ext cx="196850" cy="1647825"/>
          </a:xfrm>
          <a:prstGeom prst="leftBrace">
            <a:avLst>
              <a:gd name="adj1" fmla="val 66425"/>
              <a:gd name="adj2" fmla="val 50000"/>
            </a:avLst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895" name="AutoShape 24"/>
          <p:cNvSpPr/>
          <p:nvPr/>
        </p:nvSpPr>
        <p:spPr bwMode="auto">
          <a:xfrm>
            <a:off x="3738563" y="3765550"/>
            <a:ext cx="196850" cy="1647825"/>
          </a:xfrm>
          <a:prstGeom prst="leftBrace">
            <a:avLst>
              <a:gd name="adj1" fmla="val 66425"/>
              <a:gd name="adj2" fmla="val 50000"/>
            </a:avLst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896" name="AutoShape 24"/>
          <p:cNvSpPr/>
          <p:nvPr/>
        </p:nvSpPr>
        <p:spPr bwMode="auto">
          <a:xfrm>
            <a:off x="1506538" y="2179638"/>
            <a:ext cx="196850" cy="2565400"/>
          </a:xfrm>
          <a:prstGeom prst="leftBrace">
            <a:avLst>
              <a:gd name="adj1" fmla="val 66308"/>
              <a:gd name="adj2" fmla="val 50000"/>
            </a:avLst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897" name="文本框 4"/>
          <p:cNvSpPr txBox="1">
            <a:spLocks noChangeArrowheads="1"/>
          </p:cNvSpPr>
          <p:nvPr/>
        </p:nvSpPr>
        <p:spPr bwMode="auto">
          <a:xfrm>
            <a:off x="812800" y="1570038"/>
            <a:ext cx="4222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发生在肺内的气体交换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37892" grpId="0"/>
      <p:bldP spid="37893" grpId="0"/>
      <p:bldP spid="37894" grpId="0" animBg="1"/>
      <p:bldP spid="37895" grpId="0" animBg="1"/>
      <p:bldP spid="37896" grpId="0" animBg="1"/>
      <p:bldP spid="3789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22829" y="2188211"/>
          <a:ext cx="9822073" cy="2845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4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2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87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气体成分</a:t>
                      </a:r>
                      <a:endParaRPr lang="zh-CN" sz="2000" b="1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氮气</a:t>
                      </a:r>
                      <a:endParaRPr lang="zh-CN" sz="2000" b="1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氧气</a:t>
                      </a:r>
                      <a:endParaRPr lang="zh-CN" sz="2000" b="1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二氧化碳</a:t>
                      </a:r>
                      <a:endParaRPr lang="zh-CN" sz="2000" b="1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水</a:t>
                      </a:r>
                      <a:endParaRPr lang="zh-CN" sz="2000" b="1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其他气体</a:t>
                      </a:r>
                      <a:endParaRPr lang="zh-CN" sz="2000" b="1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1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在大气中的含量（</a:t>
                      </a:r>
                      <a:r>
                        <a:rPr lang="en-US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%</a:t>
                      </a:r>
                      <a:r>
                        <a:rPr lang="zh-CN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sz="2000" b="1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1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在呼出的气体中的含量（</a:t>
                      </a:r>
                      <a:r>
                        <a:rPr lang="en-US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%</a:t>
                      </a:r>
                      <a:r>
                        <a:rPr lang="zh-CN" sz="20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sz="2000" b="1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627974" y="3040744"/>
            <a:ext cx="58541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78</a:t>
            </a:r>
          </a:p>
        </p:txBody>
      </p:sp>
      <p:sp>
        <p:nvSpPr>
          <p:cNvPr id="6" name="矩形 5"/>
          <p:cNvSpPr/>
          <p:nvPr/>
        </p:nvSpPr>
        <p:spPr>
          <a:xfrm>
            <a:off x="5786892" y="3041898"/>
            <a:ext cx="5854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</a:p>
        </p:txBody>
      </p:sp>
      <p:sp>
        <p:nvSpPr>
          <p:cNvPr id="7" name="矩形 6"/>
          <p:cNvSpPr/>
          <p:nvPr/>
        </p:nvSpPr>
        <p:spPr>
          <a:xfrm>
            <a:off x="7038897" y="3112182"/>
            <a:ext cx="88517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0.03</a:t>
            </a:r>
          </a:p>
        </p:txBody>
      </p:sp>
      <p:sp>
        <p:nvSpPr>
          <p:cNvPr id="8" name="矩形 7"/>
          <p:cNvSpPr/>
          <p:nvPr/>
        </p:nvSpPr>
        <p:spPr>
          <a:xfrm>
            <a:off x="8423049" y="3021146"/>
            <a:ext cx="88517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0.07</a:t>
            </a:r>
          </a:p>
        </p:txBody>
      </p:sp>
      <p:sp>
        <p:nvSpPr>
          <p:cNvPr id="10" name="矩形 9"/>
          <p:cNvSpPr/>
          <p:nvPr/>
        </p:nvSpPr>
        <p:spPr>
          <a:xfrm>
            <a:off x="9761084" y="3112182"/>
            <a:ext cx="6848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0.9</a:t>
            </a:r>
          </a:p>
        </p:txBody>
      </p:sp>
      <p:sp>
        <p:nvSpPr>
          <p:cNvPr id="11" name="矩形 10"/>
          <p:cNvSpPr/>
          <p:nvPr/>
        </p:nvSpPr>
        <p:spPr>
          <a:xfrm>
            <a:off x="9742550" y="4154717"/>
            <a:ext cx="68480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0.9</a:t>
            </a:r>
          </a:p>
        </p:txBody>
      </p:sp>
      <p:sp>
        <p:nvSpPr>
          <p:cNvPr id="12" name="矩形 11"/>
          <p:cNvSpPr/>
          <p:nvPr/>
        </p:nvSpPr>
        <p:spPr>
          <a:xfrm>
            <a:off x="8523238" y="4118431"/>
            <a:ext cx="684803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1.1</a:t>
            </a:r>
          </a:p>
        </p:txBody>
      </p:sp>
      <p:sp>
        <p:nvSpPr>
          <p:cNvPr id="9255" name="矩形 12"/>
          <p:cNvSpPr>
            <a:spLocks noChangeArrowheads="1"/>
          </p:cNvSpPr>
          <p:nvPr/>
        </p:nvSpPr>
        <p:spPr bwMode="auto">
          <a:xfrm>
            <a:off x="7288965" y="4120244"/>
            <a:ext cx="385041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4" name="矩形 13"/>
          <p:cNvSpPr/>
          <p:nvPr/>
        </p:nvSpPr>
        <p:spPr>
          <a:xfrm>
            <a:off x="5764843" y="4091671"/>
            <a:ext cx="58541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15" name="矩形 14"/>
          <p:cNvSpPr/>
          <p:nvPr/>
        </p:nvSpPr>
        <p:spPr>
          <a:xfrm>
            <a:off x="4627974" y="4120244"/>
            <a:ext cx="5854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78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60400" y="4984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含量增加的气体成分是哪里来的？含量减少的气体成分到哪里去了？这些气体是怎样进行交换的呢？</a:t>
            </a:r>
          </a:p>
        </p:txBody>
      </p:sp>
      <p:sp>
        <p:nvSpPr>
          <p:cNvPr id="9259" name="矩形 17"/>
          <p:cNvSpPr>
            <a:spLocks noChangeArrowheads="1"/>
          </p:cNvSpPr>
          <p:nvPr/>
        </p:nvSpPr>
        <p:spPr bwMode="auto">
          <a:xfrm>
            <a:off x="194016" y="1143000"/>
            <a:ext cx="990947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阅读下列表格中的数据，分析呼出的气体成分发生了什么变化。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80292" y="-1024705"/>
            <a:ext cx="3372218" cy="3278777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731704" y="6273800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16700"/>
          <a:stretch>
            <a:fillRect/>
          </a:stretch>
        </p:blipFill>
        <p:spPr>
          <a:xfrm>
            <a:off x="881063" y="1343025"/>
            <a:ext cx="3992562" cy="3992563"/>
          </a:xfrm>
        </p:spPr>
      </p:pic>
      <p:sp>
        <p:nvSpPr>
          <p:cNvPr id="9" name="Rectangle: Rounded Corners 40"/>
          <p:cNvSpPr/>
          <p:nvPr/>
        </p:nvSpPr>
        <p:spPr bwMode="auto">
          <a:xfrm rot="16200000">
            <a:off x="6253916" y="4719122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: Rounded Corners 43"/>
          <p:cNvSpPr/>
          <p:nvPr/>
        </p:nvSpPr>
        <p:spPr bwMode="auto">
          <a:xfrm rot="16200000">
            <a:off x="7944781" y="4719122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75820" y="2967247"/>
            <a:ext cx="6252623" cy="1522401"/>
            <a:chOff x="1571361" y="2939539"/>
            <a:chExt cx="4983852" cy="1213478"/>
          </a:xfrm>
        </p:grpSpPr>
        <p:sp>
          <p:nvSpPr>
            <p:cNvPr id="12" name="矩形 11"/>
            <p:cNvSpPr/>
            <p:nvPr/>
          </p:nvSpPr>
          <p:spPr bwMode="auto">
            <a:xfrm>
              <a:off x="1571361" y="2939539"/>
              <a:ext cx="4983852" cy="564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0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感谢各位的仔细聆听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34862" y="3563329"/>
              <a:ext cx="412217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5575820" y="2229212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第三章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75820" y="4420676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75820" y="3879862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20273" y="5297558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11139" y="5297558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60400" y="338818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5"/>
          <p:cNvSpPr/>
          <p:nvPr/>
        </p:nvSpPr>
        <p:spPr>
          <a:xfrm>
            <a:off x="3264387" y="4694244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60400" y="1289348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呼吸系统的组成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课堂导入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80" y="1316562"/>
            <a:ext cx="3875088" cy="412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308466" y="2409446"/>
            <a:ext cx="2124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会厌软骨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573937" y="387182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003924" y="544237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膈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733505" y="2087617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鼻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 flipH="1">
            <a:off x="7733401" y="2399046"/>
            <a:ext cx="384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咽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7727604" y="2671056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喉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573843" y="3153117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气管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7573843" y="3560576"/>
            <a:ext cx="1941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支气管</a:t>
            </a:r>
          </a:p>
        </p:txBody>
      </p:sp>
      <p:sp>
        <p:nvSpPr>
          <p:cNvPr id="34" name="AutoShape 11"/>
          <p:cNvSpPr/>
          <p:nvPr/>
        </p:nvSpPr>
        <p:spPr bwMode="auto">
          <a:xfrm>
            <a:off x="8572616" y="2204805"/>
            <a:ext cx="184825" cy="1694325"/>
          </a:xfrm>
          <a:prstGeom prst="rightBrace">
            <a:avLst>
              <a:gd name="adj1" fmla="val 100006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8811416" y="2432833"/>
            <a:ext cx="739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7378918" y="2127036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7378918" y="2449507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7343655" y="3560576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⑤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7378918" y="2694444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7323612" y="3162445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④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SUS\Desktop\说课\u=1721481544,2578671886&amp;fm=23&amp;gp=0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6483" y="1378856"/>
            <a:ext cx="3543345" cy="4447041"/>
          </a:xfrm>
          <a:noFill/>
        </p:spPr>
      </p:pic>
      <p:pic>
        <p:nvPicPr>
          <p:cNvPr id="6" name="Picture 4" descr="{914F944F-BD8F-49C5-9066-3DC79944B97F}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30" y="1930399"/>
            <a:ext cx="2757853" cy="3652157"/>
          </a:xfrm>
          <a:prstGeom prst="rect">
            <a:avLst/>
          </a:prstGeom>
          <a:noFill/>
          <a:ln>
            <a:noFill/>
          </a:ln>
          <a:effectLst>
            <a:prstShdw prst="shdw13" dist="180501" dir="13157364">
              <a:srgbClr val="0000FF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213458" y="2603728"/>
            <a:ext cx="4953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肺 位于胸腔内，左右各一个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左肺 两叶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右肺 三叶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肺是呼吸系统的主要器官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呼吸频率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16—18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次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华文楷体" panose="02010600040101010101" pitchFamily="2" charset="-122"/>
                <a:sym typeface="Arial" panose="020B0604020202020204" pitchFamily="34" charset="0"/>
              </a:rPr>
              <a:t>分钟</a:t>
            </a: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093030" y="3483429"/>
            <a:ext cx="5751512" cy="459127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3802743" y="3942556"/>
            <a:ext cx="4449535" cy="76200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2829" y="373743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一、肺的位置、结构和功能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56" y="1758529"/>
            <a:ext cx="4423993" cy="388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5726552" y="2935515"/>
            <a:ext cx="3886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612752" y="2664737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胸骨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6821616" y="3763628"/>
            <a:ext cx="1600200" cy="76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421816" y="3468359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肋骨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371310" y="4817082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胸椎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5726552" y="5031862"/>
            <a:ext cx="3644758" cy="1605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60400" y="1268174"/>
            <a:ext cx="2854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胸廓的组成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60400" y="5592245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胸廓：肋骨、胸骨和胸椎共同围成胸廓，保护肺和心脏等器官。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60400" y="1809351"/>
            <a:ext cx="739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胸腔是由胸廓与膈围成 的空腔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22829" y="373743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二、胸廓的结构和功能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8" grpId="0" autoUpdateAnimBg="0"/>
      <p:bldP spid="8199" grpId="0" autoUpdateAnimBg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 descr="图片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16" y="1449615"/>
            <a:ext cx="5442855" cy="426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222829" y="373743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二、胸廓的结构和功能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86733" y="1325109"/>
            <a:ext cx="9324975" cy="35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一起来体验一下呼吸！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呼吸时，胸廓有什么变化？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胸廓的容积发生变化了吗？我们的这种感觉是否准确呢？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2829" y="373743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三、胸廓与呼吸的关系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9" descr="687719a2741e4e35b0913f08fede3ad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053944"/>
            <a:ext cx="3949700" cy="201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60400" y="1269153"/>
            <a:ext cx="8964612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手按胸部两侧深吸气，你有什么样的感觉？</a:t>
            </a:r>
          </a:p>
        </p:txBody>
      </p:sp>
      <p:sp>
        <p:nvSpPr>
          <p:cNvPr id="7" name="矩形 6"/>
          <p:cNvSpPr/>
          <p:nvPr/>
        </p:nvSpPr>
        <p:spPr>
          <a:xfrm>
            <a:off x="660400" y="4206327"/>
            <a:ext cx="8893175" cy="1257908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深吸气时，肋骨向上向外运动，胸廓扩大；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深呼气时，肋骨向下向内运动，胸廓缩小。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胸廓的扩张和收缩，是肋骨间的肌肉收缩和舒张的结果。</a:t>
            </a:r>
          </a:p>
        </p:txBody>
      </p:sp>
      <p:sp>
        <p:nvSpPr>
          <p:cNvPr id="9" name="矩形 8"/>
          <p:cNvSpPr/>
          <p:nvPr/>
        </p:nvSpPr>
        <p:spPr>
          <a:xfrm>
            <a:off x="660400" y="5598615"/>
            <a:ext cx="5976938" cy="530723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胸廓的变化还与什么结构有关？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三、胸廓与呼吸的关系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7" grpId="0" bldLvl="0"/>
      <p:bldP spid="9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7d2ce5cc-4a5c-466c-9dbd-a1ec3b5793a6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1599</Words>
  <Application>Microsoft Office PowerPoint</Application>
  <PresentationFormat>宽屏</PresentationFormat>
  <Paragraphs>260</Paragraphs>
  <Slides>30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FandolFang R</vt:lpstr>
      <vt:lpstr>思源黑体 CN Light</vt:lpstr>
      <vt:lpstr>Arial</vt:lpstr>
      <vt:lpstr>Calibri</vt:lpstr>
      <vt:lpstr>Cambria</vt:lpstr>
      <vt:lpstr>Wingdings 2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胸围测量记录表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2020-06-23T02:42:58Z</dcterms:created>
  <dcterms:modified xsi:type="dcterms:W3CDTF">2021-01-09T09:50:13Z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