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31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7" r:id="rId27"/>
    <p:sldId id="320" r:id="rId28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18">
          <p15:clr>
            <a:srgbClr val="A4A3A4"/>
          </p15:clr>
        </p15:guide>
        <p15:guide id="4" orient="horz" pos="3929">
          <p15:clr>
            <a:srgbClr val="A4A3A4"/>
          </p15:clr>
        </p15:guide>
        <p15:guide id="5" orient="horz" pos="38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978" y="114"/>
      </p:cViewPr>
      <p:guideLst>
        <p:guide pos="416"/>
        <p:guide pos="7256"/>
        <p:guide orient="horz" pos="618"/>
        <p:guide orient="horz" pos="3929"/>
        <p:guide orient="horz" pos="38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#1">
  <dgm:title val=""/>
  <dgm:desc val=""/>
  <dgm:catLst>
    <dgm:cat type="accent3" pri="11400"/>
  </dgm:catLst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#1">
  <dgm:title val=""/>
  <dgm:desc val=""/>
  <dgm:catLst>
    <dgm:cat type="accent3" pri="11300"/>
  </dgm:catLst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6D0674-C8C2-4570-AE53-CD561B07AB7D}" type="doc">
      <dgm:prSet loTypeId="urn:microsoft.com/office/officeart/2005/8/layout/process1" loCatId="process" qsTypeId="urn:microsoft.com/office/officeart/2005/8/quickstyle/simple5#1" qsCatId="simple" csTypeId="urn:microsoft.com/office/officeart/2005/8/colors/accent3_4#1" csCatId="accent3" phldr="1"/>
      <dgm:spPr/>
      <dgm:t>
        <a:bodyPr/>
        <a:lstStyle/>
        <a:p>
          <a:endParaRPr lang="zh-CN" altLang="en-US"/>
        </a:p>
      </dgm:t>
    </dgm:pt>
    <dgm:pt modelId="{A2ABD519-39C1-4409-9B57-47C694C25F3E}">
      <dgm:prSet custT="1"/>
      <dgm:spPr/>
      <dgm:t>
        <a:bodyPr/>
        <a:lstStyle/>
        <a:p>
          <a:pPr rtl="0"/>
          <a:r>
            <a:rPr lang="zh-CN" altLang="en-US" sz="2000" dirty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rPr>
            <a:t>主动脉基部的冠状动脉及其分支</a:t>
          </a:r>
        </a:p>
      </dgm:t>
    </dgm:pt>
    <dgm:pt modelId="{E43FE1BA-2AA2-42A9-9DD3-FC7166BE95FC}" type="parTrans" cxnId="{349A382F-3EC2-4657-A8A1-681C6D763594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A0E25F33-E6EC-424B-AC17-161AA6B1D70B}" type="sibTrans" cxnId="{349A382F-3EC2-4657-A8A1-681C6D763594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23516F6E-C613-4E3C-A70A-2960EAA07139}">
      <dgm:prSet/>
      <dgm:spPr/>
      <dgm:t>
        <a:bodyPr/>
        <a:lstStyle/>
        <a:p>
          <a:pPr rtl="0"/>
          <a:r>
            <a:rPr lang="zh-CN" dirty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rPr>
            <a:t>心肌的毛细血管网</a:t>
          </a:r>
        </a:p>
      </dgm:t>
    </dgm:pt>
    <dgm:pt modelId="{CDC3768B-0273-4CEE-A613-AE6BAEF045A4}" type="parTrans" cxnId="{7A7C345D-A5E9-4D88-84A6-8B6F7324EC4B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4C08B160-710F-43C8-BBF1-22E229A79E19}" type="sibTrans" cxnId="{7A7C345D-A5E9-4D88-84A6-8B6F7324EC4B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325ACF7F-E8A1-4B07-A893-06AAA8193057}">
      <dgm:prSet/>
      <dgm:spPr/>
      <dgm:t>
        <a:bodyPr/>
        <a:lstStyle/>
        <a:p>
          <a:pPr rtl="0"/>
          <a:r>
            <a:rPr lang="zh-CN" dirty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rPr>
            <a:t>由静脉流回右心房的循环</a:t>
          </a:r>
        </a:p>
      </dgm:t>
    </dgm:pt>
    <dgm:pt modelId="{0A09D85A-A88E-45BC-B020-5A8A1BE446B1}" type="parTrans" cxnId="{4E0C88E8-364D-4857-A076-33B5AE9487E3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868990E8-F94B-4951-9F08-116B0DD049C2}" type="sibTrans" cxnId="{4E0C88E8-364D-4857-A076-33B5AE9487E3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0E523F8C-5A65-41C9-97E7-1237CD22A53A}" type="pres">
      <dgm:prSet presAssocID="{DB6D0674-C8C2-4570-AE53-CD561B07AB7D}" presName="Name0" presStyleCnt="0">
        <dgm:presLayoutVars>
          <dgm:dir/>
          <dgm:resizeHandles val="exact"/>
        </dgm:presLayoutVars>
      </dgm:prSet>
      <dgm:spPr/>
    </dgm:pt>
    <dgm:pt modelId="{8AF6DE2B-FD4D-43E6-8A1D-10C845A346B4}" type="pres">
      <dgm:prSet presAssocID="{A2ABD519-39C1-4409-9B57-47C694C25F3E}" presName="node" presStyleLbl="node1" presStyleIdx="0" presStyleCnt="3">
        <dgm:presLayoutVars>
          <dgm:bulletEnabled val="1"/>
        </dgm:presLayoutVars>
      </dgm:prSet>
      <dgm:spPr/>
    </dgm:pt>
    <dgm:pt modelId="{4DFF53E2-7174-424D-8C4C-2692AF5C67BF}" type="pres">
      <dgm:prSet presAssocID="{A0E25F33-E6EC-424B-AC17-161AA6B1D70B}" presName="sibTrans" presStyleLbl="sibTrans2D1" presStyleIdx="0" presStyleCnt="2"/>
      <dgm:spPr/>
    </dgm:pt>
    <dgm:pt modelId="{D576C71E-58C2-4AF2-BD94-E5523798D608}" type="pres">
      <dgm:prSet presAssocID="{A0E25F33-E6EC-424B-AC17-161AA6B1D70B}" presName="connectorText" presStyleLbl="sibTrans2D1" presStyleIdx="0" presStyleCnt="2"/>
      <dgm:spPr/>
    </dgm:pt>
    <dgm:pt modelId="{14983B1A-D178-4148-93D6-F71EBDFCD02D}" type="pres">
      <dgm:prSet presAssocID="{23516F6E-C613-4E3C-A70A-2960EAA07139}" presName="node" presStyleLbl="node1" presStyleIdx="1" presStyleCnt="3">
        <dgm:presLayoutVars>
          <dgm:bulletEnabled val="1"/>
        </dgm:presLayoutVars>
      </dgm:prSet>
      <dgm:spPr/>
    </dgm:pt>
    <dgm:pt modelId="{FFAB455A-C21D-480D-993C-2ABAC114669E}" type="pres">
      <dgm:prSet presAssocID="{4C08B160-710F-43C8-BBF1-22E229A79E19}" presName="sibTrans" presStyleLbl="sibTrans2D1" presStyleIdx="1" presStyleCnt="2"/>
      <dgm:spPr/>
    </dgm:pt>
    <dgm:pt modelId="{BAF542A9-B54F-4288-A1BD-31BFA1FC475B}" type="pres">
      <dgm:prSet presAssocID="{4C08B160-710F-43C8-BBF1-22E229A79E19}" presName="connectorText" presStyleLbl="sibTrans2D1" presStyleIdx="1" presStyleCnt="2"/>
      <dgm:spPr/>
    </dgm:pt>
    <dgm:pt modelId="{A85E307B-1528-4B46-903E-F660A0F4954B}" type="pres">
      <dgm:prSet presAssocID="{325ACF7F-E8A1-4B07-A893-06AAA8193057}" presName="node" presStyleLbl="node1" presStyleIdx="2" presStyleCnt="3">
        <dgm:presLayoutVars>
          <dgm:bulletEnabled val="1"/>
        </dgm:presLayoutVars>
      </dgm:prSet>
      <dgm:spPr/>
    </dgm:pt>
  </dgm:ptLst>
  <dgm:cxnLst>
    <dgm:cxn modelId="{DD791713-2ADC-4699-84DD-FA4D069BC55B}" type="presOf" srcId="{4C08B160-710F-43C8-BBF1-22E229A79E19}" destId="{BAF542A9-B54F-4288-A1BD-31BFA1FC475B}" srcOrd="1" destOrd="0" presId="urn:microsoft.com/office/officeart/2005/8/layout/process1"/>
    <dgm:cxn modelId="{349A382F-3EC2-4657-A8A1-681C6D763594}" srcId="{DB6D0674-C8C2-4570-AE53-CD561B07AB7D}" destId="{A2ABD519-39C1-4409-9B57-47C694C25F3E}" srcOrd="0" destOrd="0" parTransId="{E43FE1BA-2AA2-42A9-9DD3-FC7166BE95FC}" sibTransId="{A0E25F33-E6EC-424B-AC17-161AA6B1D70B}"/>
    <dgm:cxn modelId="{CF41B83B-1E42-4472-A243-45AE61538E15}" type="presOf" srcId="{A2ABD519-39C1-4409-9B57-47C694C25F3E}" destId="{8AF6DE2B-FD4D-43E6-8A1D-10C845A346B4}" srcOrd="0" destOrd="0" presId="urn:microsoft.com/office/officeart/2005/8/layout/process1"/>
    <dgm:cxn modelId="{7A7C345D-A5E9-4D88-84A6-8B6F7324EC4B}" srcId="{DB6D0674-C8C2-4570-AE53-CD561B07AB7D}" destId="{23516F6E-C613-4E3C-A70A-2960EAA07139}" srcOrd="1" destOrd="0" parTransId="{CDC3768B-0273-4CEE-A613-AE6BAEF045A4}" sibTransId="{4C08B160-710F-43C8-BBF1-22E229A79E19}"/>
    <dgm:cxn modelId="{D9E15B69-90A0-4E43-9A53-BA337AADF55C}" type="presOf" srcId="{325ACF7F-E8A1-4B07-A893-06AAA8193057}" destId="{A85E307B-1528-4B46-903E-F660A0F4954B}" srcOrd="0" destOrd="0" presId="urn:microsoft.com/office/officeart/2005/8/layout/process1"/>
    <dgm:cxn modelId="{A254C991-5FE0-4A32-AA25-F8DA478CEB44}" type="presOf" srcId="{23516F6E-C613-4E3C-A70A-2960EAA07139}" destId="{14983B1A-D178-4148-93D6-F71EBDFCD02D}" srcOrd="0" destOrd="0" presId="urn:microsoft.com/office/officeart/2005/8/layout/process1"/>
    <dgm:cxn modelId="{610B0DC0-D0A5-46BA-93AA-7ABD2BAA0750}" type="presOf" srcId="{A0E25F33-E6EC-424B-AC17-161AA6B1D70B}" destId="{D576C71E-58C2-4AF2-BD94-E5523798D608}" srcOrd="1" destOrd="0" presId="urn:microsoft.com/office/officeart/2005/8/layout/process1"/>
    <dgm:cxn modelId="{4E0C88E8-364D-4857-A076-33B5AE9487E3}" srcId="{DB6D0674-C8C2-4570-AE53-CD561B07AB7D}" destId="{325ACF7F-E8A1-4B07-A893-06AAA8193057}" srcOrd="2" destOrd="0" parTransId="{0A09D85A-A88E-45BC-B020-5A8A1BE446B1}" sibTransId="{868990E8-F94B-4951-9F08-116B0DD049C2}"/>
    <dgm:cxn modelId="{8BD1CFF4-EE04-4BAD-BD8D-50C966EF2ADD}" type="presOf" srcId="{A0E25F33-E6EC-424B-AC17-161AA6B1D70B}" destId="{4DFF53E2-7174-424D-8C4C-2692AF5C67BF}" srcOrd="0" destOrd="0" presId="urn:microsoft.com/office/officeart/2005/8/layout/process1"/>
    <dgm:cxn modelId="{D13307F6-7671-4508-A7A6-42246D336DFB}" type="presOf" srcId="{4C08B160-710F-43C8-BBF1-22E229A79E19}" destId="{FFAB455A-C21D-480D-993C-2ABAC114669E}" srcOrd="0" destOrd="0" presId="urn:microsoft.com/office/officeart/2005/8/layout/process1"/>
    <dgm:cxn modelId="{5A9832FD-3D8C-4596-9314-7A7AA1F94EF8}" type="presOf" srcId="{DB6D0674-C8C2-4570-AE53-CD561B07AB7D}" destId="{0E523F8C-5A65-41C9-97E7-1237CD22A53A}" srcOrd="0" destOrd="0" presId="urn:microsoft.com/office/officeart/2005/8/layout/process1"/>
    <dgm:cxn modelId="{BE834558-B0D4-48CA-AD20-E68EE41EA42B}" type="presParOf" srcId="{0E523F8C-5A65-41C9-97E7-1237CD22A53A}" destId="{8AF6DE2B-FD4D-43E6-8A1D-10C845A346B4}" srcOrd="0" destOrd="0" presId="urn:microsoft.com/office/officeart/2005/8/layout/process1"/>
    <dgm:cxn modelId="{7EC060D2-6DFA-497F-80DF-87B331F3DD36}" type="presParOf" srcId="{0E523F8C-5A65-41C9-97E7-1237CD22A53A}" destId="{4DFF53E2-7174-424D-8C4C-2692AF5C67BF}" srcOrd="1" destOrd="0" presId="urn:microsoft.com/office/officeart/2005/8/layout/process1"/>
    <dgm:cxn modelId="{D441E19F-9EE6-480F-B367-FB9F8B23C663}" type="presParOf" srcId="{4DFF53E2-7174-424D-8C4C-2692AF5C67BF}" destId="{D576C71E-58C2-4AF2-BD94-E5523798D608}" srcOrd="0" destOrd="0" presId="urn:microsoft.com/office/officeart/2005/8/layout/process1"/>
    <dgm:cxn modelId="{A1258503-B54E-4541-AFCC-854E39CA9AE1}" type="presParOf" srcId="{0E523F8C-5A65-41C9-97E7-1237CD22A53A}" destId="{14983B1A-D178-4148-93D6-F71EBDFCD02D}" srcOrd="2" destOrd="0" presId="urn:microsoft.com/office/officeart/2005/8/layout/process1"/>
    <dgm:cxn modelId="{B1C1547D-031E-4BB8-A95A-A4ABBCA8A53C}" type="presParOf" srcId="{0E523F8C-5A65-41C9-97E7-1237CD22A53A}" destId="{FFAB455A-C21D-480D-993C-2ABAC114669E}" srcOrd="3" destOrd="0" presId="urn:microsoft.com/office/officeart/2005/8/layout/process1"/>
    <dgm:cxn modelId="{AD01FF72-93FD-4C6B-959A-9C814D8DFB2B}" type="presParOf" srcId="{FFAB455A-C21D-480D-993C-2ABAC114669E}" destId="{BAF542A9-B54F-4288-A1BD-31BFA1FC475B}" srcOrd="0" destOrd="0" presId="urn:microsoft.com/office/officeart/2005/8/layout/process1"/>
    <dgm:cxn modelId="{147E4E13-2563-4C6C-AB7F-DF77106280BF}" type="presParOf" srcId="{0E523F8C-5A65-41C9-97E7-1237CD22A53A}" destId="{A85E307B-1528-4B46-903E-F660A0F4954B}" srcOrd="4" destOrd="0" presId="urn:microsoft.com/office/officeart/2005/8/layout/process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49010E-F84B-42C2-ACC7-338BF1971CFB}" type="doc">
      <dgm:prSet loTypeId="urn:microsoft.com/office/officeart/2005/8/layout/radial1#1" loCatId="cycle" qsTypeId="urn:microsoft.com/office/officeart/2005/8/quickstyle/simple1#3" qsCatId="simple" csTypeId="urn:microsoft.com/office/officeart/2005/8/colors/accent3_3#1" csCatId="accent3" phldr="1"/>
      <dgm:spPr/>
      <dgm:t>
        <a:bodyPr/>
        <a:lstStyle/>
        <a:p>
          <a:endParaRPr lang="zh-CN" altLang="en-US"/>
        </a:p>
      </dgm:t>
    </dgm:pt>
    <dgm:pt modelId="{78B2400D-7795-4997-914B-F303E4DADAE0}">
      <dgm:prSet phldrT="[文本]"/>
      <dgm:spPr/>
      <dgm:t>
        <a:bodyPr/>
        <a:lstStyle/>
        <a:p>
          <a:r>
            <a:rPr lang="zh-CN" altLang="en-US" dirty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rPr>
            <a:t>心脏</a:t>
          </a:r>
        </a:p>
      </dgm:t>
    </dgm:pt>
    <dgm:pt modelId="{B2E9C417-BB73-4057-8904-37F1385DD511}" type="parTrans" cxnId="{03F33BDD-35FD-4EE2-8A1B-6FB4A650409B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2C320EA9-FDFD-4D8A-9770-C895B4F30EA6}" type="sibTrans" cxnId="{03F33BDD-35FD-4EE2-8A1B-6FB4A650409B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803D0F35-F9D4-411B-94D2-E6EA78444E17}">
      <dgm:prSet phldrT="[文本]"/>
      <dgm:spPr/>
      <dgm:t>
        <a:bodyPr/>
        <a:lstStyle/>
        <a:p>
          <a:r>
            <a:rPr lang="zh-CN" altLang="en-US" dirty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rPr>
            <a:t>心脏结构</a:t>
          </a:r>
        </a:p>
      </dgm:t>
    </dgm:pt>
    <dgm:pt modelId="{8E4CA0E2-F2B8-4944-B64A-1D010E162F30}" type="parTrans" cxnId="{71451432-194D-4100-B717-02D7BD3218F4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AE1BEC84-D255-4140-8565-1FB94DA76569}" type="sibTrans" cxnId="{71451432-194D-4100-B717-02D7BD3218F4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6E0FCDDC-3FC2-4B31-A210-831B7E888377}">
      <dgm:prSet phldrT="[文本]"/>
      <dgm:spPr/>
      <dgm:t>
        <a:bodyPr/>
        <a:lstStyle/>
        <a:p>
          <a:r>
            <a:rPr lang="zh-CN" altLang="en-US" dirty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rPr>
            <a:t>心脏功能</a:t>
          </a:r>
        </a:p>
      </dgm:t>
    </dgm:pt>
    <dgm:pt modelId="{293D67FE-F090-437C-9501-B8D159BE9FEA}" type="parTrans" cxnId="{C79EAF5E-0CF9-410A-A1B0-BECABAE939DA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34213A9C-8803-46CF-AF59-F580D54636E2}" type="sibTrans" cxnId="{C79EAF5E-0CF9-410A-A1B0-BECABAE939DA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215BCE01-E048-41D7-A09E-3B028DF79BB4}">
      <dgm:prSet phldrT="[文本]"/>
      <dgm:spPr/>
      <dgm:t>
        <a:bodyPr/>
        <a:lstStyle/>
        <a:p>
          <a:r>
            <a:rPr lang="zh-CN" altLang="en-US" dirty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rPr>
            <a:t>血液循环路径</a:t>
          </a:r>
        </a:p>
      </dgm:t>
    </dgm:pt>
    <dgm:pt modelId="{315DA924-2F47-4DC5-AE1F-3C0AA96E11FB}" type="parTrans" cxnId="{93D8C767-64DA-4EF9-AEDB-E7A5469F8373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81AEC6E5-427C-4827-B384-DAAF84892B6C}" type="sibTrans" cxnId="{93D8C767-64DA-4EF9-AEDB-E7A5469F8373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E2A26492-527E-4C3B-866B-71C41166F953}">
      <dgm:prSet phldrT="[文本]"/>
      <dgm:spPr/>
      <dgm:t>
        <a:bodyPr/>
        <a:lstStyle/>
        <a:p>
          <a:r>
            <a:rPr lang="zh-CN" altLang="en-US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rPr>
            <a:t>血液循环物质交换</a:t>
          </a:r>
        </a:p>
      </dgm:t>
    </dgm:pt>
    <dgm:pt modelId="{A31D714B-ED04-4C9D-80E8-BA8C0E7F646A}" type="parTrans" cxnId="{15794376-13A7-4818-A312-CAB5F476FF67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1E87CDBA-85F2-4844-AE23-61E2655668B0}" type="sibTrans" cxnId="{15794376-13A7-4818-A312-CAB5F476FF67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8D8F424B-818A-43DA-A8E4-99119D5147BB}" type="pres">
      <dgm:prSet presAssocID="{4E49010E-F84B-42C2-ACC7-338BF1971CF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0D3E867-79F0-4173-BF49-F253B3B9F9CC}" type="pres">
      <dgm:prSet presAssocID="{78B2400D-7795-4997-914B-F303E4DADAE0}" presName="centerShape" presStyleLbl="node0" presStyleIdx="0" presStyleCnt="1"/>
      <dgm:spPr/>
    </dgm:pt>
    <dgm:pt modelId="{294220F7-ED84-4D3B-B7AC-E8D6E0CBAB4D}" type="pres">
      <dgm:prSet presAssocID="{8E4CA0E2-F2B8-4944-B64A-1D010E162F30}" presName="Name9" presStyleLbl="parChTrans1D2" presStyleIdx="0" presStyleCnt="4"/>
      <dgm:spPr/>
    </dgm:pt>
    <dgm:pt modelId="{A53E1511-AC53-4FB8-A332-A911F80CD1CF}" type="pres">
      <dgm:prSet presAssocID="{8E4CA0E2-F2B8-4944-B64A-1D010E162F30}" presName="connTx" presStyleLbl="parChTrans1D2" presStyleIdx="0" presStyleCnt="4"/>
      <dgm:spPr/>
    </dgm:pt>
    <dgm:pt modelId="{2E800AB9-FEEA-41C8-830C-6B36F8E1CB50}" type="pres">
      <dgm:prSet presAssocID="{803D0F35-F9D4-411B-94D2-E6EA78444E17}" presName="node" presStyleLbl="node1" presStyleIdx="0" presStyleCnt="4">
        <dgm:presLayoutVars>
          <dgm:bulletEnabled val="1"/>
        </dgm:presLayoutVars>
      </dgm:prSet>
      <dgm:spPr/>
    </dgm:pt>
    <dgm:pt modelId="{2D91E1CC-1158-4394-BCF3-DAABB112175F}" type="pres">
      <dgm:prSet presAssocID="{293D67FE-F090-437C-9501-B8D159BE9FEA}" presName="Name9" presStyleLbl="parChTrans1D2" presStyleIdx="1" presStyleCnt="4"/>
      <dgm:spPr/>
    </dgm:pt>
    <dgm:pt modelId="{ED5760E4-FEFA-42FF-A095-F8FE24C69FC0}" type="pres">
      <dgm:prSet presAssocID="{293D67FE-F090-437C-9501-B8D159BE9FEA}" presName="connTx" presStyleLbl="parChTrans1D2" presStyleIdx="1" presStyleCnt="4"/>
      <dgm:spPr/>
    </dgm:pt>
    <dgm:pt modelId="{404D2278-C6BD-424C-96F2-5344FBB4C92B}" type="pres">
      <dgm:prSet presAssocID="{6E0FCDDC-3FC2-4B31-A210-831B7E888377}" presName="node" presStyleLbl="node1" presStyleIdx="1" presStyleCnt="4">
        <dgm:presLayoutVars>
          <dgm:bulletEnabled val="1"/>
        </dgm:presLayoutVars>
      </dgm:prSet>
      <dgm:spPr/>
    </dgm:pt>
    <dgm:pt modelId="{DD54D192-CD8A-4858-A575-775431F6B504}" type="pres">
      <dgm:prSet presAssocID="{315DA924-2F47-4DC5-AE1F-3C0AA96E11FB}" presName="Name9" presStyleLbl="parChTrans1D2" presStyleIdx="2" presStyleCnt="4"/>
      <dgm:spPr/>
    </dgm:pt>
    <dgm:pt modelId="{4389505A-2F0B-42D0-93F4-07E54992BF5C}" type="pres">
      <dgm:prSet presAssocID="{315DA924-2F47-4DC5-AE1F-3C0AA96E11FB}" presName="connTx" presStyleLbl="parChTrans1D2" presStyleIdx="2" presStyleCnt="4"/>
      <dgm:spPr/>
    </dgm:pt>
    <dgm:pt modelId="{F90774EC-E143-4DE9-AB6A-6511EF9ED60C}" type="pres">
      <dgm:prSet presAssocID="{215BCE01-E048-41D7-A09E-3B028DF79BB4}" presName="node" presStyleLbl="node1" presStyleIdx="2" presStyleCnt="4">
        <dgm:presLayoutVars>
          <dgm:bulletEnabled val="1"/>
        </dgm:presLayoutVars>
      </dgm:prSet>
      <dgm:spPr/>
    </dgm:pt>
    <dgm:pt modelId="{185835A2-503D-4023-8CC9-529DC0569079}" type="pres">
      <dgm:prSet presAssocID="{A31D714B-ED04-4C9D-80E8-BA8C0E7F646A}" presName="Name9" presStyleLbl="parChTrans1D2" presStyleIdx="3" presStyleCnt="4"/>
      <dgm:spPr/>
    </dgm:pt>
    <dgm:pt modelId="{2AF428C8-D727-4D54-965F-14F2C6C52A08}" type="pres">
      <dgm:prSet presAssocID="{A31D714B-ED04-4C9D-80E8-BA8C0E7F646A}" presName="connTx" presStyleLbl="parChTrans1D2" presStyleIdx="3" presStyleCnt="4"/>
      <dgm:spPr/>
    </dgm:pt>
    <dgm:pt modelId="{20BB60A0-AD4A-4751-B07C-1A49FCACAB01}" type="pres">
      <dgm:prSet presAssocID="{E2A26492-527E-4C3B-866B-71C41166F953}" presName="node" presStyleLbl="node1" presStyleIdx="3" presStyleCnt="4">
        <dgm:presLayoutVars>
          <dgm:bulletEnabled val="1"/>
        </dgm:presLayoutVars>
      </dgm:prSet>
      <dgm:spPr/>
    </dgm:pt>
  </dgm:ptLst>
  <dgm:cxnLst>
    <dgm:cxn modelId="{C69D551D-F3F6-40D3-B05B-507DF12BC7B1}" type="presOf" srcId="{6E0FCDDC-3FC2-4B31-A210-831B7E888377}" destId="{404D2278-C6BD-424C-96F2-5344FBB4C92B}" srcOrd="0" destOrd="0" presId="urn:microsoft.com/office/officeart/2005/8/layout/radial1#1"/>
    <dgm:cxn modelId="{71451432-194D-4100-B717-02D7BD3218F4}" srcId="{78B2400D-7795-4997-914B-F303E4DADAE0}" destId="{803D0F35-F9D4-411B-94D2-E6EA78444E17}" srcOrd="0" destOrd="0" parTransId="{8E4CA0E2-F2B8-4944-B64A-1D010E162F30}" sibTransId="{AE1BEC84-D255-4140-8565-1FB94DA76569}"/>
    <dgm:cxn modelId="{996CDA32-6F2C-40DB-A2C4-6926782876FA}" type="presOf" srcId="{E2A26492-527E-4C3B-866B-71C41166F953}" destId="{20BB60A0-AD4A-4751-B07C-1A49FCACAB01}" srcOrd="0" destOrd="0" presId="urn:microsoft.com/office/officeart/2005/8/layout/radial1#1"/>
    <dgm:cxn modelId="{D1E5ED37-CD8C-4448-B027-8F8E73A6933D}" type="presOf" srcId="{293D67FE-F090-437C-9501-B8D159BE9FEA}" destId="{2D91E1CC-1158-4394-BCF3-DAABB112175F}" srcOrd="0" destOrd="0" presId="urn:microsoft.com/office/officeart/2005/8/layout/radial1#1"/>
    <dgm:cxn modelId="{CA7C805B-169F-4665-9A0C-EE2E55BD0A1E}" type="presOf" srcId="{A31D714B-ED04-4C9D-80E8-BA8C0E7F646A}" destId="{185835A2-503D-4023-8CC9-529DC0569079}" srcOrd="0" destOrd="0" presId="urn:microsoft.com/office/officeart/2005/8/layout/radial1#1"/>
    <dgm:cxn modelId="{C79EAF5E-0CF9-410A-A1B0-BECABAE939DA}" srcId="{78B2400D-7795-4997-914B-F303E4DADAE0}" destId="{6E0FCDDC-3FC2-4B31-A210-831B7E888377}" srcOrd="1" destOrd="0" parTransId="{293D67FE-F090-437C-9501-B8D159BE9FEA}" sibTransId="{34213A9C-8803-46CF-AF59-F580D54636E2}"/>
    <dgm:cxn modelId="{93D8C767-64DA-4EF9-AEDB-E7A5469F8373}" srcId="{78B2400D-7795-4997-914B-F303E4DADAE0}" destId="{215BCE01-E048-41D7-A09E-3B028DF79BB4}" srcOrd="2" destOrd="0" parTransId="{315DA924-2F47-4DC5-AE1F-3C0AA96E11FB}" sibTransId="{81AEC6E5-427C-4827-B384-DAAF84892B6C}"/>
    <dgm:cxn modelId="{06494448-D046-41BA-874A-9BF68B2CD104}" type="presOf" srcId="{315DA924-2F47-4DC5-AE1F-3C0AA96E11FB}" destId="{DD54D192-CD8A-4858-A575-775431F6B504}" srcOrd="0" destOrd="0" presId="urn:microsoft.com/office/officeart/2005/8/layout/radial1#1"/>
    <dgm:cxn modelId="{15794376-13A7-4818-A312-CAB5F476FF67}" srcId="{78B2400D-7795-4997-914B-F303E4DADAE0}" destId="{E2A26492-527E-4C3B-866B-71C41166F953}" srcOrd="3" destOrd="0" parTransId="{A31D714B-ED04-4C9D-80E8-BA8C0E7F646A}" sibTransId="{1E87CDBA-85F2-4844-AE23-61E2655668B0}"/>
    <dgm:cxn modelId="{C4D43E7E-FF10-4B3E-A30C-D3475188B8C6}" type="presOf" srcId="{A31D714B-ED04-4C9D-80E8-BA8C0E7F646A}" destId="{2AF428C8-D727-4D54-965F-14F2C6C52A08}" srcOrd="1" destOrd="0" presId="urn:microsoft.com/office/officeart/2005/8/layout/radial1#1"/>
    <dgm:cxn modelId="{86DF3384-2BC9-4B4F-8CD1-415E92439E68}" type="presOf" srcId="{78B2400D-7795-4997-914B-F303E4DADAE0}" destId="{A0D3E867-79F0-4173-BF49-F253B3B9F9CC}" srcOrd="0" destOrd="0" presId="urn:microsoft.com/office/officeart/2005/8/layout/radial1#1"/>
    <dgm:cxn modelId="{BE2BA192-B0F8-458F-83FD-FA534C0F3DA6}" type="presOf" srcId="{8E4CA0E2-F2B8-4944-B64A-1D010E162F30}" destId="{294220F7-ED84-4D3B-B7AC-E8D6E0CBAB4D}" srcOrd="0" destOrd="0" presId="urn:microsoft.com/office/officeart/2005/8/layout/radial1#1"/>
    <dgm:cxn modelId="{908BF7AF-09AA-42A7-91EC-27108EF79FAF}" type="presOf" srcId="{803D0F35-F9D4-411B-94D2-E6EA78444E17}" destId="{2E800AB9-FEEA-41C8-830C-6B36F8E1CB50}" srcOrd="0" destOrd="0" presId="urn:microsoft.com/office/officeart/2005/8/layout/radial1#1"/>
    <dgm:cxn modelId="{8FB2FAAF-BBFC-44D3-BA9F-063D8B3DAEAB}" type="presOf" srcId="{4E49010E-F84B-42C2-ACC7-338BF1971CFB}" destId="{8D8F424B-818A-43DA-A8E4-99119D5147BB}" srcOrd="0" destOrd="0" presId="urn:microsoft.com/office/officeart/2005/8/layout/radial1#1"/>
    <dgm:cxn modelId="{F22D85B0-CB39-4CA2-A330-26E540F0EF62}" type="presOf" srcId="{215BCE01-E048-41D7-A09E-3B028DF79BB4}" destId="{F90774EC-E143-4DE9-AB6A-6511EF9ED60C}" srcOrd="0" destOrd="0" presId="urn:microsoft.com/office/officeart/2005/8/layout/radial1#1"/>
    <dgm:cxn modelId="{ED91B2B4-4577-4A63-959A-02B1CCC16E4F}" type="presOf" srcId="{315DA924-2F47-4DC5-AE1F-3C0AA96E11FB}" destId="{4389505A-2F0B-42D0-93F4-07E54992BF5C}" srcOrd="1" destOrd="0" presId="urn:microsoft.com/office/officeart/2005/8/layout/radial1#1"/>
    <dgm:cxn modelId="{983D48D5-2785-4A96-9EEB-AED6B988C2DE}" type="presOf" srcId="{8E4CA0E2-F2B8-4944-B64A-1D010E162F30}" destId="{A53E1511-AC53-4FB8-A332-A911F80CD1CF}" srcOrd="1" destOrd="0" presId="urn:microsoft.com/office/officeart/2005/8/layout/radial1#1"/>
    <dgm:cxn modelId="{03F33BDD-35FD-4EE2-8A1B-6FB4A650409B}" srcId="{4E49010E-F84B-42C2-ACC7-338BF1971CFB}" destId="{78B2400D-7795-4997-914B-F303E4DADAE0}" srcOrd="0" destOrd="0" parTransId="{B2E9C417-BB73-4057-8904-37F1385DD511}" sibTransId="{2C320EA9-FDFD-4D8A-9770-C895B4F30EA6}"/>
    <dgm:cxn modelId="{8DA1CAFD-65D5-47AC-9749-9F10B305594E}" type="presOf" srcId="{293D67FE-F090-437C-9501-B8D159BE9FEA}" destId="{ED5760E4-FEFA-42FF-A095-F8FE24C69FC0}" srcOrd="1" destOrd="0" presId="urn:microsoft.com/office/officeart/2005/8/layout/radial1#1"/>
    <dgm:cxn modelId="{D0D095D8-137B-4A0E-95A1-708AD2A49821}" type="presParOf" srcId="{8D8F424B-818A-43DA-A8E4-99119D5147BB}" destId="{A0D3E867-79F0-4173-BF49-F253B3B9F9CC}" srcOrd="0" destOrd="0" presId="urn:microsoft.com/office/officeart/2005/8/layout/radial1#1"/>
    <dgm:cxn modelId="{4803C0D4-39E1-4184-BEC4-7EF8A42D1365}" type="presParOf" srcId="{8D8F424B-818A-43DA-A8E4-99119D5147BB}" destId="{294220F7-ED84-4D3B-B7AC-E8D6E0CBAB4D}" srcOrd="1" destOrd="0" presId="urn:microsoft.com/office/officeart/2005/8/layout/radial1#1"/>
    <dgm:cxn modelId="{2DEE0AA2-15DA-4DAD-AEF0-FD2439192340}" type="presParOf" srcId="{294220F7-ED84-4D3B-B7AC-E8D6E0CBAB4D}" destId="{A53E1511-AC53-4FB8-A332-A911F80CD1CF}" srcOrd="0" destOrd="0" presId="urn:microsoft.com/office/officeart/2005/8/layout/radial1#1"/>
    <dgm:cxn modelId="{133688B3-D555-476D-95C1-C70C49E327DE}" type="presParOf" srcId="{8D8F424B-818A-43DA-A8E4-99119D5147BB}" destId="{2E800AB9-FEEA-41C8-830C-6B36F8E1CB50}" srcOrd="2" destOrd="0" presId="urn:microsoft.com/office/officeart/2005/8/layout/radial1#1"/>
    <dgm:cxn modelId="{B048683A-D66B-4727-A3A5-9E9981ED2278}" type="presParOf" srcId="{8D8F424B-818A-43DA-A8E4-99119D5147BB}" destId="{2D91E1CC-1158-4394-BCF3-DAABB112175F}" srcOrd="3" destOrd="0" presId="urn:microsoft.com/office/officeart/2005/8/layout/radial1#1"/>
    <dgm:cxn modelId="{4469714C-C875-44BE-8EC4-7DF61FF41318}" type="presParOf" srcId="{2D91E1CC-1158-4394-BCF3-DAABB112175F}" destId="{ED5760E4-FEFA-42FF-A095-F8FE24C69FC0}" srcOrd="0" destOrd="0" presId="urn:microsoft.com/office/officeart/2005/8/layout/radial1#1"/>
    <dgm:cxn modelId="{FCBDBAC7-CF8F-41A7-BD01-B6C90868B910}" type="presParOf" srcId="{8D8F424B-818A-43DA-A8E4-99119D5147BB}" destId="{404D2278-C6BD-424C-96F2-5344FBB4C92B}" srcOrd="4" destOrd="0" presId="urn:microsoft.com/office/officeart/2005/8/layout/radial1#1"/>
    <dgm:cxn modelId="{87AF880F-501B-4C21-8470-CE7EC70155C0}" type="presParOf" srcId="{8D8F424B-818A-43DA-A8E4-99119D5147BB}" destId="{DD54D192-CD8A-4858-A575-775431F6B504}" srcOrd="5" destOrd="0" presId="urn:microsoft.com/office/officeart/2005/8/layout/radial1#1"/>
    <dgm:cxn modelId="{A0BA4FB0-D373-435F-802F-8AADDC1B1B8F}" type="presParOf" srcId="{DD54D192-CD8A-4858-A575-775431F6B504}" destId="{4389505A-2F0B-42D0-93F4-07E54992BF5C}" srcOrd="0" destOrd="0" presId="urn:microsoft.com/office/officeart/2005/8/layout/radial1#1"/>
    <dgm:cxn modelId="{F2ADFC6B-753F-429E-8C4D-1764BC384EED}" type="presParOf" srcId="{8D8F424B-818A-43DA-A8E4-99119D5147BB}" destId="{F90774EC-E143-4DE9-AB6A-6511EF9ED60C}" srcOrd="6" destOrd="0" presId="urn:microsoft.com/office/officeart/2005/8/layout/radial1#1"/>
    <dgm:cxn modelId="{DDF527F9-FE88-40B4-938B-1FB4DD052475}" type="presParOf" srcId="{8D8F424B-818A-43DA-A8E4-99119D5147BB}" destId="{185835A2-503D-4023-8CC9-529DC0569079}" srcOrd="7" destOrd="0" presId="urn:microsoft.com/office/officeart/2005/8/layout/radial1#1"/>
    <dgm:cxn modelId="{A1336145-6B4E-49B4-AEB9-6023AEEE2E21}" type="presParOf" srcId="{185835A2-503D-4023-8CC9-529DC0569079}" destId="{2AF428C8-D727-4D54-965F-14F2C6C52A08}" srcOrd="0" destOrd="0" presId="urn:microsoft.com/office/officeart/2005/8/layout/radial1#1"/>
    <dgm:cxn modelId="{1C73B0EA-7011-4E91-B184-9FD6A98CE60F}" type="presParOf" srcId="{8D8F424B-818A-43DA-A8E4-99119D5147BB}" destId="{20BB60A0-AD4A-4751-B07C-1A49FCACAB01}" srcOrd="8" destOrd="0" presId="urn:microsoft.com/office/officeart/2005/8/layout/radial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F6DE2B-FD4D-43E6-8A1D-10C845A346B4}">
      <dsp:nvSpPr>
        <dsp:cNvPr id="0" name=""/>
        <dsp:cNvSpPr/>
      </dsp:nvSpPr>
      <dsp:spPr>
        <a:xfrm>
          <a:off x="5357" y="11658"/>
          <a:ext cx="1601390" cy="15463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rPr>
            <a:t>主动脉基部的冠状动脉及其分支</a:t>
          </a:r>
        </a:p>
      </dsp:txBody>
      <dsp:txXfrm>
        <a:off x="50648" y="56949"/>
        <a:ext cx="1510808" cy="1455760"/>
      </dsp:txXfrm>
    </dsp:sp>
    <dsp:sp modelId="{4DFF53E2-7174-424D-8C4C-2692AF5C67BF}">
      <dsp:nvSpPr>
        <dsp:cNvPr id="0" name=""/>
        <dsp:cNvSpPr/>
      </dsp:nvSpPr>
      <dsp:spPr>
        <a:xfrm>
          <a:off x="1766887" y="586257"/>
          <a:ext cx="339494" cy="3971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600" kern="1200">
            <a:solidFill>
              <a:schemeClr val="tx1"/>
            </a:solidFill>
          </a:endParaRPr>
        </a:p>
      </dsp:txBody>
      <dsp:txXfrm>
        <a:off x="1766887" y="665686"/>
        <a:ext cx="237646" cy="238286"/>
      </dsp:txXfrm>
    </dsp:sp>
    <dsp:sp modelId="{14983B1A-D178-4148-93D6-F71EBDFCD02D}">
      <dsp:nvSpPr>
        <dsp:cNvPr id="0" name=""/>
        <dsp:cNvSpPr/>
      </dsp:nvSpPr>
      <dsp:spPr>
        <a:xfrm>
          <a:off x="2247304" y="11658"/>
          <a:ext cx="1601390" cy="15463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2397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50000"/>
                <a:hueOff val="0"/>
                <a:satOff val="0"/>
                <a:lumOff val="2397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50000"/>
                <a:hueOff val="0"/>
                <a:satOff val="0"/>
                <a:lumOff val="2397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rPr>
            <a:t>心肌的毛细血管网</a:t>
          </a:r>
        </a:p>
      </dsp:txBody>
      <dsp:txXfrm>
        <a:off x="2292595" y="56949"/>
        <a:ext cx="1510808" cy="1455760"/>
      </dsp:txXfrm>
    </dsp:sp>
    <dsp:sp modelId="{FFAB455A-C21D-480D-993C-2ABAC114669E}">
      <dsp:nvSpPr>
        <dsp:cNvPr id="0" name=""/>
        <dsp:cNvSpPr/>
      </dsp:nvSpPr>
      <dsp:spPr>
        <a:xfrm>
          <a:off x="4008834" y="586257"/>
          <a:ext cx="339494" cy="3971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0"/>
                <a:satOff val="0"/>
                <a:lumOff val="230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90000"/>
                <a:hueOff val="0"/>
                <a:satOff val="0"/>
                <a:lumOff val="230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90000"/>
                <a:hueOff val="0"/>
                <a:satOff val="0"/>
                <a:lumOff val="230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600" kern="1200">
            <a:solidFill>
              <a:schemeClr val="tx1"/>
            </a:solidFill>
          </a:endParaRPr>
        </a:p>
      </dsp:txBody>
      <dsp:txXfrm>
        <a:off x="4008834" y="665686"/>
        <a:ext cx="237646" cy="238286"/>
      </dsp:txXfrm>
    </dsp:sp>
    <dsp:sp modelId="{A85E307B-1528-4B46-903E-F660A0F4954B}">
      <dsp:nvSpPr>
        <dsp:cNvPr id="0" name=""/>
        <dsp:cNvSpPr/>
      </dsp:nvSpPr>
      <dsp:spPr>
        <a:xfrm>
          <a:off x="4489251" y="11658"/>
          <a:ext cx="1601390" cy="15463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2397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50000"/>
                <a:hueOff val="0"/>
                <a:satOff val="0"/>
                <a:lumOff val="2397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50000"/>
                <a:hueOff val="0"/>
                <a:satOff val="0"/>
                <a:lumOff val="2397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rPr>
            <a:t>由静脉流回右心房的循环</a:t>
          </a:r>
        </a:p>
      </dsp:txBody>
      <dsp:txXfrm>
        <a:off x="4534542" y="56949"/>
        <a:ext cx="1510808" cy="14557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D3E867-79F0-4173-BF49-F253B3B9F9CC}">
      <dsp:nvSpPr>
        <dsp:cNvPr id="0" name=""/>
        <dsp:cNvSpPr/>
      </dsp:nvSpPr>
      <dsp:spPr>
        <a:xfrm>
          <a:off x="3197801" y="1509185"/>
          <a:ext cx="1147471" cy="1147471"/>
        </a:xfrm>
        <a:prstGeom prst="ellipse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000" kern="1200" dirty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rPr>
            <a:t>心脏</a:t>
          </a:r>
        </a:p>
      </dsp:txBody>
      <dsp:txXfrm>
        <a:off x="3365844" y="1677228"/>
        <a:ext cx="811385" cy="811385"/>
      </dsp:txXfrm>
    </dsp:sp>
    <dsp:sp modelId="{294220F7-ED84-4D3B-B7AC-E8D6E0CBAB4D}">
      <dsp:nvSpPr>
        <dsp:cNvPr id="0" name=""/>
        <dsp:cNvSpPr/>
      </dsp:nvSpPr>
      <dsp:spPr>
        <a:xfrm rot="16200000">
          <a:off x="3598084" y="1322042"/>
          <a:ext cx="346904" cy="27382"/>
        </a:xfrm>
        <a:custGeom>
          <a:avLst/>
          <a:gdLst/>
          <a:ahLst/>
          <a:cxnLst/>
          <a:rect l="0" t="0" r="0" b="0"/>
          <a:pathLst>
            <a:path>
              <a:moveTo>
                <a:pt x="0" y="13691"/>
              </a:moveTo>
              <a:lnTo>
                <a:pt x="346904" y="13691"/>
              </a:lnTo>
            </a:path>
          </a:pathLst>
        </a:custGeom>
        <a:noFill/>
        <a:ln w="127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>
            <a:solidFill>
              <a:schemeClr val="tx1"/>
            </a:solidFill>
          </a:endParaRPr>
        </a:p>
      </dsp:txBody>
      <dsp:txXfrm>
        <a:off x="3762864" y="1327060"/>
        <a:ext cx="17345" cy="17345"/>
      </dsp:txXfrm>
    </dsp:sp>
    <dsp:sp modelId="{2E800AB9-FEEA-41C8-830C-6B36F8E1CB50}">
      <dsp:nvSpPr>
        <dsp:cNvPr id="0" name=""/>
        <dsp:cNvSpPr/>
      </dsp:nvSpPr>
      <dsp:spPr>
        <a:xfrm>
          <a:off x="3197801" y="14809"/>
          <a:ext cx="1147471" cy="1147471"/>
        </a:xfrm>
        <a:prstGeom prst="ellipse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500" kern="1200" dirty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rPr>
            <a:t>心脏结构</a:t>
          </a:r>
        </a:p>
      </dsp:txBody>
      <dsp:txXfrm>
        <a:off x="3365844" y="182852"/>
        <a:ext cx="811385" cy="811385"/>
      </dsp:txXfrm>
    </dsp:sp>
    <dsp:sp modelId="{2D91E1CC-1158-4394-BCF3-DAABB112175F}">
      <dsp:nvSpPr>
        <dsp:cNvPr id="0" name=""/>
        <dsp:cNvSpPr/>
      </dsp:nvSpPr>
      <dsp:spPr>
        <a:xfrm>
          <a:off x="4345272" y="2069229"/>
          <a:ext cx="346904" cy="27382"/>
        </a:xfrm>
        <a:custGeom>
          <a:avLst/>
          <a:gdLst/>
          <a:ahLst/>
          <a:cxnLst/>
          <a:rect l="0" t="0" r="0" b="0"/>
          <a:pathLst>
            <a:path>
              <a:moveTo>
                <a:pt x="0" y="13691"/>
              </a:moveTo>
              <a:lnTo>
                <a:pt x="346904" y="13691"/>
              </a:lnTo>
            </a:path>
          </a:pathLst>
        </a:custGeom>
        <a:noFill/>
        <a:ln w="127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>
            <a:solidFill>
              <a:schemeClr val="tx1"/>
            </a:solidFill>
          </a:endParaRPr>
        </a:p>
      </dsp:txBody>
      <dsp:txXfrm>
        <a:off x="4510052" y="2074248"/>
        <a:ext cx="17345" cy="17345"/>
      </dsp:txXfrm>
    </dsp:sp>
    <dsp:sp modelId="{404D2278-C6BD-424C-96F2-5344FBB4C92B}">
      <dsp:nvSpPr>
        <dsp:cNvPr id="0" name=""/>
        <dsp:cNvSpPr/>
      </dsp:nvSpPr>
      <dsp:spPr>
        <a:xfrm>
          <a:off x="4692176" y="1509185"/>
          <a:ext cx="1147471" cy="1147471"/>
        </a:xfrm>
        <a:prstGeom prst="ellipse">
          <a:avLst/>
        </a:prstGeom>
        <a:solidFill>
          <a:schemeClr val="accent3">
            <a:shade val="80000"/>
            <a:hueOff val="0"/>
            <a:satOff val="0"/>
            <a:lumOff val="63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500" kern="1200" dirty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rPr>
            <a:t>心脏功能</a:t>
          </a:r>
        </a:p>
      </dsp:txBody>
      <dsp:txXfrm>
        <a:off x="4860219" y="1677228"/>
        <a:ext cx="811385" cy="811385"/>
      </dsp:txXfrm>
    </dsp:sp>
    <dsp:sp modelId="{DD54D192-CD8A-4858-A575-775431F6B504}">
      <dsp:nvSpPr>
        <dsp:cNvPr id="0" name=""/>
        <dsp:cNvSpPr/>
      </dsp:nvSpPr>
      <dsp:spPr>
        <a:xfrm rot="5400000">
          <a:off x="3598084" y="2816417"/>
          <a:ext cx="346904" cy="27382"/>
        </a:xfrm>
        <a:custGeom>
          <a:avLst/>
          <a:gdLst/>
          <a:ahLst/>
          <a:cxnLst/>
          <a:rect l="0" t="0" r="0" b="0"/>
          <a:pathLst>
            <a:path>
              <a:moveTo>
                <a:pt x="0" y="13691"/>
              </a:moveTo>
              <a:lnTo>
                <a:pt x="346904" y="13691"/>
              </a:lnTo>
            </a:path>
          </a:pathLst>
        </a:custGeom>
        <a:noFill/>
        <a:ln w="127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>
            <a:solidFill>
              <a:schemeClr val="tx1"/>
            </a:solidFill>
          </a:endParaRPr>
        </a:p>
      </dsp:txBody>
      <dsp:txXfrm>
        <a:off x="3762864" y="2821436"/>
        <a:ext cx="17345" cy="17345"/>
      </dsp:txXfrm>
    </dsp:sp>
    <dsp:sp modelId="{F90774EC-E143-4DE9-AB6A-6511EF9ED60C}">
      <dsp:nvSpPr>
        <dsp:cNvPr id="0" name=""/>
        <dsp:cNvSpPr/>
      </dsp:nvSpPr>
      <dsp:spPr>
        <a:xfrm>
          <a:off x="3197801" y="3003560"/>
          <a:ext cx="1147471" cy="1147471"/>
        </a:xfrm>
        <a:prstGeom prst="ellipse">
          <a:avLst/>
        </a:prstGeom>
        <a:solidFill>
          <a:schemeClr val="accent3">
            <a:shade val="80000"/>
            <a:hueOff val="0"/>
            <a:satOff val="0"/>
            <a:lumOff val="127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500" kern="1200" dirty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rPr>
            <a:t>血液循环路径</a:t>
          </a:r>
        </a:p>
      </dsp:txBody>
      <dsp:txXfrm>
        <a:off x="3365844" y="3171603"/>
        <a:ext cx="811385" cy="811385"/>
      </dsp:txXfrm>
    </dsp:sp>
    <dsp:sp modelId="{185835A2-503D-4023-8CC9-529DC0569079}">
      <dsp:nvSpPr>
        <dsp:cNvPr id="0" name=""/>
        <dsp:cNvSpPr/>
      </dsp:nvSpPr>
      <dsp:spPr>
        <a:xfrm rot="10800000">
          <a:off x="2850897" y="2069229"/>
          <a:ext cx="346904" cy="27382"/>
        </a:xfrm>
        <a:custGeom>
          <a:avLst/>
          <a:gdLst/>
          <a:ahLst/>
          <a:cxnLst/>
          <a:rect l="0" t="0" r="0" b="0"/>
          <a:pathLst>
            <a:path>
              <a:moveTo>
                <a:pt x="0" y="13691"/>
              </a:moveTo>
              <a:lnTo>
                <a:pt x="346904" y="13691"/>
              </a:lnTo>
            </a:path>
          </a:pathLst>
        </a:custGeom>
        <a:noFill/>
        <a:ln w="127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>
            <a:solidFill>
              <a:schemeClr val="tx1"/>
            </a:solidFill>
          </a:endParaRPr>
        </a:p>
      </dsp:txBody>
      <dsp:txXfrm rot="10800000">
        <a:off x="3015676" y="2074248"/>
        <a:ext cx="17345" cy="17345"/>
      </dsp:txXfrm>
    </dsp:sp>
    <dsp:sp modelId="{20BB60A0-AD4A-4751-B07C-1A49FCACAB01}">
      <dsp:nvSpPr>
        <dsp:cNvPr id="0" name=""/>
        <dsp:cNvSpPr/>
      </dsp:nvSpPr>
      <dsp:spPr>
        <a:xfrm>
          <a:off x="1703425" y="1509185"/>
          <a:ext cx="1147471" cy="1147471"/>
        </a:xfrm>
        <a:prstGeom prst="ellipse">
          <a:avLst/>
        </a:prstGeom>
        <a:solidFill>
          <a:schemeClr val="accent3">
            <a:shade val="80000"/>
            <a:hueOff val="0"/>
            <a:satOff val="0"/>
            <a:lumOff val="190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500" kern="120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rPr>
            <a:t>血液循环物质交换</a:t>
          </a:r>
        </a:p>
      </dsp:txBody>
      <dsp:txXfrm>
        <a:off x="1871468" y="1677228"/>
        <a:ext cx="811385" cy="8113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#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Sty" val="noArr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49E3A032-C909-405A-B8B6-280533E6AAAA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73384C66-5B7F-47F3-94BB-07B4307489CD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9FE4935-33AD-4CAD-9F39-ED3507F67A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9FE4935-33AD-4CAD-9F39-ED3507F67A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六边形 7"/>
          <p:cNvSpPr/>
          <p:nvPr userDrawn="1"/>
        </p:nvSpPr>
        <p:spPr>
          <a:xfrm>
            <a:off x="323706" y="351790"/>
            <a:ext cx="755794" cy="666750"/>
          </a:xfrm>
          <a:prstGeom prst="hexagon">
            <a:avLst/>
          </a:prstGeom>
          <a:gradFill>
            <a:gsLst>
              <a:gs pos="0">
                <a:srgbClr val="E8525B"/>
              </a:gs>
              <a:gs pos="100000">
                <a:srgbClr val="F8B54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5537724" y="0"/>
            <a:ext cx="7215274" cy="6534149"/>
          </a:xfrm>
          <a:custGeom>
            <a:avLst/>
            <a:gdLst>
              <a:gd name="connsiteX0" fmla="*/ 7298188 w 9454719"/>
              <a:gd name="connsiteY0" fmla="*/ 4973976 h 7013096"/>
              <a:gd name="connsiteX1" fmla="*/ 7298188 w 9454719"/>
              <a:gd name="connsiteY1" fmla="*/ 5422002 h 7013096"/>
              <a:gd name="connsiteX2" fmla="*/ 3126749 w 9454719"/>
              <a:gd name="connsiteY2" fmla="*/ 7013096 h 7013096"/>
              <a:gd name="connsiteX3" fmla="*/ 3126749 w 9454719"/>
              <a:gd name="connsiteY3" fmla="*/ 6565070 h 7013096"/>
              <a:gd name="connsiteX4" fmla="*/ 7750221 w 9454719"/>
              <a:gd name="connsiteY4" fmla="*/ 4197104 h 7013096"/>
              <a:gd name="connsiteX5" fmla="*/ 7750221 w 9454719"/>
              <a:gd name="connsiteY5" fmla="*/ 4656992 h 7013096"/>
              <a:gd name="connsiteX6" fmla="*/ 2328524 w 9454719"/>
              <a:gd name="connsiteY6" fmla="*/ 6731958 h 7013096"/>
              <a:gd name="connsiteX7" fmla="*/ 2328524 w 9454719"/>
              <a:gd name="connsiteY7" fmla="*/ 6272070 h 7013096"/>
              <a:gd name="connsiteX8" fmla="*/ 8641058 w 9454719"/>
              <a:gd name="connsiteY8" fmla="*/ 3265523 h 7013096"/>
              <a:gd name="connsiteX9" fmla="*/ 8641058 w 9454719"/>
              <a:gd name="connsiteY9" fmla="*/ 3713358 h 7013096"/>
              <a:gd name="connsiteX10" fmla="*/ 1781674 w 9454719"/>
              <a:gd name="connsiteY10" fmla="*/ 6354336 h 7013096"/>
              <a:gd name="connsiteX11" fmla="*/ 1781674 w 9454719"/>
              <a:gd name="connsiteY11" fmla="*/ 5894428 h 7013096"/>
              <a:gd name="connsiteX12" fmla="*/ 7673045 w 9454719"/>
              <a:gd name="connsiteY12" fmla="*/ 3040946 h 7013096"/>
              <a:gd name="connsiteX13" fmla="*/ 7673045 w 9454719"/>
              <a:gd name="connsiteY13" fmla="*/ 3489123 h 7013096"/>
              <a:gd name="connsiteX14" fmla="*/ 0 w 9454719"/>
              <a:gd name="connsiteY14" fmla="*/ 6435848 h 7013096"/>
              <a:gd name="connsiteX15" fmla="*/ 0 w 9454719"/>
              <a:gd name="connsiteY15" fmla="*/ 5988048 h 7013096"/>
              <a:gd name="connsiteX16" fmla="*/ 7891344 w 9454719"/>
              <a:gd name="connsiteY16" fmla="*/ 2368877 h 7013096"/>
              <a:gd name="connsiteX17" fmla="*/ 7891344 w 9454719"/>
              <a:gd name="connsiteY17" fmla="*/ 2817150 h 7013096"/>
              <a:gd name="connsiteX18" fmla="*/ 1016525 w 9454719"/>
              <a:gd name="connsiteY18" fmla="*/ 5446043 h 7013096"/>
              <a:gd name="connsiteX19" fmla="*/ 1016525 w 9454719"/>
              <a:gd name="connsiteY19" fmla="*/ 4998146 h 7013096"/>
              <a:gd name="connsiteX20" fmla="*/ 9298160 w 9454719"/>
              <a:gd name="connsiteY20" fmla="*/ 1237672 h 7013096"/>
              <a:gd name="connsiteX21" fmla="*/ 9298160 w 9454719"/>
              <a:gd name="connsiteY21" fmla="*/ 1685714 h 7013096"/>
              <a:gd name="connsiteX22" fmla="*/ 2829068 w 9454719"/>
              <a:gd name="connsiteY22" fmla="*/ 4160129 h 7013096"/>
              <a:gd name="connsiteX23" fmla="*/ 2829068 w 9454719"/>
              <a:gd name="connsiteY23" fmla="*/ 3712464 h 7013096"/>
              <a:gd name="connsiteX24" fmla="*/ 8782180 w 9454719"/>
              <a:gd name="connsiteY24" fmla="*/ 848404 h 7013096"/>
              <a:gd name="connsiteX25" fmla="*/ 8782180 w 9454719"/>
              <a:gd name="connsiteY25" fmla="*/ 1296300 h 7013096"/>
              <a:gd name="connsiteX26" fmla="*/ 1907360 w 9454719"/>
              <a:gd name="connsiteY26" fmla="*/ 3925570 h 7013096"/>
              <a:gd name="connsiteX27" fmla="*/ 1907360 w 9454719"/>
              <a:gd name="connsiteY27" fmla="*/ 3478051 h 7013096"/>
              <a:gd name="connsiteX28" fmla="*/ 7393004 w 9454719"/>
              <a:gd name="connsiteY28" fmla="*/ 187979 h 7013096"/>
              <a:gd name="connsiteX29" fmla="*/ 7393004 w 9454719"/>
              <a:gd name="connsiteY29" fmla="*/ 635733 h 7013096"/>
              <a:gd name="connsiteX30" fmla="*/ 3642729 w 9454719"/>
              <a:gd name="connsiteY30" fmla="*/ 2074052 h 7013096"/>
              <a:gd name="connsiteX31" fmla="*/ 3642729 w 9454719"/>
              <a:gd name="connsiteY31" fmla="*/ 1625921 h 7013096"/>
              <a:gd name="connsiteX32" fmla="*/ 9454719 w 9454719"/>
              <a:gd name="connsiteY32" fmla="*/ 0 h 7013096"/>
              <a:gd name="connsiteX33" fmla="*/ 9454719 w 9454719"/>
              <a:gd name="connsiteY33" fmla="*/ 447841 h 7013096"/>
              <a:gd name="connsiteX34" fmla="*/ 2579899 w 9454719"/>
              <a:gd name="connsiteY34" fmla="*/ 3077166 h 7013096"/>
              <a:gd name="connsiteX35" fmla="*/ 2579899 w 9454719"/>
              <a:gd name="connsiteY35" fmla="*/ 2629325 h 7013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454719" h="7013096">
                <a:moveTo>
                  <a:pt x="7298188" y="4973976"/>
                </a:moveTo>
                <a:lnTo>
                  <a:pt x="7298188" y="5422002"/>
                </a:lnTo>
                <a:lnTo>
                  <a:pt x="3126749" y="7013096"/>
                </a:lnTo>
                <a:lnTo>
                  <a:pt x="3126749" y="6565070"/>
                </a:lnTo>
                <a:close/>
                <a:moveTo>
                  <a:pt x="7750221" y="4197104"/>
                </a:moveTo>
                <a:lnTo>
                  <a:pt x="7750221" y="4656992"/>
                </a:lnTo>
                <a:lnTo>
                  <a:pt x="2328524" y="6731958"/>
                </a:lnTo>
                <a:lnTo>
                  <a:pt x="2328524" y="6272070"/>
                </a:lnTo>
                <a:close/>
                <a:moveTo>
                  <a:pt x="8641058" y="3265523"/>
                </a:moveTo>
                <a:lnTo>
                  <a:pt x="8641058" y="3713358"/>
                </a:lnTo>
                <a:lnTo>
                  <a:pt x="1781674" y="6354336"/>
                </a:lnTo>
                <a:lnTo>
                  <a:pt x="1781674" y="5894428"/>
                </a:lnTo>
                <a:close/>
                <a:moveTo>
                  <a:pt x="7673045" y="3040946"/>
                </a:moveTo>
                <a:lnTo>
                  <a:pt x="7673045" y="3489123"/>
                </a:lnTo>
                <a:lnTo>
                  <a:pt x="0" y="6435848"/>
                </a:lnTo>
                <a:lnTo>
                  <a:pt x="0" y="5988048"/>
                </a:lnTo>
                <a:close/>
                <a:moveTo>
                  <a:pt x="7891344" y="2368877"/>
                </a:moveTo>
                <a:lnTo>
                  <a:pt x="7891344" y="2817150"/>
                </a:lnTo>
                <a:lnTo>
                  <a:pt x="1016525" y="5446043"/>
                </a:lnTo>
                <a:lnTo>
                  <a:pt x="1016525" y="4998146"/>
                </a:lnTo>
                <a:close/>
                <a:moveTo>
                  <a:pt x="9298160" y="1237672"/>
                </a:moveTo>
                <a:lnTo>
                  <a:pt x="9298160" y="1685714"/>
                </a:lnTo>
                <a:lnTo>
                  <a:pt x="2829068" y="4160129"/>
                </a:lnTo>
                <a:lnTo>
                  <a:pt x="2829068" y="3712464"/>
                </a:lnTo>
                <a:close/>
                <a:moveTo>
                  <a:pt x="8782180" y="848404"/>
                </a:moveTo>
                <a:lnTo>
                  <a:pt x="8782180" y="1296300"/>
                </a:lnTo>
                <a:lnTo>
                  <a:pt x="1907360" y="3925570"/>
                </a:lnTo>
                <a:lnTo>
                  <a:pt x="1907360" y="3478051"/>
                </a:lnTo>
                <a:close/>
                <a:moveTo>
                  <a:pt x="7393004" y="187979"/>
                </a:moveTo>
                <a:lnTo>
                  <a:pt x="7393004" y="635733"/>
                </a:lnTo>
                <a:lnTo>
                  <a:pt x="3642729" y="2074052"/>
                </a:lnTo>
                <a:lnTo>
                  <a:pt x="3642729" y="1625921"/>
                </a:lnTo>
                <a:close/>
                <a:moveTo>
                  <a:pt x="9454719" y="0"/>
                </a:moveTo>
                <a:lnTo>
                  <a:pt x="9454719" y="447841"/>
                </a:lnTo>
                <a:lnTo>
                  <a:pt x="2579899" y="3077166"/>
                </a:lnTo>
                <a:lnTo>
                  <a:pt x="2579899" y="26293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六边形 7"/>
          <p:cNvSpPr/>
          <p:nvPr userDrawn="1"/>
        </p:nvSpPr>
        <p:spPr>
          <a:xfrm>
            <a:off x="323706" y="351790"/>
            <a:ext cx="755794" cy="666750"/>
          </a:xfrm>
          <a:prstGeom prst="hexagon">
            <a:avLst/>
          </a:prstGeom>
          <a:gradFill>
            <a:gsLst>
              <a:gs pos="0">
                <a:srgbClr val="E8525B"/>
              </a:gs>
              <a:gs pos="100000">
                <a:srgbClr val="F8B54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/>
          <p:nvPr/>
        </p:nvSpPr>
        <p:spPr>
          <a:xfrm>
            <a:off x="-1559459" y="5320097"/>
            <a:ext cx="3001965" cy="2697046"/>
          </a:xfrm>
          <a:prstGeom prst="ellipse">
            <a:avLst/>
          </a:prstGeom>
          <a:gradFill>
            <a:gsLst>
              <a:gs pos="0">
                <a:srgbClr val="E8525B"/>
              </a:gs>
              <a:gs pos="100000">
                <a:srgbClr val="F8B54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cs"/>
            </a:endParaRPr>
          </a:p>
        </p:txBody>
      </p:sp>
      <p:pic>
        <p:nvPicPr>
          <p:cNvPr id="42" name="图片占位符 41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2" r="13192"/>
          <a:stretch>
            <a:fillRect/>
          </a:stretch>
        </p:blipFill>
        <p:spPr/>
      </p:pic>
      <p:sp>
        <p:nvSpPr>
          <p:cNvPr id="19" name="Rectangle: Rounded Corners 40"/>
          <p:cNvSpPr/>
          <p:nvPr/>
        </p:nvSpPr>
        <p:spPr bwMode="auto">
          <a:xfrm rot="16200000">
            <a:off x="1265674" y="4224889"/>
            <a:ext cx="322784" cy="1423537"/>
          </a:xfrm>
          <a:prstGeom prst="roundRect">
            <a:avLst>
              <a:gd name="adj" fmla="val 12979"/>
            </a:avLst>
          </a:prstGeom>
          <a:gradFill>
            <a:gsLst>
              <a:gs pos="0">
                <a:srgbClr val="E8525B"/>
              </a:gs>
              <a:gs pos="100000">
                <a:srgbClr val="F8B54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1" name="Rectangle: Rounded Corners 43"/>
          <p:cNvSpPr/>
          <p:nvPr/>
        </p:nvSpPr>
        <p:spPr bwMode="auto">
          <a:xfrm rot="16200000">
            <a:off x="2956539" y="4224889"/>
            <a:ext cx="322784" cy="1423537"/>
          </a:xfrm>
          <a:prstGeom prst="roundRect">
            <a:avLst>
              <a:gd name="adj" fmla="val 12979"/>
            </a:avLst>
          </a:prstGeom>
          <a:solidFill>
            <a:schemeClr val="bg1">
              <a:lumMod val="75000"/>
            </a:schemeClr>
          </a:solidFill>
          <a:ln w="50800"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601968" y="2448552"/>
            <a:ext cx="6514432" cy="1546861"/>
            <a:chOff x="1571361" y="2920042"/>
            <a:chExt cx="4370803" cy="1232975"/>
          </a:xfrm>
        </p:grpSpPr>
        <p:sp>
          <p:nvSpPr>
            <p:cNvPr id="26" name="矩形 25"/>
            <p:cNvSpPr/>
            <p:nvPr/>
          </p:nvSpPr>
          <p:spPr bwMode="auto">
            <a:xfrm>
              <a:off x="1581470" y="2920042"/>
              <a:ext cx="4360694" cy="5151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>
                <a:defRPr/>
              </a:pPr>
              <a:r>
                <a:rPr lang="zh-CN" altLang="en-US" sz="3600" b="1" kern="1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第三节 输送血液的泵</a:t>
              </a:r>
              <a:r>
                <a:rPr lang="en-US" altLang="zh-CN" sz="3600" b="1" kern="1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——</a:t>
              </a:r>
              <a:r>
                <a:rPr lang="zh-CN" altLang="en-US" sz="3600" b="1" kern="1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心脏</a:t>
              </a:r>
              <a:endParaRPr kumimoji="0" lang="zh-CN" altLang="en-US" sz="3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571361" y="3637838"/>
              <a:ext cx="3472716" cy="5151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1634862" y="3563329"/>
              <a:ext cx="4122173" cy="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</p:grpSp>
      <p:sp>
        <p:nvSpPr>
          <p:cNvPr id="29" name="矩形 28"/>
          <p:cNvSpPr/>
          <p:nvPr/>
        </p:nvSpPr>
        <p:spPr bwMode="auto">
          <a:xfrm>
            <a:off x="587578" y="1734979"/>
            <a:ext cx="4439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>
              <a:defRPr/>
            </a:pPr>
            <a:r>
              <a:rPr lang="zh-CN" altLang="en-US" sz="2800" b="1" kern="1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第四章  人体内物质的运输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587578" y="3926443"/>
            <a:ext cx="5670333" cy="547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Please Enter Your Detailed Text Here, The Content Should Be Concise And Clear, Concise And Concise Do Not Need Too Much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87578" y="3385629"/>
            <a:ext cx="48793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教版  生物（初中）  （七年级 下）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732031" y="4803325"/>
            <a:ext cx="13461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主讲人：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422897" y="4803325"/>
            <a:ext cx="13463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时间：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2020.4.30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 bwMode="auto">
          <a:xfrm>
            <a:off x="587578" y="314485"/>
            <a:ext cx="14863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YOUR  LOGO</a:t>
            </a:r>
            <a:endParaRPr kumimoji="0" lang="zh-CN" altLang="en-US" sz="1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Oval 21"/>
          <p:cNvSpPr/>
          <p:nvPr/>
        </p:nvSpPr>
        <p:spPr>
          <a:xfrm>
            <a:off x="10081465" y="5184304"/>
            <a:ext cx="920591" cy="945034"/>
          </a:xfrm>
          <a:prstGeom prst="ellipse">
            <a:avLst/>
          </a:prstGeom>
          <a:gradFill>
            <a:gsLst>
              <a:gs pos="0">
                <a:srgbClr val="E8525B"/>
              </a:gs>
              <a:gs pos="100000">
                <a:srgbClr val="F8B54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cs"/>
            </a:endParaRPr>
          </a:p>
        </p:txBody>
      </p:sp>
      <p:sp>
        <p:nvSpPr>
          <p:cNvPr id="44" name="Oval 22"/>
          <p:cNvSpPr/>
          <p:nvPr/>
        </p:nvSpPr>
        <p:spPr>
          <a:xfrm>
            <a:off x="7252250" y="564070"/>
            <a:ext cx="920591" cy="945034"/>
          </a:xfrm>
          <a:prstGeom prst="ellipse">
            <a:avLst/>
          </a:prstGeom>
          <a:gradFill>
            <a:gsLst>
              <a:gs pos="0">
                <a:srgbClr val="E8525B"/>
              </a:gs>
              <a:gs pos="100000">
                <a:srgbClr val="F8B54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cs"/>
            </a:endParaRPr>
          </a:p>
        </p:txBody>
      </p:sp>
      <p:sp>
        <p:nvSpPr>
          <p:cNvPr id="45" name="Oval 23"/>
          <p:cNvSpPr/>
          <p:nvPr/>
        </p:nvSpPr>
        <p:spPr>
          <a:xfrm>
            <a:off x="8966776" y="-184483"/>
            <a:ext cx="920591" cy="945034"/>
          </a:xfrm>
          <a:prstGeom prst="ellipse">
            <a:avLst/>
          </a:prstGeom>
          <a:gradFill>
            <a:gsLst>
              <a:gs pos="0">
                <a:srgbClr val="E8525B"/>
              </a:gs>
              <a:gs pos="100000">
                <a:srgbClr val="F8B54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bldLvl="0" animBg="1"/>
      <p:bldP spid="29" grpId="0"/>
      <p:bldP spid="30" grpId="0"/>
      <p:bldP spid="31" grpId="0"/>
      <p:bldP spid="32" grpId="0"/>
      <p:bldP spid="3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1"/>
          <p:cNvPicPr>
            <a:picLocks noChangeAspect="1"/>
          </p:cNvPicPr>
          <p:nvPr/>
        </p:nvPicPr>
        <p:blipFill>
          <a:blip r:embed="rId2">
            <a:clrChange>
              <a:clrFrom>
                <a:srgbClr val="FBF9FC"/>
              </a:clrFrom>
              <a:clrTo>
                <a:srgbClr val="FBF9FC">
                  <a:alpha val="0"/>
                </a:srgbClr>
              </a:clrTo>
            </a:clrChange>
          </a:blip>
          <a:srcRect l="16447" t="888" r="12704" b="4129"/>
          <a:stretch>
            <a:fillRect/>
          </a:stretch>
        </p:blipFill>
        <p:spPr>
          <a:xfrm>
            <a:off x="6497611" y="1713317"/>
            <a:ext cx="2912839" cy="35890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直接连接符 4"/>
          <p:cNvSpPr/>
          <p:nvPr/>
        </p:nvSpPr>
        <p:spPr>
          <a:xfrm flipH="1">
            <a:off x="6191710" y="2445047"/>
            <a:ext cx="8382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直接连接符 5"/>
          <p:cNvSpPr/>
          <p:nvPr/>
        </p:nvSpPr>
        <p:spPr>
          <a:xfrm flipH="1">
            <a:off x="6048493" y="4048113"/>
            <a:ext cx="12192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直接连接符 6"/>
          <p:cNvSpPr/>
          <p:nvPr/>
        </p:nvSpPr>
        <p:spPr>
          <a:xfrm flipH="1">
            <a:off x="6024460" y="4586422"/>
            <a:ext cx="1739705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直接连接符 7"/>
          <p:cNvSpPr/>
          <p:nvPr/>
        </p:nvSpPr>
        <p:spPr>
          <a:xfrm flipH="1">
            <a:off x="6191710" y="5230717"/>
            <a:ext cx="12954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直接连接符 8"/>
          <p:cNvSpPr/>
          <p:nvPr/>
        </p:nvSpPr>
        <p:spPr>
          <a:xfrm>
            <a:off x="8725068" y="4565320"/>
            <a:ext cx="9906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直接连接符 9"/>
          <p:cNvSpPr/>
          <p:nvPr/>
        </p:nvSpPr>
        <p:spPr>
          <a:xfrm>
            <a:off x="8637145" y="3350839"/>
            <a:ext cx="10668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直接连接符 10"/>
          <p:cNvSpPr/>
          <p:nvPr/>
        </p:nvSpPr>
        <p:spPr>
          <a:xfrm>
            <a:off x="9021280" y="3009887"/>
            <a:ext cx="5334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直接连接符 11"/>
          <p:cNvSpPr/>
          <p:nvPr/>
        </p:nvSpPr>
        <p:spPr>
          <a:xfrm flipV="1">
            <a:off x="8273142" y="2232427"/>
            <a:ext cx="1328225" cy="336538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直接连接符 12"/>
          <p:cNvSpPr/>
          <p:nvPr/>
        </p:nvSpPr>
        <p:spPr>
          <a:xfrm flipV="1">
            <a:off x="7848768" y="1846010"/>
            <a:ext cx="1740387" cy="156774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直接连接符 13"/>
          <p:cNvSpPr/>
          <p:nvPr/>
        </p:nvSpPr>
        <p:spPr>
          <a:xfrm flipH="1">
            <a:off x="6247493" y="3214457"/>
            <a:ext cx="304800" cy="1524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直接连接符 14"/>
          <p:cNvSpPr/>
          <p:nvPr/>
        </p:nvSpPr>
        <p:spPr>
          <a:xfrm flipH="1" flipV="1">
            <a:off x="6247493" y="3347857"/>
            <a:ext cx="363317" cy="231189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660568" y="4305764"/>
            <a:ext cx="1600200" cy="400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左心室</a:t>
            </a:r>
          </a:p>
        </p:txBody>
      </p:sp>
      <p:sp>
        <p:nvSpPr>
          <p:cNvPr id="17" name="矩形 16"/>
          <p:cNvSpPr/>
          <p:nvPr/>
        </p:nvSpPr>
        <p:spPr>
          <a:xfrm>
            <a:off x="9682012" y="3142447"/>
            <a:ext cx="1676400" cy="400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左心房</a:t>
            </a:r>
          </a:p>
        </p:txBody>
      </p:sp>
      <p:sp>
        <p:nvSpPr>
          <p:cNvPr id="18" name="矩形 17"/>
          <p:cNvSpPr/>
          <p:nvPr/>
        </p:nvSpPr>
        <p:spPr>
          <a:xfrm>
            <a:off x="9682012" y="2727506"/>
            <a:ext cx="1479550" cy="400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肺静脉</a:t>
            </a:r>
          </a:p>
        </p:txBody>
      </p:sp>
      <p:sp>
        <p:nvSpPr>
          <p:cNvPr id="19" name="矩形 18"/>
          <p:cNvSpPr/>
          <p:nvPr/>
        </p:nvSpPr>
        <p:spPr>
          <a:xfrm>
            <a:off x="9601368" y="1924762"/>
            <a:ext cx="1555750" cy="400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肺动脉</a:t>
            </a:r>
          </a:p>
        </p:txBody>
      </p:sp>
      <p:sp>
        <p:nvSpPr>
          <p:cNvPr id="20" name="矩形 19"/>
          <p:cNvSpPr/>
          <p:nvPr/>
        </p:nvSpPr>
        <p:spPr>
          <a:xfrm>
            <a:off x="9606693" y="1495510"/>
            <a:ext cx="1600200" cy="400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主动脉</a:t>
            </a:r>
          </a:p>
        </p:txBody>
      </p:sp>
      <p:sp>
        <p:nvSpPr>
          <p:cNvPr id="21" name="矩形 20"/>
          <p:cNvSpPr/>
          <p:nvPr/>
        </p:nvSpPr>
        <p:spPr>
          <a:xfrm>
            <a:off x="4924614" y="5086889"/>
            <a:ext cx="1758950" cy="400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下腔静脉</a:t>
            </a:r>
          </a:p>
        </p:txBody>
      </p:sp>
      <p:sp>
        <p:nvSpPr>
          <p:cNvPr id="22" name="矩形 21"/>
          <p:cNvSpPr/>
          <p:nvPr/>
        </p:nvSpPr>
        <p:spPr>
          <a:xfrm>
            <a:off x="5055060" y="4317126"/>
            <a:ext cx="1555750" cy="400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右心室</a:t>
            </a:r>
          </a:p>
        </p:txBody>
      </p:sp>
      <p:sp>
        <p:nvSpPr>
          <p:cNvPr id="23" name="矩形 22"/>
          <p:cNvSpPr/>
          <p:nvPr/>
        </p:nvSpPr>
        <p:spPr>
          <a:xfrm>
            <a:off x="5051623" y="3827054"/>
            <a:ext cx="1555750" cy="400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右心房</a:t>
            </a:r>
          </a:p>
        </p:txBody>
      </p:sp>
      <p:sp>
        <p:nvSpPr>
          <p:cNvPr id="24" name="矩形 23"/>
          <p:cNvSpPr/>
          <p:nvPr/>
        </p:nvSpPr>
        <p:spPr>
          <a:xfrm>
            <a:off x="5144819" y="3141419"/>
            <a:ext cx="1479550" cy="400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肺静脉</a:t>
            </a:r>
          </a:p>
        </p:txBody>
      </p:sp>
      <p:sp>
        <p:nvSpPr>
          <p:cNvPr id="25" name="矩形 24"/>
          <p:cNvSpPr/>
          <p:nvPr/>
        </p:nvSpPr>
        <p:spPr>
          <a:xfrm>
            <a:off x="4924614" y="2214214"/>
            <a:ext cx="1835150" cy="400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上腔静脉</a:t>
            </a:r>
          </a:p>
        </p:txBody>
      </p:sp>
      <p:sp>
        <p:nvSpPr>
          <p:cNvPr id="32" name="任意多边形 31"/>
          <p:cNvSpPr/>
          <p:nvPr/>
        </p:nvSpPr>
        <p:spPr>
          <a:xfrm>
            <a:off x="615233" y="1499643"/>
            <a:ext cx="4661585" cy="723274"/>
          </a:xfrm>
          <a:custGeom>
            <a:avLst/>
            <a:gdLst>
              <a:gd name="connsiteX0" fmla="*/ 0 w 4661585"/>
              <a:gd name="connsiteY0" fmla="*/ 120548 h 723274"/>
              <a:gd name="connsiteX1" fmla="*/ 120548 w 4661585"/>
              <a:gd name="connsiteY1" fmla="*/ 0 h 723274"/>
              <a:gd name="connsiteX2" fmla="*/ 4541037 w 4661585"/>
              <a:gd name="connsiteY2" fmla="*/ 0 h 723274"/>
              <a:gd name="connsiteX3" fmla="*/ 4661585 w 4661585"/>
              <a:gd name="connsiteY3" fmla="*/ 120548 h 723274"/>
              <a:gd name="connsiteX4" fmla="*/ 4661585 w 4661585"/>
              <a:gd name="connsiteY4" fmla="*/ 602726 h 723274"/>
              <a:gd name="connsiteX5" fmla="*/ 4541037 w 4661585"/>
              <a:gd name="connsiteY5" fmla="*/ 723274 h 723274"/>
              <a:gd name="connsiteX6" fmla="*/ 120548 w 4661585"/>
              <a:gd name="connsiteY6" fmla="*/ 723274 h 723274"/>
              <a:gd name="connsiteX7" fmla="*/ 0 w 4661585"/>
              <a:gd name="connsiteY7" fmla="*/ 602726 h 723274"/>
              <a:gd name="connsiteX8" fmla="*/ 0 w 4661585"/>
              <a:gd name="connsiteY8" fmla="*/ 120548 h 72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61585" h="723274">
                <a:moveTo>
                  <a:pt x="0" y="120548"/>
                </a:moveTo>
                <a:cubicBezTo>
                  <a:pt x="0" y="53971"/>
                  <a:pt x="53971" y="0"/>
                  <a:pt x="120548" y="0"/>
                </a:cubicBezTo>
                <a:lnTo>
                  <a:pt x="4541037" y="0"/>
                </a:lnTo>
                <a:cubicBezTo>
                  <a:pt x="4607614" y="0"/>
                  <a:pt x="4661585" y="53971"/>
                  <a:pt x="4661585" y="120548"/>
                </a:cubicBezTo>
                <a:lnTo>
                  <a:pt x="4661585" y="602726"/>
                </a:lnTo>
                <a:cubicBezTo>
                  <a:pt x="4661585" y="669303"/>
                  <a:pt x="4607614" y="723274"/>
                  <a:pt x="4541037" y="723274"/>
                </a:cubicBezTo>
                <a:lnTo>
                  <a:pt x="120548" y="723274"/>
                </a:lnTo>
                <a:cubicBezTo>
                  <a:pt x="53971" y="723274"/>
                  <a:pt x="0" y="669303"/>
                  <a:pt x="0" y="602726"/>
                </a:cubicBezTo>
                <a:lnTo>
                  <a:pt x="0" y="120548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7227" tIns="157227" rIns="157227" bIns="157227" numCol="1" spcCol="1270" anchor="ctr" anchorCtr="0">
            <a:noAutofit/>
          </a:bodyPr>
          <a:lstStyle/>
          <a:p>
            <a:pPr marL="0" marR="0" lvl="0" indent="0" algn="l" defTabSz="1422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左心房通肺静脉</a:t>
            </a:r>
          </a:p>
        </p:txBody>
      </p:sp>
      <p:sp>
        <p:nvSpPr>
          <p:cNvPr id="33" name="任意多边形 32"/>
          <p:cNvSpPr/>
          <p:nvPr/>
        </p:nvSpPr>
        <p:spPr>
          <a:xfrm>
            <a:off x="609992" y="2584807"/>
            <a:ext cx="4661585" cy="723274"/>
          </a:xfrm>
          <a:custGeom>
            <a:avLst/>
            <a:gdLst>
              <a:gd name="connsiteX0" fmla="*/ 0 w 4661585"/>
              <a:gd name="connsiteY0" fmla="*/ 120548 h 723274"/>
              <a:gd name="connsiteX1" fmla="*/ 120548 w 4661585"/>
              <a:gd name="connsiteY1" fmla="*/ 0 h 723274"/>
              <a:gd name="connsiteX2" fmla="*/ 4541037 w 4661585"/>
              <a:gd name="connsiteY2" fmla="*/ 0 h 723274"/>
              <a:gd name="connsiteX3" fmla="*/ 4661585 w 4661585"/>
              <a:gd name="connsiteY3" fmla="*/ 120548 h 723274"/>
              <a:gd name="connsiteX4" fmla="*/ 4661585 w 4661585"/>
              <a:gd name="connsiteY4" fmla="*/ 602726 h 723274"/>
              <a:gd name="connsiteX5" fmla="*/ 4541037 w 4661585"/>
              <a:gd name="connsiteY5" fmla="*/ 723274 h 723274"/>
              <a:gd name="connsiteX6" fmla="*/ 120548 w 4661585"/>
              <a:gd name="connsiteY6" fmla="*/ 723274 h 723274"/>
              <a:gd name="connsiteX7" fmla="*/ 0 w 4661585"/>
              <a:gd name="connsiteY7" fmla="*/ 602726 h 723274"/>
              <a:gd name="connsiteX8" fmla="*/ 0 w 4661585"/>
              <a:gd name="connsiteY8" fmla="*/ 120548 h 72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61585" h="723274">
                <a:moveTo>
                  <a:pt x="0" y="120548"/>
                </a:moveTo>
                <a:cubicBezTo>
                  <a:pt x="0" y="53971"/>
                  <a:pt x="53971" y="0"/>
                  <a:pt x="120548" y="0"/>
                </a:cubicBezTo>
                <a:lnTo>
                  <a:pt x="4541037" y="0"/>
                </a:lnTo>
                <a:cubicBezTo>
                  <a:pt x="4607614" y="0"/>
                  <a:pt x="4661585" y="53971"/>
                  <a:pt x="4661585" y="120548"/>
                </a:cubicBezTo>
                <a:lnTo>
                  <a:pt x="4661585" y="602726"/>
                </a:lnTo>
                <a:cubicBezTo>
                  <a:pt x="4661585" y="669303"/>
                  <a:pt x="4607614" y="723274"/>
                  <a:pt x="4541037" y="723274"/>
                </a:cubicBezTo>
                <a:lnTo>
                  <a:pt x="120548" y="723274"/>
                </a:lnTo>
                <a:cubicBezTo>
                  <a:pt x="53971" y="723274"/>
                  <a:pt x="0" y="669303"/>
                  <a:pt x="0" y="602726"/>
                </a:cubicBezTo>
                <a:lnTo>
                  <a:pt x="0" y="120548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7227" tIns="157227" rIns="157227" bIns="157227" numCol="1" spcCol="1270" anchor="ctr" anchorCtr="0">
            <a:noAutofit/>
          </a:bodyPr>
          <a:lstStyle/>
          <a:p>
            <a:pPr marL="0" marR="0" lvl="0" indent="0" algn="l" defTabSz="1422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左心室通主动脉</a:t>
            </a:r>
          </a:p>
        </p:txBody>
      </p:sp>
      <p:sp>
        <p:nvSpPr>
          <p:cNvPr id="34" name="任意多边形 33"/>
          <p:cNvSpPr/>
          <p:nvPr/>
        </p:nvSpPr>
        <p:spPr>
          <a:xfrm>
            <a:off x="641693" y="3656874"/>
            <a:ext cx="4661585" cy="723274"/>
          </a:xfrm>
          <a:custGeom>
            <a:avLst/>
            <a:gdLst>
              <a:gd name="connsiteX0" fmla="*/ 0 w 4661585"/>
              <a:gd name="connsiteY0" fmla="*/ 120548 h 723274"/>
              <a:gd name="connsiteX1" fmla="*/ 120548 w 4661585"/>
              <a:gd name="connsiteY1" fmla="*/ 0 h 723274"/>
              <a:gd name="connsiteX2" fmla="*/ 4541037 w 4661585"/>
              <a:gd name="connsiteY2" fmla="*/ 0 h 723274"/>
              <a:gd name="connsiteX3" fmla="*/ 4661585 w 4661585"/>
              <a:gd name="connsiteY3" fmla="*/ 120548 h 723274"/>
              <a:gd name="connsiteX4" fmla="*/ 4661585 w 4661585"/>
              <a:gd name="connsiteY4" fmla="*/ 602726 h 723274"/>
              <a:gd name="connsiteX5" fmla="*/ 4541037 w 4661585"/>
              <a:gd name="connsiteY5" fmla="*/ 723274 h 723274"/>
              <a:gd name="connsiteX6" fmla="*/ 120548 w 4661585"/>
              <a:gd name="connsiteY6" fmla="*/ 723274 h 723274"/>
              <a:gd name="connsiteX7" fmla="*/ 0 w 4661585"/>
              <a:gd name="connsiteY7" fmla="*/ 602726 h 723274"/>
              <a:gd name="connsiteX8" fmla="*/ 0 w 4661585"/>
              <a:gd name="connsiteY8" fmla="*/ 120548 h 72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61585" h="723274">
                <a:moveTo>
                  <a:pt x="0" y="120548"/>
                </a:moveTo>
                <a:cubicBezTo>
                  <a:pt x="0" y="53971"/>
                  <a:pt x="53971" y="0"/>
                  <a:pt x="120548" y="0"/>
                </a:cubicBezTo>
                <a:lnTo>
                  <a:pt x="4541037" y="0"/>
                </a:lnTo>
                <a:cubicBezTo>
                  <a:pt x="4607614" y="0"/>
                  <a:pt x="4661585" y="53971"/>
                  <a:pt x="4661585" y="120548"/>
                </a:cubicBezTo>
                <a:lnTo>
                  <a:pt x="4661585" y="602726"/>
                </a:lnTo>
                <a:cubicBezTo>
                  <a:pt x="4661585" y="669303"/>
                  <a:pt x="4607614" y="723274"/>
                  <a:pt x="4541037" y="723274"/>
                </a:cubicBezTo>
                <a:lnTo>
                  <a:pt x="120548" y="723274"/>
                </a:lnTo>
                <a:cubicBezTo>
                  <a:pt x="53971" y="723274"/>
                  <a:pt x="0" y="669303"/>
                  <a:pt x="0" y="602726"/>
                </a:cubicBezTo>
                <a:lnTo>
                  <a:pt x="0" y="120548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7227" tIns="157227" rIns="157227" bIns="157227" numCol="1" spcCol="1270" anchor="ctr" anchorCtr="0">
            <a:noAutofit/>
          </a:bodyPr>
          <a:lstStyle/>
          <a:p>
            <a:pPr marL="0" marR="0" lvl="0" indent="0" algn="l" defTabSz="1422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右心房通上、下腔静脉</a:t>
            </a:r>
          </a:p>
        </p:txBody>
      </p:sp>
      <p:sp>
        <p:nvSpPr>
          <p:cNvPr id="35" name="任意多边形 34"/>
          <p:cNvSpPr/>
          <p:nvPr/>
        </p:nvSpPr>
        <p:spPr>
          <a:xfrm>
            <a:off x="641694" y="4742038"/>
            <a:ext cx="4661585" cy="723274"/>
          </a:xfrm>
          <a:custGeom>
            <a:avLst/>
            <a:gdLst>
              <a:gd name="connsiteX0" fmla="*/ 0 w 4661585"/>
              <a:gd name="connsiteY0" fmla="*/ 120548 h 723274"/>
              <a:gd name="connsiteX1" fmla="*/ 120548 w 4661585"/>
              <a:gd name="connsiteY1" fmla="*/ 0 h 723274"/>
              <a:gd name="connsiteX2" fmla="*/ 4541037 w 4661585"/>
              <a:gd name="connsiteY2" fmla="*/ 0 h 723274"/>
              <a:gd name="connsiteX3" fmla="*/ 4661585 w 4661585"/>
              <a:gd name="connsiteY3" fmla="*/ 120548 h 723274"/>
              <a:gd name="connsiteX4" fmla="*/ 4661585 w 4661585"/>
              <a:gd name="connsiteY4" fmla="*/ 602726 h 723274"/>
              <a:gd name="connsiteX5" fmla="*/ 4541037 w 4661585"/>
              <a:gd name="connsiteY5" fmla="*/ 723274 h 723274"/>
              <a:gd name="connsiteX6" fmla="*/ 120548 w 4661585"/>
              <a:gd name="connsiteY6" fmla="*/ 723274 h 723274"/>
              <a:gd name="connsiteX7" fmla="*/ 0 w 4661585"/>
              <a:gd name="connsiteY7" fmla="*/ 602726 h 723274"/>
              <a:gd name="connsiteX8" fmla="*/ 0 w 4661585"/>
              <a:gd name="connsiteY8" fmla="*/ 120548 h 72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61585" h="723274">
                <a:moveTo>
                  <a:pt x="0" y="120548"/>
                </a:moveTo>
                <a:cubicBezTo>
                  <a:pt x="0" y="53971"/>
                  <a:pt x="53971" y="0"/>
                  <a:pt x="120548" y="0"/>
                </a:cubicBezTo>
                <a:lnTo>
                  <a:pt x="4541037" y="0"/>
                </a:lnTo>
                <a:cubicBezTo>
                  <a:pt x="4607614" y="0"/>
                  <a:pt x="4661585" y="53971"/>
                  <a:pt x="4661585" y="120548"/>
                </a:cubicBezTo>
                <a:lnTo>
                  <a:pt x="4661585" y="602726"/>
                </a:lnTo>
                <a:cubicBezTo>
                  <a:pt x="4661585" y="669303"/>
                  <a:pt x="4607614" y="723274"/>
                  <a:pt x="4541037" y="723274"/>
                </a:cubicBezTo>
                <a:lnTo>
                  <a:pt x="120548" y="723274"/>
                </a:lnTo>
                <a:cubicBezTo>
                  <a:pt x="53971" y="723274"/>
                  <a:pt x="0" y="669303"/>
                  <a:pt x="0" y="602726"/>
                </a:cubicBezTo>
                <a:lnTo>
                  <a:pt x="0" y="120548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7227" tIns="157227" rIns="157227" bIns="157227" numCol="1" spcCol="1270" anchor="ctr" anchorCtr="0">
            <a:noAutofit/>
          </a:bodyPr>
          <a:lstStyle/>
          <a:p>
            <a:pPr marL="0" marR="0" lvl="0" indent="0" algn="l" defTabSz="1422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右心室通肺动脉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222829" y="373743"/>
            <a:ext cx="35573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与心脏连通的血管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32" grpId="0"/>
      <p:bldP spid="33" grpId="0"/>
      <p:bldP spid="34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502020" y="1683657"/>
            <a:ext cx="6026847" cy="376065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0" fontAlgn="auto" latinLnBrk="0" hangingPunct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都有能开闭的瓣膜。瓣膜只能朝一个方向开，保证血液只能从静脉流向心房，从心房流向心室，从心室向动脉，而不能倒流</a:t>
            </a:r>
          </a:p>
        </p:txBody>
      </p:sp>
      <p:pic>
        <p:nvPicPr>
          <p:cNvPr id="3" name="图片 2" descr="import84089_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1733" y="1306303"/>
            <a:ext cx="4489149" cy="451536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1222829" y="373743"/>
            <a:ext cx="22926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瓣膜的作用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494727" y="270456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心脏的功能</a:t>
            </a:r>
          </a:p>
        </p:txBody>
      </p:sp>
      <p:sp>
        <p:nvSpPr>
          <p:cNvPr id="7" name="矩形 6"/>
          <p:cNvSpPr/>
          <p:nvPr/>
        </p:nvSpPr>
        <p:spPr>
          <a:xfrm>
            <a:off x="769703" y="1814401"/>
            <a:ext cx="679772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心脏壁主要是由肌肉组织构成的。肌肉组织具有收缩、舒张的功能，心脏能够推动血液在血管里循环流动。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6906" y="1958801"/>
            <a:ext cx="2353260" cy="3127519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222829" y="373743"/>
            <a:ext cx="22926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瓣膜的作用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005E8B"/>
              </a:clrFrom>
              <a:clrTo>
                <a:srgbClr val="005E8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048" y="958518"/>
            <a:ext cx="5025218" cy="502521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222829" y="373743"/>
            <a:ext cx="60869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血液在心脏与血管中的流动途径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t="8720" r="72838" b="35944"/>
          <a:stretch>
            <a:fillRect/>
          </a:stretch>
        </p:blipFill>
        <p:spPr>
          <a:xfrm>
            <a:off x="1441678" y="1477629"/>
            <a:ext cx="1984747" cy="2295385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1441678" y="3868566"/>
            <a:ext cx="3225330" cy="1229062"/>
            <a:chOff x="380556" y="4304820"/>
            <a:chExt cx="3225330" cy="1229062"/>
          </a:xfrm>
          <a:noFill/>
        </p:grpSpPr>
        <p:sp>
          <p:nvSpPr>
            <p:cNvPr id="11" name="圆角矩形 10"/>
            <p:cNvSpPr/>
            <p:nvPr/>
          </p:nvSpPr>
          <p:spPr>
            <a:xfrm>
              <a:off x="380556" y="4304820"/>
              <a:ext cx="3225330" cy="122906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eaLnBrk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48639" y="4440441"/>
              <a:ext cx="2236510" cy="8116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左右心房收缩，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血液压到左右心室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051549" y="3920512"/>
            <a:ext cx="3775393" cy="1377711"/>
            <a:chOff x="4060691" y="4264909"/>
            <a:chExt cx="3775393" cy="1377711"/>
          </a:xfrm>
          <a:noFill/>
        </p:grpSpPr>
        <p:sp>
          <p:nvSpPr>
            <p:cNvPr id="12" name="圆角矩形 11"/>
            <p:cNvSpPr/>
            <p:nvPr/>
          </p:nvSpPr>
          <p:spPr>
            <a:xfrm>
              <a:off x="4060691" y="4413558"/>
              <a:ext cx="3775393" cy="122906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eaLnBrk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180986" y="4264909"/>
              <a:ext cx="2749471" cy="965521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左右心室收缩，将血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液泵至主动脉和肺动脉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094224" y="3953494"/>
            <a:ext cx="3593102" cy="1344729"/>
            <a:chOff x="8531479" y="4281375"/>
            <a:chExt cx="3593102" cy="1344729"/>
          </a:xfrm>
          <a:noFill/>
        </p:grpSpPr>
        <p:sp>
          <p:nvSpPr>
            <p:cNvPr id="13" name="圆角矩形 12"/>
            <p:cNvSpPr/>
            <p:nvPr/>
          </p:nvSpPr>
          <p:spPr>
            <a:xfrm>
              <a:off x="8531479" y="4397042"/>
              <a:ext cx="3593102" cy="122906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eaLnBrk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8774540" y="4281375"/>
              <a:ext cx="3218167" cy="96552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全心舒张，血液经静脉被吸进心房</a:t>
              </a:r>
            </a:p>
          </p:txBody>
        </p:sp>
      </p:grpSp>
      <p:pic>
        <p:nvPicPr>
          <p:cNvPr id="7" name="图片 6" descr="import84080_3"/>
          <p:cNvPicPr>
            <a:picLocks noChangeAspect="1"/>
          </p:cNvPicPr>
          <p:nvPr/>
        </p:nvPicPr>
        <p:blipFill rotWithShape="1">
          <a:blip r:embed="rId3"/>
          <a:srcRect l="27795" t="1484" r="36820" b="37178"/>
          <a:stretch>
            <a:fillRect/>
          </a:stretch>
        </p:blipFill>
        <p:spPr>
          <a:xfrm>
            <a:off x="4051549" y="1322033"/>
            <a:ext cx="2455465" cy="241276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3229" t="15490" r="366" b="34758"/>
          <a:stretch>
            <a:fillRect/>
          </a:stretch>
        </p:blipFill>
        <p:spPr>
          <a:xfrm>
            <a:off x="7437225" y="1709277"/>
            <a:ext cx="2660021" cy="206373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-1423487" y="5498818"/>
            <a:ext cx="87208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E0245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心房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E0245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→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E0245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心室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E0245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→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E0245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动脉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E0245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→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E0245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静脉 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E0245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→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E0245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心房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222829" y="373743"/>
            <a:ext cx="60869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血液在心脏与血管中的流动方向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702365" y="2577973"/>
            <a:ext cx="9586882" cy="3451766"/>
            <a:chOff x="369135" y="4440441"/>
            <a:chExt cx="3225330" cy="1399839"/>
          </a:xfrm>
          <a:noFill/>
        </p:grpSpPr>
        <p:sp>
          <p:nvSpPr>
            <p:cNvPr id="9" name="圆角矩形 8"/>
            <p:cNvSpPr/>
            <p:nvPr/>
          </p:nvSpPr>
          <p:spPr>
            <a:xfrm>
              <a:off x="369135" y="4611218"/>
              <a:ext cx="3225330" cy="122906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eaLnBrk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48639" y="4440441"/>
              <a:ext cx="62149" cy="212188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633245" y="1851590"/>
            <a:ext cx="1077498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25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心房壁比心室壁薄，左心室壁比右心室壁厚 </a:t>
            </a:r>
          </a:p>
        </p:txBody>
      </p:sp>
      <p:sp>
        <p:nvSpPr>
          <p:cNvPr id="5" name="矩形 4"/>
          <p:cNvSpPr/>
          <p:nvPr/>
        </p:nvSpPr>
        <p:spPr>
          <a:xfrm>
            <a:off x="633245" y="2579012"/>
            <a:ext cx="1077498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心脏壁越厚，肌肉越发达，收缩和舒张就越有力。输送的血液就越远。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与心房相比，心室的壁厚一些，因为心房的血液只流向与它相通的心室；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左心室的壁比右心室的更厚一些，左心室只有收缩有力，才能将血液输送到全身，右心室将血液输送到它很近的肺。正常时，右心室壁厚度只有左室壁的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1/3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33246" y="1459821"/>
            <a:ext cx="101359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摸一下心脏壁，</a:t>
            </a: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从心脏壁的厚薄来看，心房与心室有什么不同？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为什么</a:t>
            </a:r>
            <a:endParaRPr kumimoji="0" lang="zh-CN" altLang="zh-CN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222829" y="373743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思考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5" b="4281"/>
          <a:stretch>
            <a:fillRect/>
          </a:stretch>
        </p:blipFill>
        <p:spPr>
          <a:xfrm>
            <a:off x="4136422" y="1407886"/>
            <a:ext cx="3919156" cy="4158342"/>
          </a:xfrm>
          <a:prstGeom prst="rect">
            <a:avLst/>
          </a:prstGeom>
        </p:spPr>
      </p:pic>
      <p:sp>
        <p:nvSpPr>
          <p:cNvPr id="12" name="椭圆 11"/>
          <p:cNvSpPr/>
          <p:nvPr/>
        </p:nvSpPr>
        <p:spPr>
          <a:xfrm>
            <a:off x="5830444" y="2337805"/>
            <a:ext cx="239151" cy="3235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22829" y="373743"/>
            <a:ext cx="65085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血液从心脏流出后经过哪些路径？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8.33333E-7 -1.85185E-6 L -8.33333E-7 0.00023 C -0.00273 -0.00416 -0.00573 -0.00764 -0.00807 -0.01227 C -0.00885 -0.01389 -0.00872 -0.01666 -0.00924 -0.01852 C -0.00989 -0.0206 -0.01094 -0.02245 -0.01159 -0.02454 C -0.01484 -0.03634 -0.00937 -0.02569 -0.01614 -0.04097 C -0.01745 -0.04421 -0.01953 -0.04606 -0.0207 -0.0493 C -0.02539 -0.06157 -0.02031 -0.05 -0.02656 -0.05949 C -0.02851 -0.06273 -0.03229 -0.06967 -0.03229 -0.06944 C -0.03489 -0.08356 -0.0319 -0.06666 -0.03463 -0.08819 C -0.03489 -0.09028 -0.03542 -0.09236 -0.03581 -0.09444 C -0.03542 -0.09653 -0.03542 -0.09884 -0.03463 -0.10046 C -0.03372 -0.10254 -0.0319 -0.10254 -0.03112 -0.10463 C -0.02226 -0.12986 -0.03333 -0.10903 -0.02656 -0.12106 L -0.02422 -0.13333 C -0.02383 -0.13541 -0.02396 -0.13796 -0.02305 -0.13958 L -0.01732 -0.14977 C -0.01667 -0.15463 -0.01628 -0.16065 -0.0138 -0.16412 C -0.01289 -0.16551 -0.01159 -0.16551 -0.01042 -0.1662 C -0.00963 -0.16759 -0.00898 -0.16944 -0.00807 -0.17037 C -0.00586 -0.17222 -0.00117 -0.1743 -0.00117 -0.17407 L 0.00925 -0.16829 L 0.01615 -0.16412 C 0.0181 -0.16342 0.02005 -0.16273 0.02188 -0.16204 C 0.02344 -0.16157 0.025 -0.16065 0.02656 -0.15995 C 0.03034 -0.15856 0.03438 -0.1581 0.03815 -0.15602 C 0.03919 -0.15532 0.04037 -0.1544 0.04154 -0.15393 C 0.04375 -0.15301 0.04961 -0.15139 0.05195 -0.14977 C 0.06406 -0.14166 0.04935 -0.14884 0.0612 -0.14352 C 0.06328 -0.13981 0.06432 -0.13842 0.06576 -0.13333 C 0.06628 -0.13148 0.06628 -0.12893 0.06693 -0.12731 C 0.06901 -0.12153 0.07162 -0.1162 0.07383 -0.11088 C 0.075 -0.1081 0.0763 -0.10532 0.07734 -0.10254 C 0.07813 -0.10046 0.07878 -0.09838 0.07969 -0.09653 C 0.08034 -0.09491 0.08125 -0.09375 0.0819 -0.09236 C 0.0849 -0.08565 0.0832 -0.08704 0.08659 -0.08217 C 0.09479 -0.06991 0.08828 -0.08102 0.09349 -0.07176 C 0.09675 -0.0544 0.09219 -0.07569 0.09701 -0.06157 C 0.09753 -0.05972 0.09779 -0.05741 0.09805 -0.05532 C 0.09844 -0.05301 0.09974 -0.03981 0.10039 -0.03704 C 0.10156 -0.03241 0.10313 -0.03009 0.10508 -0.02662 C 0.10547 -0.02407 0.10547 -0.02106 0.10625 -0.01852 C 0.10742 -0.01412 0.11081 -0.00625 0.11081 -0.00602 C 0.1112 -0.00092 0.11146 0.00857 0.11315 0.01435 C 0.11367 0.01644 0.11432 0.01898 0.11537 0.02037 C 0.1168 0.02246 0.11849 0.02315 0.12005 0.02454 C 0.12474 0.04121 0.12044 0.02361 0.12344 0.04931 C 0.12578 0.06829 0.12552 0.05463 0.12695 0.06968 C 0.12734 0.07315 0.12839 0.09352 0.1293 0.09838 C 0.12982 0.10139 0.13086 0.10394 0.13164 0.10671 C 0.13125 0.12037 0.13112 0.13403 0.13047 0.14769 C 0.13034 0.14977 0.12956 0.15162 0.1293 0.15371 C 0.12852 0.1588 0.12721 0.1706 0.12578 0.17431 L 0.12344 0.18056 C 0.12318 0.18449 0.12331 0.18889 0.1224 0.19283 C 0.12122 0.19722 0.11771 0.20509 0.11771 0.20533 C 0.11693 0.21204 0.11654 0.2169 0.11537 0.22361 C 0.11511 0.2257 0.11484 0.22778 0.11432 0.22963 C 0.11367 0.23125 0.11276 0.23241 0.11198 0.2338 C 0.10938 0.24769 0.11302 0.23264 0.10729 0.24398 C 0.09792 0.2632 0.10703 0.25116 0.09922 0.26042 C 0.09753 0.26505 0.09609 0.26968 0.09349 0.27269 C 0.09245 0.27408 0.09115 0.27408 0.08997 0.27477 C 0.08815 0.27824 0.08685 0.28403 0.08425 0.28519 C 0.0806 0.28681 0.07826 0.28704 0.075 0.29121 C 0.0737 0.29283 0.07305 0.29607 0.07162 0.29746 C 0.06979 0.29884 0.06771 0.29861 0.06576 0.29954 C 0.06458 0.3 0.06354 0.30093 0.06237 0.30139 C 0.05846 0.30301 0.05456 0.30394 0.05078 0.30556 C 0.04766 0.30695 0.04466 0.30926 0.04154 0.30972 L 0.02891 0.31181 C 0.02734 0.3132 0.02591 0.31597 0.02422 0.31597 C 0.00456 0.31597 -0.03463 0.31181 -0.03463 0.31204 C -0.04466 0.30579 -0.02943 0.31435 -0.05312 0.30764 C -0.05547 0.30695 -0.05768 0.30486 -0.06003 0.30347 C -0.06497 0.3007 -0.06224 0.30209 -0.0681 0.29954 C -0.07604 0.29236 -0.06927 0.29746 -0.07956 0.29329 C -0.08086 0.29283 -0.0819 0.29144 -0.08307 0.29121 C -0.0931 0.29005 -0.10312 0.28982 -0.11315 0.28912 C -0.11419 0.28773 -0.11536 0.28611 -0.11654 0.28519 C -0.11758 0.28403 -0.11901 0.28403 -0.12005 0.2831 C -0.12982 0.27315 -0.12018 0.27963 -0.12812 0.27477 C -0.12851 0.27269 -0.12838 0.27014 -0.1293 0.26875 C -0.13125 0.26505 -0.13594 0.26366 -0.13854 0.2625 C -0.13919 0.26111 -0.13997 0.25972 -0.14075 0.25834 C -0.14193 0.25695 -0.14323 0.25602 -0.14427 0.2544 C -0.14518 0.25255 -0.1457 0.25 -0.14661 0.24815 C -0.14726 0.24676 -0.14805 0.24537 -0.14883 0.24398 C -0.14922 0.2419 -0.14948 0.23982 -0.15 0.23796 C -0.15065 0.23565 -0.15182 0.23403 -0.15234 0.23171 C -0.15325 0.22778 -0.15469 0.21945 -0.15469 0.21968 C -0.15508 0.21389 -0.15521 0.20857 -0.15573 0.20301 C -0.15638 0.19699 -0.15794 0.19468 -0.15924 0.18866 C -0.16016 0.18472 -0.16081 0.18056 -0.16159 0.17639 L -0.16276 0.17014 L -0.1638 0.16412 C -0.16107 0.14908 -0.16211 0.15602 -0.16042 0.14352 C -0.16081 0.14005 -0.16107 0.13658 -0.16159 0.13334 C -0.16224 0.12917 -0.1638 0.12107 -0.1638 0.1213 C -0.16315 0.11134 -0.16224 0.10185 -0.16159 0.09236 C -0.16068 0.08125 -0.1612 0.06991 -0.15924 0.05949 C -0.15846 0.05533 -0.15872 0.05023 -0.1569 0.04722 L -0.15469 0.04306 L -0.15234 0.03079 C -0.15195 0.02871 -0.15182 0.02639 -0.15117 0.02454 C -0.15039 0.02246 -0.14948 0.0206 -0.14883 0.01852 C -0.14583 0.00787 -0.14987 0.01621 -0.14544 0.0081 C -0.14466 0.00417 -0.14401 -0.00116 -0.14193 -0.00416 C -0.14101 -0.00555 -0.13958 -0.00555 -0.13854 -0.00625 C -0.13737 -0.00764 -0.1362 -0.00926 -0.13503 -0.01018 C -0.13398 -0.01134 -0.13268 -0.0118 -0.13151 -0.01227 C -0.12552 -0.01504 -0.11914 -0.01597 -0.11315 -0.01643 C -0.09961 -0.01759 -0.0862 -0.01782 -0.07266 -0.01852 C -0.07148 -0.01921 -0.07005 -0.01898 -0.06927 -0.0206 C -0.06497 -0.02824 -0.07266 -0.0287 -0.06341 -0.02454 C -0.05482 -0.01435 -0.06536 -0.02754 -0.05651 -0.01435 C -0.05547 -0.01273 -0.05417 -0.0118 -0.05312 -0.01018 C -0.05143 -0.00787 -0.04844 -0.00208 -0.04844 -0.00185 C -0.04792 0.00046 -0.04609 0.01134 -0.04505 0.01227 C -0.04401 0.0132 -0.04349 0.00949 -0.04271 0.0081 C -0.03984 -0.00717 -0.04401 0.01111 -0.03802 -0.00208 C -0.03164 -0.0162 -0.04336 -0.00069 -0.03346 -0.01227 C -0.03307 -0.01504 -0.03268 -0.01782 -0.03229 -0.0206 C -0.03151 -0.02731 -0.03125 -0.03449 -0.02995 -0.04097 C -0.02956 -0.04305 -0.02943 -0.04537 -0.02878 -0.04722 C -0.02825 -0.0493 -0.02773 -0.05231 -0.02656 -0.05347 C -0.02448 -0.05532 -0.02187 -0.05463 -0.01966 -0.05532 C -0.01927 -0.05741 -0.01901 -0.05972 -0.01849 -0.06157 C -0.01706 -0.06597 -0.01471 -0.06921 -0.0138 -0.07384 C -0.01237 -0.08194 -0.01354 -0.07847 -0.01042 -0.08403 C -0.0112 -0.09028 -0.01172 -0.09653 -0.01263 -0.10254 C -0.01328 -0.10671 -0.01419 -0.11088 -0.01497 -0.11481 C -0.01536 -0.1169 -0.01588 -0.11898 -0.01614 -0.12106 C -0.01654 -0.12384 -0.01667 -0.12662 -0.01732 -0.12916 C -0.01784 -0.13148 -0.01901 -0.1331 -0.01966 -0.13541 C -0.02018 -0.13727 -0.01979 -0.14028 -0.0207 -0.14166 C -0.022 -0.14329 -0.02383 -0.14329 -0.02539 -0.14352 C -0.03151 -0.14467 -0.03763 -0.14491 -0.04388 -0.1456 C -0.05312 -0.14838 -0.04857 -0.14629 -0.05768 -0.15185 C -0.05963 -0.15301 -0.06393 -0.15579 -0.06575 -0.15602 C -0.07578 -0.15717 -0.08581 -0.15717 -0.09583 -0.15787 C -0.09766 -0.15856 -0.09961 -0.15903 -0.10156 -0.15995 C -0.10391 -0.16111 -0.10846 -0.16412 -0.10846 -0.16389 C -0.11367 -0.17801 -0.11107 -0.17291 -0.11536 -0.18055 C -0.11614 -0.18472 -0.11719 -0.18866 -0.11771 -0.19282 C -0.1181 -0.19629 -0.1181 -0.2 -0.11888 -0.20301 C -0.12005 -0.20764 -0.12344 -0.21551 -0.12344 -0.21528 C -0.12383 -0.21875 -0.12409 -0.22222 -0.12461 -0.22569 C -0.12487 -0.22778 -0.12552 -0.22963 -0.12578 -0.23171 L -0.12812 -0.24815 C -0.12578 -0.28958 -0.12878 -0.25185 -0.12461 -0.28102 C -0.12422 -0.28379 -0.12422 -0.2868 -0.12344 -0.28935 C -0.12057 -0.29815 -0.12044 -0.29352 -0.11654 -0.29745 C -0.10469 -0.30926 -0.11406 -0.30301 -0.10612 -0.30764 C -0.10065 -0.31759 -0.10768 -0.30555 -0.10039 -0.31597 C -0.09948 -0.31713 -0.09896 -0.31898 -0.09805 -0.31991 C -0.097 -0.32106 -0.09583 -0.32153 -0.09466 -0.32199 C -0.08372 -0.32731 -0.08659 -0.32592 -0.075 -0.32824 C -0.07383 -0.32893 -0.07279 -0.33009 -0.07148 -0.33032 C -0.04766 -0.33217 -8.33333E-7 -0.33426 -8.33333E-7 -0.33403 C 0.00846 -0.33379 0.01693 -0.33333 0.02539 -0.33241 C 0.02774 -0.33194 0.03008 -0.33102 0.03229 -0.33032 C 0.03412 -0.32963 0.03854 -0.32754 0.04037 -0.32616 C 0.04193 -0.325 0.04349 -0.32338 0.04505 -0.32199 C 0.04688 -0.3206 0.04883 -0.31944 0.05078 -0.31805 C 0.05794 -0.30509 0.04753 -0.32245 0.05651 -0.3118 C 0.05794 -0.31018 0.05872 -0.30741 0.06003 -0.30555 C 0.0638 -0.30069 0.06432 -0.30231 0.0681 -0.29954 C 0.06966 -0.29838 0.07122 -0.29699 0.07266 -0.29537 C 0.07357 -0.29444 0.07422 -0.29259 0.075 -0.2912 C 0.07617 -0.28981 0.07734 -0.28866 0.07852 -0.28727 C 0.0793 -0.28518 0.07969 -0.28264 0.08086 -0.28102 C 0.08177 -0.27963 0.0832 -0.28009 0.08425 -0.27893 C 0.08516 -0.27801 0.08581 -0.27616 0.08659 -0.275 C 0.08737 -0.27083 0.0875 -0.2662 0.08893 -0.2625 C 0.0918 -0.25463 0.09076 -0.25879 0.09232 -0.25023 C 0.0918 -0.22893 0.09258 -0.21666 0.08997 -0.19907 C 0.08971 -0.19699 0.08945 -0.19467 0.08893 -0.19282 C 0.08737 -0.18773 0.08646 -0.18634 0.08425 -0.18264 C 0.08138 -0.16713 0.08529 -0.18611 0.08086 -0.17037 C 0.08021 -0.16829 0.08047 -0.16574 0.07969 -0.16412 C 0.07878 -0.1625 0.07734 -0.16273 0.07617 -0.16204 C 0.07539 -0.15995 0.07487 -0.15764 0.07383 -0.15602 C 0.07044 -0.14977 0.06979 -0.15 0.06576 -0.14768 C 0.06315 -0.13379 0.0668 -0.14884 0.0612 -0.1375 C 0.05938 -0.13379 0.05846 -0.1287 0.05651 -0.12523 C 0.05443 -0.12153 0.05247 -0.11713 0.04961 -0.11481 C 0.04818 -0.11389 0.04662 -0.11342 0.04505 -0.11273 C 0.04388 -0.11157 0.04258 -0.11018 0.04154 -0.10879 C 0.04076 -0.10764 0.04024 -0.10555 0.03919 -0.10463 C 0.03815 -0.10347 0.03685 -0.1037 0.03581 -0.10254 C 0.03333 -0.10023 0.03112 -0.09722 0.02891 -0.09444 C 0.02774 -0.09305 0.02643 -0.09213 0.02539 -0.09028 C 0.02344 -0.0868 0.02188 -0.08264 0.01966 -0.08009 C 0.01732 -0.07731 0.01471 -0.07523 0.01276 -0.07176 C 0.01198 -0.07037 0.01146 -0.06852 0.01042 -0.06782 C 0.00742 -0.06551 0.00117 -0.06366 0.00117 -0.06342 C 0.00078 -0.06157 0.00065 -0.05926 -8.33333E-7 -0.05741 C -0.00052 -0.05579 -0.00221 -0.05532 -0.00234 -0.05347 C -0.00338 -0.03912 -0.0026 -0.02454 -0.00351 -0.01018 C -0.00378 -0.00602 -0.00573 0.00209 -0.00573 0.00232 C -0.00495 0.00417 -0.00404 0.00602 -0.00351 0.0081 C -0.00286 0.01019 -0.00299 0.01273 -0.00234 0.01435 C -0.00143 0.01621 0.00013 0.0169 0.00117 0.01852 C 0.00195 0.01968 0.00274 0.02107 0.00352 0.02246 C 0.00599 0.03611 0.00339 0.03496 0.00807 0.03496 " pathEditMode="relative" rAng="0" ptsTypes="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-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/>
          <p:cNvSpPr txBox="1"/>
          <p:nvPr/>
        </p:nvSpPr>
        <p:spPr>
          <a:xfrm>
            <a:off x="3543210" y="1524038"/>
            <a:ext cx="553998" cy="1295400"/>
          </a:xfrm>
          <a:prstGeom prst="rect">
            <a:avLst/>
          </a:prstGeom>
          <a:noFill/>
          <a:ln w="9525">
            <a:noFill/>
          </a:ln>
        </p:spPr>
        <p:txBody>
          <a:bodyPr vert="eaVert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左心房</a:t>
            </a:r>
          </a:p>
        </p:txBody>
      </p:sp>
      <p:sp>
        <p:nvSpPr>
          <p:cNvPr id="7" name="Line 35"/>
          <p:cNvSpPr/>
          <p:nvPr/>
        </p:nvSpPr>
        <p:spPr>
          <a:xfrm rot="-5400000" flipH="1">
            <a:off x="3297226" y="3292916"/>
            <a:ext cx="866775" cy="0"/>
          </a:xfrm>
          <a:prstGeom prst="line">
            <a:avLst/>
          </a:prstGeom>
          <a:ln w="508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sz="16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3517604" y="4013200"/>
            <a:ext cx="553998" cy="1436687"/>
          </a:xfrm>
          <a:prstGeom prst="rect">
            <a:avLst/>
          </a:prstGeom>
          <a:noFill/>
          <a:ln w="9525">
            <a:noFill/>
          </a:ln>
        </p:spPr>
        <p:txBody>
          <a:bodyPr vert="eaVert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左心室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4598500" y="3986212"/>
            <a:ext cx="553998" cy="1219200"/>
          </a:xfrm>
          <a:prstGeom prst="rect">
            <a:avLst/>
          </a:prstGeom>
          <a:noFill/>
          <a:ln w="9525">
            <a:noFill/>
          </a:ln>
        </p:spPr>
        <p:txBody>
          <a:bodyPr vert="eaVert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主动脉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5012560" y="1348312"/>
            <a:ext cx="553998" cy="1443037"/>
          </a:xfrm>
          <a:prstGeom prst="rect">
            <a:avLst/>
          </a:prstGeom>
          <a:noFill/>
          <a:ln w="9525">
            <a:noFill/>
          </a:ln>
        </p:spPr>
        <p:txBody>
          <a:bodyPr vert="eaVert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肺静脉</a:t>
            </a:r>
          </a:p>
        </p:txBody>
      </p:sp>
      <p:sp>
        <p:nvSpPr>
          <p:cNvPr id="11" name="Text Box 12"/>
          <p:cNvSpPr txBox="1"/>
          <p:nvPr/>
        </p:nvSpPr>
        <p:spPr>
          <a:xfrm flipH="1">
            <a:off x="9561801" y="1649999"/>
            <a:ext cx="553998" cy="1236663"/>
          </a:xfrm>
          <a:prstGeom prst="rect">
            <a:avLst/>
          </a:prstGeom>
          <a:noFill/>
          <a:ln w="9525">
            <a:noFill/>
          </a:ln>
        </p:spPr>
        <p:txBody>
          <a:bodyPr vert="eaVert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右心室</a:t>
            </a:r>
          </a:p>
        </p:txBody>
      </p:sp>
      <p:sp>
        <p:nvSpPr>
          <p:cNvPr id="12" name="Text Box 13"/>
          <p:cNvSpPr txBox="1"/>
          <p:nvPr/>
        </p:nvSpPr>
        <p:spPr>
          <a:xfrm flipH="1">
            <a:off x="7981048" y="1628812"/>
            <a:ext cx="553998" cy="1524000"/>
          </a:xfrm>
          <a:prstGeom prst="rect">
            <a:avLst/>
          </a:prstGeom>
          <a:noFill/>
          <a:ln w="9525">
            <a:noFill/>
          </a:ln>
        </p:spPr>
        <p:txBody>
          <a:bodyPr vert="eaVert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肺动脉</a:t>
            </a:r>
          </a:p>
        </p:txBody>
      </p:sp>
      <p:sp>
        <p:nvSpPr>
          <p:cNvPr id="13" name="Text Box 14"/>
          <p:cNvSpPr txBox="1"/>
          <p:nvPr/>
        </p:nvSpPr>
        <p:spPr>
          <a:xfrm flipH="1">
            <a:off x="8342619" y="4013200"/>
            <a:ext cx="553998" cy="2519362"/>
          </a:xfrm>
          <a:prstGeom prst="rect">
            <a:avLst/>
          </a:prstGeom>
          <a:noFill/>
          <a:ln w="9525">
            <a:noFill/>
          </a:ln>
        </p:spPr>
        <p:txBody>
          <a:bodyPr vert="eaVert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上、下 腔静脉</a:t>
            </a:r>
          </a:p>
        </p:txBody>
      </p:sp>
      <p:sp>
        <p:nvSpPr>
          <p:cNvPr id="14" name="Text Box 15"/>
          <p:cNvSpPr txBox="1"/>
          <p:nvPr/>
        </p:nvSpPr>
        <p:spPr>
          <a:xfrm flipH="1">
            <a:off x="9570153" y="4013200"/>
            <a:ext cx="553998" cy="1219200"/>
          </a:xfrm>
          <a:prstGeom prst="rect">
            <a:avLst/>
          </a:prstGeom>
          <a:noFill/>
          <a:ln w="9525">
            <a:noFill/>
          </a:ln>
        </p:spPr>
        <p:txBody>
          <a:bodyPr vert="eaVert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右心房</a:t>
            </a:r>
          </a:p>
        </p:txBody>
      </p:sp>
      <p:sp>
        <p:nvSpPr>
          <p:cNvPr id="15" name="Text Box 17"/>
          <p:cNvSpPr txBox="1"/>
          <p:nvPr/>
        </p:nvSpPr>
        <p:spPr>
          <a:xfrm>
            <a:off x="6412814" y="1130300"/>
            <a:ext cx="553998" cy="2444664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肺部毛细血管</a:t>
            </a:r>
          </a:p>
        </p:txBody>
      </p:sp>
      <p:sp>
        <p:nvSpPr>
          <p:cNvPr id="16" name="Text Box 18"/>
          <p:cNvSpPr txBox="1"/>
          <p:nvPr/>
        </p:nvSpPr>
        <p:spPr>
          <a:xfrm>
            <a:off x="5523413" y="3986212"/>
            <a:ext cx="553998" cy="2089150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各级动脉</a:t>
            </a:r>
          </a:p>
        </p:txBody>
      </p:sp>
      <p:sp>
        <p:nvSpPr>
          <p:cNvPr id="17" name="Text Box 19"/>
          <p:cNvSpPr txBox="1"/>
          <p:nvPr/>
        </p:nvSpPr>
        <p:spPr>
          <a:xfrm>
            <a:off x="6382652" y="3988887"/>
            <a:ext cx="553998" cy="2305050"/>
          </a:xfrm>
          <a:prstGeom prst="rect">
            <a:avLst/>
          </a:prstGeom>
          <a:noFill/>
          <a:ln w="9525">
            <a:noFill/>
          </a:ln>
        </p:spPr>
        <p:txBody>
          <a:bodyPr vert="eaVert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全身毛细血管</a:t>
            </a:r>
          </a:p>
        </p:txBody>
      </p:sp>
      <p:sp>
        <p:nvSpPr>
          <p:cNvPr id="18" name="Text Box 20"/>
          <p:cNvSpPr txBox="1"/>
          <p:nvPr/>
        </p:nvSpPr>
        <p:spPr>
          <a:xfrm>
            <a:off x="7354201" y="4014240"/>
            <a:ext cx="553998" cy="1844675"/>
          </a:xfrm>
          <a:prstGeom prst="rect">
            <a:avLst/>
          </a:prstGeom>
          <a:noFill/>
          <a:ln w="9525">
            <a:noFill/>
          </a:ln>
        </p:spPr>
        <p:txBody>
          <a:bodyPr vert="eaVert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各级静脉</a:t>
            </a:r>
          </a:p>
        </p:txBody>
      </p:sp>
      <p:sp>
        <p:nvSpPr>
          <p:cNvPr id="19" name="Line 24"/>
          <p:cNvSpPr/>
          <p:nvPr/>
        </p:nvSpPr>
        <p:spPr>
          <a:xfrm flipH="1">
            <a:off x="5596878" y="2069831"/>
            <a:ext cx="649287" cy="1588"/>
          </a:xfrm>
          <a:prstGeom prst="line">
            <a:avLst/>
          </a:prstGeom>
          <a:ln w="508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sz="16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Line 25"/>
          <p:cNvSpPr/>
          <p:nvPr/>
        </p:nvSpPr>
        <p:spPr>
          <a:xfrm flipH="1">
            <a:off x="4272030" y="2058364"/>
            <a:ext cx="647700" cy="0"/>
          </a:xfrm>
          <a:prstGeom prst="line">
            <a:avLst/>
          </a:prstGeom>
          <a:ln w="508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sz="16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Line 26"/>
          <p:cNvSpPr/>
          <p:nvPr/>
        </p:nvSpPr>
        <p:spPr>
          <a:xfrm>
            <a:off x="4020411" y="4595812"/>
            <a:ext cx="503238" cy="0"/>
          </a:xfrm>
          <a:prstGeom prst="line">
            <a:avLst/>
          </a:prstGeom>
          <a:ln w="508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sz="16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Line 27"/>
          <p:cNvSpPr/>
          <p:nvPr/>
        </p:nvSpPr>
        <p:spPr>
          <a:xfrm>
            <a:off x="5136424" y="4592577"/>
            <a:ext cx="431800" cy="0"/>
          </a:xfrm>
          <a:prstGeom prst="line">
            <a:avLst/>
          </a:prstGeom>
          <a:ln w="508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sz="16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Line 28"/>
          <p:cNvSpPr/>
          <p:nvPr/>
        </p:nvSpPr>
        <p:spPr>
          <a:xfrm>
            <a:off x="5943072" y="4592577"/>
            <a:ext cx="431800" cy="0"/>
          </a:xfrm>
          <a:prstGeom prst="line">
            <a:avLst/>
          </a:prstGeom>
          <a:ln w="508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sz="16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Line 29"/>
          <p:cNvSpPr/>
          <p:nvPr/>
        </p:nvSpPr>
        <p:spPr>
          <a:xfrm>
            <a:off x="6933207" y="4592577"/>
            <a:ext cx="504825" cy="0"/>
          </a:xfrm>
          <a:prstGeom prst="line">
            <a:avLst/>
          </a:prstGeom>
          <a:ln w="50800" cap="flat" cmpd="sng">
            <a:solidFill>
              <a:srgbClr val="3366F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sz="16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Line 30"/>
          <p:cNvSpPr/>
          <p:nvPr/>
        </p:nvSpPr>
        <p:spPr>
          <a:xfrm>
            <a:off x="7886172" y="4592577"/>
            <a:ext cx="504825" cy="0"/>
          </a:xfrm>
          <a:prstGeom prst="line">
            <a:avLst/>
          </a:prstGeom>
          <a:ln w="50800" cap="flat" cmpd="sng">
            <a:solidFill>
              <a:srgbClr val="3366F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sz="16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Line 31"/>
          <p:cNvSpPr/>
          <p:nvPr/>
        </p:nvSpPr>
        <p:spPr>
          <a:xfrm>
            <a:off x="8896616" y="4592577"/>
            <a:ext cx="719138" cy="0"/>
          </a:xfrm>
          <a:prstGeom prst="line">
            <a:avLst/>
          </a:prstGeom>
          <a:ln w="50800" cap="flat" cmpd="sng">
            <a:solidFill>
              <a:srgbClr val="3366F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sz="16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Line 32"/>
          <p:cNvSpPr/>
          <p:nvPr/>
        </p:nvSpPr>
        <p:spPr>
          <a:xfrm rot="-5400000">
            <a:off x="9384573" y="3449931"/>
            <a:ext cx="863600" cy="0"/>
          </a:xfrm>
          <a:prstGeom prst="line">
            <a:avLst/>
          </a:prstGeom>
          <a:ln w="53975" cap="flat" cmpd="sng">
            <a:solidFill>
              <a:srgbClr val="3366F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sz="16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Line 33"/>
          <p:cNvSpPr/>
          <p:nvPr/>
        </p:nvSpPr>
        <p:spPr>
          <a:xfrm rot="10800000">
            <a:off x="8588839" y="2096953"/>
            <a:ext cx="865188" cy="0"/>
          </a:xfrm>
          <a:prstGeom prst="line">
            <a:avLst/>
          </a:prstGeom>
          <a:ln w="50800" cap="flat" cmpd="sng">
            <a:solidFill>
              <a:srgbClr val="3366F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sz="16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Line 34"/>
          <p:cNvSpPr/>
          <p:nvPr/>
        </p:nvSpPr>
        <p:spPr>
          <a:xfrm rot="10800000">
            <a:off x="7013029" y="2096953"/>
            <a:ext cx="790575" cy="0"/>
          </a:xfrm>
          <a:prstGeom prst="line">
            <a:avLst/>
          </a:prstGeom>
          <a:ln w="50800" cap="flat" cmpd="sng">
            <a:solidFill>
              <a:srgbClr val="3366F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sz="16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073860" y="1866120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肺循环</a:t>
            </a:r>
          </a:p>
        </p:txBody>
      </p:sp>
      <p:sp>
        <p:nvSpPr>
          <p:cNvPr id="31" name="矩形 30"/>
          <p:cNvSpPr/>
          <p:nvPr/>
        </p:nvSpPr>
        <p:spPr>
          <a:xfrm>
            <a:off x="2156106" y="4361744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体循环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1222829" y="373743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血液循环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13722" t="23509" b="-1583"/>
          <a:stretch>
            <a:fillRect/>
          </a:stretch>
        </p:blipFill>
        <p:spPr>
          <a:xfrm rot="16200000">
            <a:off x="2853687" y="1561831"/>
            <a:ext cx="2313607" cy="25875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1" r="48471" b="9323"/>
          <a:stretch>
            <a:fillRect/>
          </a:stretch>
        </p:blipFill>
        <p:spPr>
          <a:xfrm rot="10800000">
            <a:off x="7165336" y="1750617"/>
            <a:ext cx="2342609" cy="2215317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4213941" y="2401482"/>
            <a:ext cx="922047" cy="794003"/>
            <a:chOff x="5528603" y="3499283"/>
            <a:chExt cx="1286675" cy="1107996"/>
          </a:xfrm>
        </p:grpSpPr>
        <p:sp>
          <p:nvSpPr>
            <p:cNvPr id="9" name="椭圆 8"/>
            <p:cNvSpPr/>
            <p:nvPr/>
          </p:nvSpPr>
          <p:spPr>
            <a:xfrm>
              <a:off x="5591658" y="3499283"/>
              <a:ext cx="1107996" cy="1107996"/>
            </a:xfrm>
            <a:prstGeom prst="ellipse">
              <a:avLst/>
            </a:prstGeom>
            <a:solidFill>
              <a:srgbClr val="F31D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528603" y="3868615"/>
              <a:ext cx="1286675" cy="429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营养物质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116374" y="3127922"/>
            <a:ext cx="794003" cy="794003"/>
            <a:chOff x="5170844" y="4879923"/>
            <a:chExt cx="1107996" cy="1107996"/>
          </a:xfrm>
        </p:grpSpPr>
        <p:sp>
          <p:nvSpPr>
            <p:cNvPr id="10" name="椭圆 9"/>
            <p:cNvSpPr/>
            <p:nvPr/>
          </p:nvSpPr>
          <p:spPr>
            <a:xfrm>
              <a:off x="5170844" y="4879923"/>
              <a:ext cx="1107996" cy="1107996"/>
            </a:xfrm>
            <a:prstGeom prst="ellipse">
              <a:avLst/>
            </a:prstGeom>
            <a:solidFill>
              <a:srgbClr val="F31D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390752" y="5219115"/>
              <a:ext cx="772185" cy="429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氧气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013191" y="3198847"/>
            <a:ext cx="922047" cy="794003"/>
            <a:chOff x="5390753" y="4838727"/>
            <a:chExt cx="1286675" cy="1107996"/>
          </a:xfrm>
        </p:grpSpPr>
        <p:sp>
          <p:nvSpPr>
            <p:cNvPr id="14" name="椭圆 13"/>
            <p:cNvSpPr/>
            <p:nvPr/>
          </p:nvSpPr>
          <p:spPr>
            <a:xfrm>
              <a:off x="5493345" y="4838727"/>
              <a:ext cx="1107996" cy="1107996"/>
            </a:xfrm>
            <a:prstGeom prst="ellipse">
              <a:avLst/>
            </a:prstGeom>
            <a:solidFill>
              <a:srgbClr val="F31D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390753" y="5219116"/>
              <a:ext cx="1286675" cy="429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二氧化碳</a:t>
              </a:r>
            </a:p>
          </p:txBody>
        </p:sp>
      </p:grpSp>
      <p:sp>
        <p:nvSpPr>
          <p:cNvPr id="43" name="矩形 42"/>
          <p:cNvSpPr/>
          <p:nvPr/>
        </p:nvSpPr>
        <p:spPr>
          <a:xfrm>
            <a:off x="2608753" y="4819364"/>
            <a:ext cx="2719388" cy="830997"/>
          </a:xfrm>
          <a:prstGeom prst="rect">
            <a:avLst/>
          </a:prstGeom>
          <a:noFill/>
          <a:ln w="3175">
            <a:noFill/>
          </a:ln>
        </p:spPr>
        <p:txBody>
          <a:bodyPr wrap="square" anchor="t">
            <a:spAutoFit/>
          </a:bodyPr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全身各处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毛细血管网</a:t>
            </a:r>
          </a:p>
        </p:txBody>
      </p:sp>
      <p:sp>
        <p:nvSpPr>
          <p:cNvPr id="44" name="直接连接符 43"/>
          <p:cNvSpPr/>
          <p:nvPr/>
        </p:nvSpPr>
        <p:spPr>
          <a:xfrm flipH="1">
            <a:off x="5406763" y="5344499"/>
            <a:ext cx="1975565" cy="34504"/>
          </a:xfrm>
          <a:prstGeom prst="line">
            <a:avLst/>
          </a:prstGeom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5" name="直接连接符 44"/>
          <p:cNvSpPr/>
          <p:nvPr/>
        </p:nvSpPr>
        <p:spPr>
          <a:xfrm flipV="1">
            <a:off x="5441334" y="5241473"/>
            <a:ext cx="1906425" cy="24331"/>
          </a:xfrm>
          <a:prstGeom prst="line">
            <a:avLst/>
          </a:prstGeom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6" name="文本框 42002"/>
          <p:cNvSpPr txBox="1"/>
          <p:nvPr/>
        </p:nvSpPr>
        <p:spPr>
          <a:xfrm>
            <a:off x="7574145" y="5120230"/>
            <a:ext cx="1933800" cy="461665"/>
          </a:xfrm>
          <a:prstGeom prst="rect">
            <a:avLst/>
          </a:prstGeom>
          <a:noFill/>
          <a:ln w="3175">
            <a:noFill/>
          </a:ln>
        </p:spPr>
        <p:txBody>
          <a:bodyPr wrap="square" anchor="t">
            <a:spAutoFit/>
          </a:bodyPr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组织细胞</a:t>
            </a:r>
          </a:p>
        </p:txBody>
      </p:sp>
      <p:sp>
        <p:nvSpPr>
          <p:cNvPr id="47" name="文本框 42003"/>
          <p:cNvSpPr txBox="1"/>
          <p:nvPr/>
        </p:nvSpPr>
        <p:spPr>
          <a:xfrm>
            <a:off x="5443755" y="4756395"/>
            <a:ext cx="1511300" cy="457200"/>
          </a:xfrm>
          <a:prstGeom prst="rect">
            <a:avLst/>
          </a:prstGeom>
          <a:noFill/>
          <a:ln w="3175">
            <a:noFill/>
          </a:ln>
        </p:spPr>
        <p:txBody>
          <a:bodyPr anchor="t">
            <a:spAutoFit/>
          </a:bodyPr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E0245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氧、营养</a:t>
            </a:r>
          </a:p>
        </p:txBody>
      </p:sp>
      <p:sp>
        <p:nvSpPr>
          <p:cNvPr id="48" name="文本框 42004"/>
          <p:cNvSpPr txBox="1"/>
          <p:nvPr/>
        </p:nvSpPr>
        <p:spPr>
          <a:xfrm>
            <a:off x="5116540" y="5419529"/>
            <a:ext cx="2812192" cy="461665"/>
          </a:xfrm>
          <a:prstGeom prst="rect">
            <a:avLst/>
          </a:prstGeom>
          <a:noFill/>
          <a:ln w="3175">
            <a:noFill/>
          </a:ln>
        </p:spPr>
        <p:txBody>
          <a:bodyPr wrap="square" anchor="t">
            <a:spAutoFit/>
          </a:bodyPr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E0245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二氧化碳等废物</a:t>
            </a:r>
          </a:p>
        </p:txBody>
      </p:sp>
      <p:sp>
        <p:nvSpPr>
          <p:cNvPr id="49" name="日期占位符 1"/>
          <p:cNvSpPr/>
          <p:nvPr/>
        </p:nvSpPr>
        <p:spPr>
          <a:xfrm>
            <a:off x="1713606" y="9812948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222829" y="373743"/>
            <a:ext cx="3978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体循环中的物质交换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-1.85185E-6 L 0.35834 0.03148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157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29167E-6 1.11111E-6 L 0.37136 -0.1257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68" y="-629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573 -0.03241 L -0.37721 -0.09607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54" y="-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7" grpId="0"/>
      <p:bldP spid="4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8371" t="4274" r="51892"/>
          <a:stretch>
            <a:fillRect/>
          </a:stretch>
        </p:blipFill>
        <p:spPr>
          <a:xfrm>
            <a:off x="3637668" y="1941341"/>
            <a:ext cx="1657055" cy="298938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3794" t="5653" r="22461" b="2333"/>
          <a:stretch>
            <a:fillRect/>
          </a:stretch>
        </p:blipFill>
        <p:spPr>
          <a:xfrm>
            <a:off x="8246199" y="1967336"/>
            <a:ext cx="1364565" cy="2963389"/>
          </a:xfrm>
          <a:prstGeom prst="rect">
            <a:avLst/>
          </a:prstGeom>
        </p:spPr>
      </p:pic>
      <p:sp>
        <p:nvSpPr>
          <p:cNvPr id="6" name="右箭头 5"/>
          <p:cNvSpPr/>
          <p:nvPr/>
        </p:nvSpPr>
        <p:spPr>
          <a:xfrm>
            <a:off x="5430129" y="2954215"/>
            <a:ext cx="1828800" cy="736227"/>
          </a:xfrm>
          <a:prstGeom prst="rightArrow">
            <a:avLst/>
          </a:prstGeom>
          <a:solidFill>
            <a:srgbClr val="FC0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753782" y="5218434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动脉血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626996" y="5243560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静脉血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222829" y="373743"/>
            <a:ext cx="3978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体循环中的血液变化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979574" y="2035665"/>
            <a:ext cx="2581745" cy="2037054"/>
            <a:chOff x="979574" y="2035665"/>
            <a:chExt cx="2581745" cy="203705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53106" y="3127757"/>
              <a:ext cx="1908213" cy="944962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1558159">
              <a:off x="979574" y="2035665"/>
              <a:ext cx="2279885" cy="1129017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2916" y="4692330"/>
            <a:ext cx="1908213" cy="94496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558159">
            <a:off x="3849384" y="3600238"/>
            <a:ext cx="2279885" cy="1129017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7484966" y="1867598"/>
            <a:ext cx="3638034" cy="3929254"/>
            <a:chOff x="5092504" y="1297461"/>
            <a:chExt cx="5148414" cy="5560539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3F3F3"/>
                </a:clrFrom>
                <a:clrTo>
                  <a:srgbClr val="F3F3F3">
                    <a:alpha val="0"/>
                  </a:srgbClr>
                </a:clrTo>
              </a:clrChange>
            </a:blip>
            <a:srcRect l="9273" t="12776" r="5865" b="12543"/>
            <a:stretch>
              <a:fillRect/>
            </a:stretch>
          </p:blipFill>
          <p:spPr>
            <a:xfrm>
              <a:off x="5092504" y="3685735"/>
              <a:ext cx="3618177" cy="3172265"/>
            </a:xfrm>
            <a:prstGeom prst="rect">
              <a:avLst/>
            </a:prstGeom>
          </p:spPr>
        </p:pic>
        <p:sp>
          <p:nvSpPr>
            <p:cNvPr id="9" name="椭圆形标注 8"/>
            <p:cNvSpPr/>
            <p:nvPr/>
          </p:nvSpPr>
          <p:spPr>
            <a:xfrm>
              <a:off x="5294362" y="1297461"/>
              <a:ext cx="4946556" cy="1854585"/>
            </a:xfrm>
            <a:prstGeom prst="wedgeEllipseCallout">
              <a:avLst/>
            </a:prstGeom>
            <a:noFill/>
            <a:ln w="28575">
              <a:solidFill>
                <a:srgbClr val="F142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406266" y="1871730"/>
              <a:ext cx="4834652" cy="522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剧烈运动完心脏为什么狂跳呢？</a:t>
              </a: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8627" y="3055297"/>
            <a:ext cx="2153286" cy="2741555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3124935" y="1617785"/>
            <a:ext cx="3017002" cy="1473112"/>
            <a:chOff x="5205046" y="1407155"/>
            <a:chExt cx="3798277" cy="1854585"/>
          </a:xfrm>
        </p:grpSpPr>
        <p:sp>
          <p:nvSpPr>
            <p:cNvPr id="14" name="椭圆形标注 13"/>
            <p:cNvSpPr/>
            <p:nvPr/>
          </p:nvSpPr>
          <p:spPr>
            <a:xfrm>
              <a:off x="5205046" y="1407155"/>
              <a:ext cx="3798277" cy="1854585"/>
            </a:xfrm>
            <a:prstGeom prst="wedgeEllipseCallout">
              <a:avLst/>
            </a:prstGeom>
            <a:noFill/>
            <a:ln w="28575">
              <a:solidFill>
                <a:srgbClr val="F142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294361" y="2095695"/>
              <a:ext cx="29546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这和心脏的结构和功能有关</a:t>
              </a: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1222829" y="373743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课前导入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4699350" y="1054520"/>
            <a:ext cx="2842452" cy="3207513"/>
            <a:chOff x="4699350" y="1054520"/>
            <a:chExt cx="2842452" cy="3207513"/>
          </a:xfrm>
        </p:grpSpPr>
        <p:sp>
          <p:nvSpPr>
            <p:cNvPr id="59" name="流程图: 联系 58"/>
            <p:cNvSpPr/>
            <p:nvPr/>
          </p:nvSpPr>
          <p:spPr>
            <a:xfrm>
              <a:off x="4699350" y="2119392"/>
              <a:ext cx="2842452" cy="2142641"/>
            </a:xfrm>
            <a:prstGeom prst="flowChartConnector">
              <a:avLst/>
            </a:prstGeom>
            <a:solidFill>
              <a:srgbClr val="F6CC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5635625" y="1054520"/>
              <a:ext cx="969645" cy="1161630"/>
            </a:xfrm>
            <a:prstGeom prst="rect">
              <a:avLst/>
            </a:prstGeom>
            <a:solidFill>
              <a:srgbClr val="F6CC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空心弧 1"/>
          <p:cNvSpPr/>
          <p:nvPr/>
        </p:nvSpPr>
        <p:spPr>
          <a:xfrm flipV="1">
            <a:off x="2660921" y="-422329"/>
            <a:ext cx="6834755" cy="6672020"/>
          </a:xfrm>
          <a:prstGeom prst="blockArc">
            <a:avLst/>
          </a:prstGeom>
          <a:solidFill>
            <a:srgbClr val="A5A5A5"/>
          </a:solidFill>
          <a:ln w="38100">
            <a:solidFill>
              <a:srgbClr val="FE02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868353" y="2634711"/>
            <a:ext cx="1518836" cy="867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727245" y="2533973"/>
            <a:ext cx="1569657" cy="867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5" t="63050" r="49491" b="22034"/>
          <a:stretch>
            <a:fillRect/>
          </a:stretch>
        </p:blipFill>
        <p:spPr>
          <a:xfrm>
            <a:off x="487701" y="1807607"/>
            <a:ext cx="929488" cy="864030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5" t="63050" r="49491" b="22034"/>
          <a:stretch>
            <a:fillRect/>
          </a:stretch>
        </p:blipFill>
        <p:spPr>
          <a:xfrm>
            <a:off x="2990453" y="2564319"/>
            <a:ext cx="1021186" cy="949271"/>
          </a:xfrm>
          <a:prstGeom prst="rect">
            <a:avLst/>
          </a:prstGeom>
        </p:spPr>
      </p:pic>
      <p:grpSp>
        <p:nvGrpSpPr>
          <p:cNvPr id="44" name="组合 43"/>
          <p:cNvGrpSpPr/>
          <p:nvPr/>
        </p:nvGrpSpPr>
        <p:grpSpPr>
          <a:xfrm>
            <a:off x="5141564" y="2537843"/>
            <a:ext cx="348712" cy="263471"/>
            <a:chOff x="970582" y="4835471"/>
            <a:chExt cx="348712" cy="263471"/>
          </a:xfrm>
          <a:solidFill>
            <a:srgbClr val="0070C0"/>
          </a:solidFill>
        </p:grpSpPr>
        <p:sp>
          <p:nvSpPr>
            <p:cNvPr id="45" name="流程图: 联系 44"/>
            <p:cNvSpPr/>
            <p:nvPr/>
          </p:nvSpPr>
          <p:spPr>
            <a:xfrm>
              <a:off x="970582" y="4835471"/>
              <a:ext cx="174356" cy="263471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流程图: 联系 45"/>
            <p:cNvSpPr/>
            <p:nvPr/>
          </p:nvSpPr>
          <p:spPr>
            <a:xfrm>
              <a:off x="1144938" y="4835471"/>
              <a:ext cx="174356" cy="263471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880030" y="3018285"/>
            <a:ext cx="348712" cy="263471"/>
            <a:chOff x="970582" y="4835471"/>
            <a:chExt cx="348712" cy="263471"/>
          </a:xfrm>
          <a:solidFill>
            <a:srgbClr val="0070C0"/>
          </a:solidFill>
        </p:grpSpPr>
        <p:sp>
          <p:nvSpPr>
            <p:cNvPr id="20" name="流程图: 联系 19"/>
            <p:cNvSpPr/>
            <p:nvPr/>
          </p:nvSpPr>
          <p:spPr>
            <a:xfrm>
              <a:off x="970582" y="4835471"/>
              <a:ext cx="174356" cy="263471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流程图: 联系 20"/>
            <p:cNvSpPr/>
            <p:nvPr/>
          </p:nvSpPr>
          <p:spPr>
            <a:xfrm>
              <a:off x="1144938" y="4835471"/>
              <a:ext cx="174356" cy="263471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8" name="流程图: 联系 57"/>
          <p:cNvSpPr/>
          <p:nvPr/>
        </p:nvSpPr>
        <p:spPr>
          <a:xfrm>
            <a:off x="6585750" y="4556501"/>
            <a:ext cx="956052" cy="685797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co</a:t>
            </a:r>
            <a:r>
              <a:rPr kumimoji="0" lang="en-US" altLang="zh-CN" sz="2000" b="0" i="0" u="none" strike="noStrike" kern="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kumimoji="0" lang="zh-CN" altLang="en-US" sz="2800" b="0" i="0" u="none" strike="noStrike" kern="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60" name="流程图: 联系 59"/>
          <p:cNvSpPr/>
          <p:nvPr/>
        </p:nvSpPr>
        <p:spPr>
          <a:xfrm>
            <a:off x="7716157" y="3919134"/>
            <a:ext cx="921239" cy="685797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co</a:t>
            </a:r>
            <a:r>
              <a:rPr kumimoji="0" lang="en-US" altLang="zh-CN" sz="2000" b="0" i="0" u="none" strike="noStrike" kern="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kumimoji="0" lang="zh-CN" altLang="en-US" sz="2800" b="0" i="0" u="none" strike="noStrike" kern="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1303710" y="131799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氧气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1286130" y="1995870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红细胞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5903942" y="721239"/>
            <a:ext cx="348712" cy="263471"/>
            <a:chOff x="970582" y="4835471"/>
            <a:chExt cx="348712" cy="263471"/>
          </a:xfrm>
          <a:solidFill>
            <a:srgbClr val="0070C0"/>
          </a:solidFill>
        </p:grpSpPr>
        <p:sp>
          <p:nvSpPr>
            <p:cNvPr id="29" name="流程图: 联系 28"/>
            <p:cNvSpPr/>
            <p:nvPr/>
          </p:nvSpPr>
          <p:spPr>
            <a:xfrm>
              <a:off x="970582" y="4835471"/>
              <a:ext cx="174356" cy="263471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流程图: 联系 29"/>
            <p:cNvSpPr/>
            <p:nvPr/>
          </p:nvSpPr>
          <p:spPr>
            <a:xfrm>
              <a:off x="1144938" y="4835471"/>
              <a:ext cx="174356" cy="263471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01" y="3814351"/>
            <a:ext cx="1350480" cy="13504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736298" y="4556501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点击开始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5903942" y="751682"/>
            <a:ext cx="348712" cy="263471"/>
            <a:chOff x="970582" y="4835471"/>
            <a:chExt cx="348712" cy="263471"/>
          </a:xfrm>
          <a:solidFill>
            <a:srgbClr val="0070C0"/>
          </a:solidFill>
        </p:grpSpPr>
        <p:sp>
          <p:nvSpPr>
            <p:cNvPr id="34" name="流程图: 联系 33"/>
            <p:cNvSpPr/>
            <p:nvPr/>
          </p:nvSpPr>
          <p:spPr>
            <a:xfrm>
              <a:off x="970582" y="4835471"/>
              <a:ext cx="174356" cy="263471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流程图: 联系 34"/>
            <p:cNvSpPr/>
            <p:nvPr/>
          </p:nvSpPr>
          <p:spPr>
            <a:xfrm>
              <a:off x="1144938" y="4835471"/>
              <a:ext cx="174356" cy="263471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rcRect t="52792" r="84247" b="13647"/>
          <a:stretch>
            <a:fillRect/>
          </a:stretch>
        </p:blipFill>
        <p:spPr>
          <a:xfrm>
            <a:off x="9698990" y="2301799"/>
            <a:ext cx="1819910" cy="2303221"/>
          </a:xfrm>
          <a:prstGeom prst="rect">
            <a:avLst/>
          </a:prstGeom>
        </p:spPr>
      </p:pic>
      <p:grpSp>
        <p:nvGrpSpPr>
          <p:cNvPr id="61" name="组合 60"/>
          <p:cNvGrpSpPr/>
          <p:nvPr/>
        </p:nvGrpSpPr>
        <p:grpSpPr>
          <a:xfrm>
            <a:off x="8366456" y="2836448"/>
            <a:ext cx="348712" cy="263471"/>
            <a:chOff x="970582" y="4835471"/>
            <a:chExt cx="348712" cy="263471"/>
          </a:xfrm>
          <a:solidFill>
            <a:srgbClr val="0070C0"/>
          </a:solidFill>
        </p:grpSpPr>
        <p:sp>
          <p:nvSpPr>
            <p:cNvPr id="62" name="流程图: 联系 61"/>
            <p:cNvSpPr/>
            <p:nvPr/>
          </p:nvSpPr>
          <p:spPr>
            <a:xfrm>
              <a:off x="970582" y="4835471"/>
              <a:ext cx="174356" cy="263471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3" name="流程图: 联系 62"/>
            <p:cNvSpPr/>
            <p:nvPr/>
          </p:nvSpPr>
          <p:spPr>
            <a:xfrm>
              <a:off x="1144938" y="4835471"/>
              <a:ext cx="174356" cy="263471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57479" y="1340660"/>
            <a:ext cx="348712" cy="263471"/>
            <a:chOff x="970582" y="4835471"/>
            <a:chExt cx="348712" cy="263471"/>
          </a:xfrm>
          <a:solidFill>
            <a:srgbClr val="0070C0"/>
          </a:solidFill>
        </p:grpSpPr>
        <p:sp>
          <p:nvSpPr>
            <p:cNvPr id="11" name="流程图: 联系 10"/>
            <p:cNvSpPr/>
            <p:nvPr/>
          </p:nvSpPr>
          <p:spPr>
            <a:xfrm>
              <a:off x="970582" y="4835471"/>
              <a:ext cx="174356" cy="263471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流程图: 联系 11"/>
            <p:cNvSpPr/>
            <p:nvPr/>
          </p:nvSpPr>
          <p:spPr>
            <a:xfrm>
              <a:off x="1144938" y="4835471"/>
              <a:ext cx="174356" cy="263471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3" name="流程图: 联系 12"/>
          <p:cNvSpPr/>
          <p:nvPr/>
        </p:nvSpPr>
        <p:spPr>
          <a:xfrm>
            <a:off x="10112375" y="3170555"/>
            <a:ext cx="699770" cy="51689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co</a:t>
            </a:r>
            <a:r>
              <a:rPr kumimoji="0" lang="en-US" altLang="zh-CN" sz="1600" b="0" i="0" u="none" strike="noStrike" kern="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rcRect t="52792" r="84247" b="13647"/>
          <a:stretch>
            <a:fillRect/>
          </a:stretch>
        </p:blipFill>
        <p:spPr>
          <a:xfrm>
            <a:off x="679642" y="2671637"/>
            <a:ext cx="516059" cy="653458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239981" y="278745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组织细胞</a:t>
            </a:r>
          </a:p>
        </p:txBody>
      </p:sp>
      <p:sp>
        <p:nvSpPr>
          <p:cNvPr id="16" name="上箭头 15"/>
          <p:cNvSpPr/>
          <p:nvPr/>
        </p:nvSpPr>
        <p:spPr>
          <a:xfrm rot="15946608">
            <a:off x="6618841" y="1383233"/>
            <a:ext cx="428243" cy="425003"/>
          </a:xfrm>
          <a:prstGeom prst="upArrow">
            <a:avLst/>
          </a:prstGeom>
          <a:solidFill>
            <a:srgbClr val="FE0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E0245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027673" y="576476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肺部毛细血管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159624" y="145559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肺泡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1222829" y="373743"/>
            <a:ext cx="3978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肺循环中的物质交换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0.08997 0.07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05" y="395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29167E-6 -2.22222E-6 L 0.04193 0.1060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6" y="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7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8997 0.07939 L 0.04531 0.33703 C 0.07409 0.3956 0.11237 0.42291 0.14948 0.41365 C 0.19154 0.40324 0.22266 0.35833 0.24128 0.28819 L 0.33229 -0.02616 " pathEditMode="relative" rAng="21120000" ptsTypes="AAAAA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30" y="1405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4193 0.08565 L 0.18373 0.32361 C 0.21393 0.38033 0.25261 0.40278 0.28985 0.39097 C 0.3319 0.37547 0.36146 0.32917 0.37748 0.25602 L 0.46055 -0.05903 " pathEditMode="relative" rAng="20940000" ptsTypes="AAAAA">
                                      <p:cBhvr>
                                        <p:cTn id="1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82" y="1159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91667E-6 -1.85185E-6 L 2.91667E-6 0.00023 C -0.00052 -0.01065 -0.00104 -0.02129 -0.0013 -0.03171 C -0.00183 -0.04977 -0.00183 -0.06805 -0.00261 -0.08588 C -0.00274 -0.08842 -0.00326 -0.09074 -0.00391 -0.09282 C -0.00456 -0.09514 -0.0056 -0.09722 -0.00638 -0.09954 C -0.00729 -0.10741 -0.00782 -0.1125 -0.00899 -0.11991 C -0.00938 -0.12222 -0.0099 -0.1243 -0.01029 -0.12662 C -0.01068 -0.12963 -0.01107 -0.13264 -0.01146 -0.13565 C -0.01224 -0.14028 -0.01315 -0.14467 -0.01407 -0.1493 L -0.01537 -0.15602 C -0.01576 -0.15833 -0.01628 -0.16041 -0.01654 -0.16273 C -0.0168 -0.16481 -0.01849 -0.18032 -0.01914 -0.1831 C -0.02318 -0.19977 -0.02123 -0.17708 -0.02422 -0.20347 C -0.02461 -0.20717 -0.025 -0.21111 -0.02552 -0.21481 C -0.02578 -0.21713 -0.02644 -0.21921 -0.02683 -0.22153 C -0.02722 -0.22454 -0.02761 -0.22754 -0.028 -0.23055 C -0.02839 -0.23287 -0.02852 -0.23541 -0.0293 -0.2375 C -0.03151 -0.24236 -0.03698 -0.25092 -0.03698 -0.25069 C -0.03776 -0.25393 -0.0388 -0.25694 -0.03946 -0.25995 C -0.0405 -0.26435 -0.04011 -0.27014 -0.04206 -0.27361 C -0.0474 -0.2831 -0.04479 -0.27778 -0.04961 -0.28935 C -0.05013 -0.29166 -0.05039 -0.29398 -0.05091 -0.29606 C -0.05222 -0.30092 -0.05586 -0.30787 -0.05729 -0.31204 C -0.05834 -0.31481 -0.05886 -0.31805 -0.0599 -0.32106 C -0.06146 -0.32569 -0.06498 -0.33449 -0.06498 -0.33426 C -0.06537 -0.3375 -0.06576 -0.34051 -0.06615 -0.34352 C -0.06654 -0.34583 -0.06732 -0.34791 -0.06745 -0.35046 C -0.06823 -0.36319 -0.06784 -0.37616 -0.06875 -0.38889 C -0.06914 -0.39352 -0.07045 -0.39791 -0.07123 -0.40231 C -0.07175 -0.40463 -0.07175 -0.40717 -0.07253 -0.40926 C -0.07578 -0.41782 -0.07461 -0.41342 -0.0763 -0.42268 C -0.07578 -0.43657 -0.07591 -0.45185 -0.07383 -0.46574 C -0.07318 -0.47014 -0.07214 -0.47477 -0.07123 -0.47916 C -0.07084 -0.48148 -0.07005 -0.48356 -0.07005 -0.48588 L -0.07005 -0.54236 " pathEditMode="relative" rAng="0" ptsTypes="AAAAAAAAAAAAAAAAAAAAAAAAAAAAAAAAAAAA">
                                      <p:cBhvr>
                                        <p:cTn id="1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5" y="-2710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6617 -0.009350 L -0.006617 -0.009122 C -0.007784 -0.019072 -0.008824 -0.028802 -0.009474 -0.038062 C -0.010514 -0.054492 -0.010514 -0.070932 -0.012214 -0.087132 C -0.012474 -0.089442 -0.013514 -0.091532 -0.014944 -0.093382 C -0.016244 -0.095462 -0.018464 -0.097322 -0.020154 -0.099402 C -0.022104 -0.106572 -0.023144 -0.111202 -0.025624 -0.117922 C -0.026404 -0.120002 -0.027574 -0.121852 -0.028354 -0.123942 C -0.029134 -0.126712 -0.030044 -0.129492 -0.030834 -0.132042 C -0.032524 -0.136202 -0.034474 -0.140372 -0.036294 -0.144542 L -0.039034 -0.150562 C -0.039944 -0.152642 -0.040984 -0.154492 -0.041504 -0.156572 C -0.042154 -0.158432 -0.045674 -0.172552 -0.047104 -0.175092 C -0.055574 -0.190142 -0.051404 -0.169542 -0.057784 -0.193382 C -0.058564 -0.196852 -0.059344 -0.200322 -0.060514 -0.203802 C -0.061034 -0.205882 -0.062474 -0.207732 -0.063254 -0.209822 C -0.064034 -0.212592 -0.064944 -0.215142 -0.065724 -0.217922 C -0.066504 -0.220002 -0.066764 -0.222322 -0.068464 -0.224172 C -0.073144 -0.228572 -0.084734 -0.236442 -0.084734 -0.236202 C -0.086294 -0.239212 -0.088514 -0.241762 -0.089944 -0.244542 C -0.092024 -0.248472 -0.091244 -0.253802 -0.095414 -0.256812 C -0.106614 -0.265602 -0.101144 -0.260742 -0.111294 -0.271162 C -0.112474 -0.273242 -0.112994 -0.275322 -0.114034 -0.277182 C -0.116764 -0.281572 -0.124454 -0.287822 -0.127574 -0.291762 C -0.129654 -0.294072 -0.130834 -0.297082 -0.133044 -0.299862 C -0.136294 -0.304032 -0.143724 -0.311902 -0.143724 -0.311672 C -0.144504 -0.314682 -0.145414 -0.317452 -0.146194 -0.320232 C -0.146974 -0.322322 -0.148664 -0.324172 -0.148924 -0.326482 C -0.150624 -0.337822 -0.149714 -0.349632 -0.151664 -0.361202 C -0.152444 -0.365372 -0.155304 -0.369312 -0.156874 -0.373242 C -0.158044 -0.375322 -0.158044 -0.377642 -0.159604 -0.379492 C -0.166504 -0.387362 -0.164034 -0.383432 -0.167544 -0.391762 C -0.166504 -0.404262 -0.166764 -0.418152 -0.162344 -0.430652 C -0.161034 -0.434582 -0.158824 -0.438752 -0.156874 -0.442922 C -0.156094 -0.445002 -0.154394 -0.446852 -0.154394 -0.448942 L -0.154394 -0.499862 " pathEditMode="relative" rAng="0" ptsTypes="AAAAAAAAAAAAAAAAAAAAAAAAAAAAAAAAAAAA">
                                      <p:cBhvr>
                                        <p:cTn id="1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" y="-24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5E-6 -1.85185E-6 L -0.15196 0.1354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04" y="675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29167E-6 4.44444E-6 L -0.01159 0.5342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6" y="2671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29167E-6 -3.7037E-6 L -0.01159 0.5342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6" y="2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166198 0.003981 " pathEditMode="relative" rAng="0" ptsTypes="">
                                      <p:cBhvr>
                                        <p:cTn id="2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" y="2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137187 0.100833 " pathEditMode="relative" ptsTypes="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0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/>
          <p:nvPr/>
        </p:nvSpPr>
        <p:spPr>
          <a:xfrm>
            <a:off x="1351416" y="2741952"/>
            <a:ext cx="116363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肺泡</a:t>
            </a:r>
          </a:p>
        </p:txBody>
      </p:sp>
      <p:sp>
        <p:nvSpPr>
          <p:cNvPr id="3" name="Text Box 14"/>
          <p:cNvSpPr txBox="1"/>
          <p:nvPr/>
        </p:nvSpPr>
        <p:spPr>
          <a:xfrm>
            <a:off x="4556579" y="2673531"/>
            <a:ext cx="2875915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肺部毛细血管</a:t>
            </a:r>
          </a:p>
        </p:txBody>
      </p:sp>
      <p:sp>
        <p:nvSpPr>
          <p:cNvPr id="4" name="Line 15"/>
          <p:cNvSpPr/>
          <p:nvPr/>
        </p:nvSpPr>
        <p:spPr>
          <a:xfrm flipH="1">
            <a:off x="2743653" y="3138450"/>
            <a:ext cx="1524000" cy="0"/>
          </a:xfrm>
          <a:prstGeom prst="line">
            <a:avLst/>
          </a:prstGeom>
          <a:ln w="317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sz="14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 Box 16"/>
          <p:cNvSpPr txBox="1"/>
          <p:nvPr/>
        </p:nvSpPr>
        <p:spPr>
          <a:xfrm>
            <a:off x="2743653" y="3275352"/>
            <a:ext cx="2039938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二氧化碳</a:t>
            </a:r>
          </a:p>
        </p:txBody>
      </p:sp>
      <p:sp>
        <p:nvSpPr>
          <p:cNvPr id="7" name="Line 15"/>
          <p:cNvSpPr/>
          <p:nvPr/>
        </p:nvSpPr>
        <p:spPr>
          <a:xfrm flipV="1">
            <a:off x="2743653" y="2792752"/>
            <a:ext cx="1524000" cy="0"/>
          </a:xfrm>
          <a:prstGeom prst="line">
            <a:avLst/>
          </a:prstGeom>
          <a:ln w="317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sz="14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002951" y="2088439"/>
            <a:ext cx="816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氧气</a:t>
            </a:r>
          </a:p>
        </p:txBody>
      </p:sp>
      <p:sp>
        <p:nvSpPr>
          <p:cNvPr id="9" name="Line 15"/>
          <p:cNvSpPr/>
          <p:nvPr/>
        </p:nvSpPr>
        <p:spPr>
          <a:xfrm flipV="1">
            <a:off x="7182938" y="3031512"/>
            <a:ext cx="1524000" cy="0"/>
          </a:xfrm>
          <a:prstGeom prst="line">
            <a:avLst/>
          </a:prstGeom>
          <a:ln w="317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sz="14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822509" y="2673531"/>
            <a:ext cx="2130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组织细胞</a:t>
            </a:r>
          </a:p>
        </p:txBody>
      </p:sp>
      <p:sp>
        <p:nvSpPr>
          <p:cNvPr id="11" name="矩形 10"/>
          <p:cNvSpPr/>
          <p:nvPr/>
        </p:nvSpPr>
        <p:spPr>
          <a:xfrm>
            <a:off x="7433346" y="2445944"/>
            <a:ext cx="816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氧气</a:t>
            </a:r>
          </a:p>
        </p:txBody>
      </p:sp>
      <p:sp>
        <p:nvSpPr>
          <p:cNvPr id="12" name="Line 15"/>
          <p:cNvSpPr/>
          <p:nvPr/>
        </p:nvSpPr>
        <p:spPr>
          <a:xfrm flipH="1">
            <a:off x="7182938" y="3321965"/>
            <a:ext cx="1524000" cy="0"/>
          </a:xfrm>
          <a:prstGeom prst="line">
            <a:avLst/>
          </a:prstGeom>
          <a:ln w="317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sz="14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 Box 16"/>
          <p:cNvSpPr txBox="1"/>
          <p:nvPr/>
        </p:nvSpPr>
        <p:spPr>
          <a:xfrm>
            <a:off x="7182938" y="3425648"/>
            <a:ext cx="2039938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二氧化碳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222829" y="373743"/>
            <a:ext cx="3978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肺循环中的物质交换</a:t>
            </a:r>
            <a:endParaRPr lang="zh-CN" altLang="en-US" sz="3600" b="1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7" grpId="0" animBg="1"/>
      <p:bldP spid="8" grpId="0"/>
      <p:bldP spid="9" grpId="0" animBg="1"/>
      <p:bldP spid="10" grpId="0"/>
      <p:bldP spid="11" grpId="0"/>
      <p:bldP spid="12" grpId="0" animBg="1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371" y="1678787"/>
            <a:ext cx="1604535" cy="374391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520" y="3063208"/>
            <a:ext cx="1828959" cy="731583"/>
          </a:xfrm>
          <a:prstGeom prst="rect">
            <a:avLst/>
          </a:prstGeom>
          <a:ln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8371" t="4274" r="51892"/>
          <a:stretch>
            <a:fillRect/>
          </a:stretch>
        </p:blipFill>
        <p:spPr>
          <a:xfrm>
            <a:off x="8061978" y="1923674"/>
            <a:ext cx="1410850" cy="254522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061978" y="4760686"/>
            <a:ext cx="1332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动脉血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222829" y="373743"/>
            <a:ext cx="3978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体循环中的血液变化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660400" y="1436710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为什么剧烈运动后心跳加快？</a:t>
            </a:r>
          </a:p>
        </p:txBody>
      </p:sp>
      <p:sp>
        <p:nvSpPr>
          <p:cNvPr id="8" name="矩形 7"/>
          <p:cNvSpPr/>
          <p:nvPr/>
        </p:nvSpPr>
        <p:spPr>
          <a:xfrm>
            <a:off x="660400" y="2477722"/>
            <a:ext cx="108585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人在参加劳动或体育活动时，心跳会加快，这样可以保证心脏输出的血量能够满足机体的需要。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222829" y="373743"/>
            <a:ext cx="22926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你知道了吗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import84091_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3364" y="1409338"/>
            <a:ext cx="3565013" cy="441032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5" name="图示 4"/>
          <p:cNvGraphicFramePr/>
          <p:nvPr/>
        </p:nvGraphicFramePr>
        <p:xfrm>
          <a:off x="823742" y="2378669"/>
          <a:ext cx="6096000" cy="1569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1222829" y="373743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冠脉循环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图示 5"/>
          <p:cNvGraphicFramePr/>
          <p:nvPr/>
        </p:nvGraphicFramePr>
        <p:xfrm>
          <a:off x="2497908" y="1477553"/>
          <a:ext cx="7543074" cy="4165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1222829" y="373743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/>
          <p:nvPr/>
        </p:nvSpPr>
        <p:spPr>
          <a:xfrm>
            <a:off x="-1559459" y="5320097"/>
            <a:ext cx="3001965" cy="2697046"/>
          </a:xfrm>
          <a:prstGeom prst="ellipse">
            <a:avLst/>
          </a:prstGeom>
          <a:gradFill>
            <a:gsLst>
              <a:gs pos="0">
                <a:srgbClr val="E8525B"/>
              </a:gs>
              <a:gs pos="100000">
                <a:srgbClr val="F8B54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cs"/>
            </a:endParaRPr>
          </a:p>
        </p:txBody>
      </p:sp>
      <p:pic>
        <p:nvPicPr>
          <p:cNvPr id="42" name="图片占位符 41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2" r="13192"/>
          <a:stretch>
            <a:fillRect/>
          </a:stretch>
        </p:blipFill>
        <p:spPr/>
      </p:pic>
      <p:sp>
        <p:nvSpPr>
          <p:cNvPr id="19" name="Rectangle: Rounded Corners 40"/>
          <p:cNvSpPr/>
          <p:nvPr/>
        </p:nvSpPr>
        <p:spPr bwMode="auto">
          <a:xfrm rot="16200000">
            <a:off x="1265674" y="4224889"/>
            <a:ext cx="322784" cy="1423537"/>
          </a:xfrm>
          <a:prstGeom prst="roundRect">
            <a:avLst>
              <a:gd name="adj" fmla="val 12979"/>
            </a:avLst>
          </a:prstGeom>
          <a:gradFill>
            <a:gsLst>
              <a:gs pos="0">
                <a:srgbClr val="E8525B"/>
              </a:gs>
              <a:gs pos="100000">
                <a:srgbClr val="F8B54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1" name="Rectangle: Rounded Corners 43"/>
          <p:cNvSpPr/>
          <p:nvPr/>
        </p:nvSpPr>
        <p:spPr bwMode="auto">
          <a:xfrm rot="16200000">
            <a:off x="2956539" y="4224889"/>
            <a:ext cx="322784" cy="1423537"/>
          </a:xfrm>
          <a:prstGeom prst="roundRect">
            <a:avLst>
              <a:gd name="adj" fmla="val 12979"/>
            </a:avLst>
          </a:prstGeom>
          <a:solidFill>
            <a:schemeClr val="bg1">
              <a:lumMod val="75000"/>
            </a:schemeClr>
          </a:solidFill>
          <a:ln w="50800"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601968" y="2448552"/>
            <a:ext cx="6514432" cy="1546861"/>
            <a:chOff x="1571361" y="2920042"/>
            <a:chExt cx="4370803" cy="1232975"/>
          </a:xfrm>
        </p:grpSpPr>
        <p:sp>
          <p:nvSpPr>
            <p:cNvPr id="26" name="矩形 25"/>
            <p:cNvSpPr/>
            <p:nvPr/>
          </p:nvSpPr>
          <p:spPr bwMode="auto">
            <a:xfrm>
              <a:off x="1581470" y="2920042"/>
              <a:ext cx="4360694" cy="5151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>
                <a:defRPr/>
              </a:pPr>
              <a:r>
                <a:rPr kumimoji="0" lang="zh-CN" altLang="en-US" sz="36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感谢各位的仔细聆听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1571361" y="3637838"/>
              <a:ext cx="3472716" cy="5151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1634862" y="3563329"/>
              <a:ext cx="4122173" cy="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</p:grpSp>
      <p:sp>
        <p:nvSpPr>
          <p:cNvPr id="29" name="矩形 28"/>
          <p:cNvSpPr/>
          <p:nvPr/>
        </p:nvSpPr>
        <p:spPr bwMode="auto">
          <a:xfrm>
            <a:off x="587578" y="1734979"/>
            <a:ext cx="4439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>
              <a:defRPr/>
            </a:pPr>
            <a:r>
              <a:rPr lang="zh-CN" altLang="en-US" sz="2800" b="1" kern="1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第四章  人体内物质的运输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587578" y="3926443"/>
            <a:ext cx="5670333" cy="547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Please Enter Your Detailed Text Here, The Content Should Be Concise And Clear, Concise And Concise Do Not Need Too Much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87578" y="3385629"/>
            <a:ext cx="48793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教版  生物（初中）  （七年级 下）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732031" y="4803325"/>
            <a:ext cx="13461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主讲人：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422897" y="4803325"/>
            <a:ext cx="13463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时间：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2020.4.30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 bwMode="auto">
          <a:xfrm>
            <a:off x="587578" y="314485"/>
            <a:ext cx="14863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YOUR  LOGO</a:t>
            </a:r>
            <a:endParaRPr kumimoji="0" lang="zh-CN" altLang="en-US" sz="1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Oval 21"/>
          <p:cNvSpPr/>
          <p:nvPr/>
        </p:nvSpPr>
        <p:spPr>
          <a:xfrm>
            <a:off x="10081465" y="5184304"/>
            <a:ext cx="920591" cy="945034"/>
          </a:xfrm>
          <a:prstGeom prst="ellipse">
            <a:avLst/>
          </a:prstGeom>
          <a:gradFill>
            <a:gsLst>
              <a:gs pos="0">
                <a:srgbClr val="E8525B"/>
              </a:gs>
              <a:gs pos="100000">
                <a:srgbClr val="F8B54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cs"/>
            </a:endParaRPr>
          </a:p>
        </p:txBody>
      </p:sp>
      <p:sp>
        <p:nvSpPr>
          <p:cNvPr id="44" name="Oval 22"/>
          <p:cNvSpPr/>
          <p:nvPr/>
        </p:nvSpPr>
        <p:spPr>
          <a:xfrm>
            <a:off x="7252250" y="564070"/>
            <a:ext cx="920591" cy="945034"/>
          </a:xfrm>
          <a:prstGeom prst="ellipse">
            <a:avLst/>
          </a:prstGeom>
          <a:gradFill>
            <a:gsLst>
              <a:gs pos="0">
                <a:srgbClr val="E8525B"/>
              </a:gs>
              <a:gs pos="100000">
                <a:srgbClr val="F8B54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cs"/>
            </a:endParaRPr>
          </a:p>
        </p:txBody>
      </p:sp>
      <p:sp>
        <p:nvSpPr>
          <p:cNvPr id="45" name="Oval 23"/>
          <p:cNvSpPr/>
          <p:nvPr/>
        </p:nvSpPr>
        <p:spPr>
          <a:xfrm>
            <a:off x="8966776" y="-184483"/>
            <a:ext cx="920591" cy="945034"/>
          </a:xfrm>
          <a:prstGeom prst="ellipse">
            <a:avLst/>
          </a:prstGeom>
          <a:gradFill>
            <a:gsLst>
              <a:gs pos="0">
                <a:srgbClr val="E8525B"/>
              </a:gs>
              <a:gs pos="100000">
                <a:srgbClr val="F8B54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bldLvl="0" animBg="1"/>
      <p:bldP spid="29" grpId="0"/>
      <p:bldP spid="30" grpId="0"/>
      <p:bldP spid="31" grpId="0"/>
      <p:bldP spid="32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/>
          <p:nvPr/>
        </p:nvSpPr>
        <p:spPr>
          <a:xfrm>
            <a:off x="306903" y="1704096"/>
            <a:ext cx="10811040" cy="449353"/>
          </a:xfrm>
          <a:custGeom>
            <a:avLst/>
            <a:gdLst>
              <a:gd name="connsiteX0" fmla="*/ 0 w 10811040"/>
              <a:gd name="connsiteY0" fmla="*/ 0 h 449353"/>
              <a:gd name="connsiteX1" fmla="*/ 10811040 w 10811040"/>
              <a:gd name="connsiteY1" fmla="*/ 0 h 449353"/>
              <a:gd name="connsiteX2" fmla="*/ 10811040 w 10811040"/>
              <a:gd name="connsiteY2" fmla="*/ 449353 h 449353"/>
              <a:gd name="connsiteX3" fmla="*/ 0 w 10811040"/>
              <a:gd name="connsiteY3" fmla="*/ 449353 h 449353"/>
              <a:gd name="connsiteX4" fmla="*/ 0 w 10811040"/>
              <a:gd name="connsiteY4" fmla="*/ 0 h 449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11040" h="449353">
                <a:moveTo>
                  <a:pt x="0" y="0"/>
                </a:moveTo>
                <a:lnTo>
                  <a:pt x="10811040" y="0"/>
                </a:lnTo>
                <a:lnTo>
                  <a:pt x="10811040" y="449353"/>
                </a:lnTo>
                <a:lnTo>
                  <a:pt x="0" y="44935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6675" tIns="71120" rIns="71120" bIns="71120" numCol="1" spcCol="1270" anchor="ctr" anchorCtr="0">
            <a:noAutofit/>
          </a:bodyPr>
          <a:lstStyle/>
          <a:p>
            <a:pPr lvl="0" algn="l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sz="2400" kern="120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描述心脏的结构特点。说明心脏的功能        </a:t>
            </a:r>
          </a:p>
        </p:txBody>
      </p:sp>
      <p:sp>
        <p:nvSpPr>
          <p:cNvPr id="9" name="任意多边形 8"/>
          <p:cNvSpPr/>
          <p:nvPr/>
        </p:nvSpPr>
        <p:spPr>
          <a:xfrm>
            <a:off x="306903" y="2526239"/>
            <a:ext cx="10647699" cy="449353"/>
          </a:xfrm>
          <a:custGeom>
            <a:avLst/>
            <a:gdLst>
              <a:gd name="connsiteX0" fmla="*/ 0 w 10647699"/>
              <a:gd name="connsiteY0" fmla="*/ 0 h 449353"/>
              <a:gd name="connsiteX1" fmla="*/ 10647699 w 10647699"/>
              <a:gd name="connsiteY1" fmla="*/ 0 h 449353"/>
              <a:gd name="connsiteX2" fmla="*/ 10647699 w 10647699"/>
              <a:gd name="connsiteY2" fmla="*/ 449353 h 449353"/>
              <a:gd name="connsiteX3" fmla="*/ 0 w 10647699"/>
              <a:gd name="connsiteY3" fmla="*/ 449353 h 449353"/>
              <a:gd name="connsiteX4" fmla="*/ 0 w 10647699"/>
              <a:gd name="connsiteY4" fmla="*/ 0 h 449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47699" h="449353">
                <a:moveTo>
                  <a:pt x="0" y="0"/>
                </a:moveTo>
                <a:lnTo>
                  <a:pt x="10647699" y="0"/>
                </a:lnTo>
                <a:lnTo>
                  <a:pt x="10647699" y="449353"/>
                </a:lnTo>
                <a:lnTo>
                  <a:pt x="0" y="44935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6675" tIns="71120" rIns="71120" bIns="71120" numCol="1" spcCol="1270" anchor="ctr" anchorCtr="0">
            <a:noAutofit/>
          </a:bodyPr>
          <a:lstStyle/>
          <a:p>
            <a:pPr lvl="0" algn="l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 </a:t>
            </a:r>
            <a:r>
              <a:rPr lang="zh-CN" sz="2400" kern="120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概述血液循环的路径，区别动脉血和静脉血</a:t>
            </a:r>
          </a:p>
        </p:txBody>
      </p:sp>
      <p:sp>
        <p:nvSpPr>
          <p:cNvPr id="11" name="任意多边形 10"/>
          <p:cNvSpPr/>
          <p:nvPr/>
        </p:nvSpPr>
        <p:spPr>
          <a:xfrm>
            <a:off x="306903" y="3348382"/>
            <a:ext cx="10811040" cy="449353"/>
          </a:xfrm>
          <a:custGeom>
            <a:avLst/>
            <a:gdLst>
              <a:gd name="connsiteX0" fmla="*/ 0 w 10811040"/>
              <a:gd name="connsiteY0" fmla="*/ 0 h 449353"/>
              <a:gd name="connsiteX1" fmla="*/ 10811040 w 10811040"/>
              <a:gd name="connsiteY1" fmla="*/ 0 h 449353"/>
              <a:gd name="connsiteX2" fmla="*/ 10811040 w 10811040"/>
              <a:gd name="connsiteY2" fmla="*/ 449353 h 449353"/>
              <a:gd name="connsiteX3" fmla="*/ 0 w 10811040"/>
              <a:gd name="connsiteY3" fmla="*/ 449353 h 449353"/>
              <a:gd name="connsiteX4" fmla="*/ 0 w 10811040"/>
              <a:gd name="connsiteY4" fmla="*/ 0 h 449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11040" h="449353">
                <a:moveTo>
                  <a:pt x="0" y="0"/>
                </a:moveTo>
                <a:lnTo>
                  <a:pt x="10811040" y="0"/>
                </a:lnTo>
                <a:lnTo>
                  <a:pt x="10811040" y="449353"/>
                </a:lnTo>
                <a:lnTo>
                  <a:pt x="0" y="44935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6675" tIns="71120" rIns="71120" bIns="71120" numCol="1" spcCol="1270" anchor="ctr" anchorCtr="0">
            <a:noAutofit/>
          </a:bodyPr>
          <a:lstStyle/>
          <a:p>
            <a:pPr lvl="0" algn="l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r>
              <a:rPr lang="zh-CN" sz="2400" kern="120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认同心脏的结构和功能相适应，认同体育锻炼有利于心脏健康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22829" y="373743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学习目标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60400" y="1567989"/>
            <a:ext cx="5416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大家用手摸一下心脏的位置，感受心跳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507" y="2504881"/>
            <a:ext cx="3766991" cy="293071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222829" y="373743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感受一下</a:t>
            </a:r>
            <a:endParaRPr lang="zh-CN" altLang="en-US" sz="3200" b="1" dirty="0">
              <a:solidFill>
                <a:prstClr val="black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5265" y="2273537"/>
            <a:ext cx="3328906" cy="26797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50455" y="1625497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位置</a:t>
            </a:r>
          </a:p>
        </p:txBody>
      </p:sp>
      <p:sp>
        <p:nvSpPr>
          <p:cNvPr id="6" name="矩形 5"/>
          <p:cNvSpPr/>
          <p:nvPr/>
        </p:nvSpPr>
        <p:spPr>
          <a:xfrm>
            <a:off x="2322545" y="1509371"/>
            <a:ext cx="11020070" cy="586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位于胸腔的中部偏左下方（心尖向左）在左、右两肺之间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01" y="1497752"/>
            <a:ext cx="475976" cy="46664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222829" y="373743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心脏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733" y="1778992"/>
            <a:ext cx="961954" cy="6308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493" y="2462428"/>
            <a:ext cx="1676161" cy="5757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03" r="-1829"/>
          <a:stretch>
            <a:fillRect/>
          </a:stretch>
        </p:blipFill>
        <p:spPr>
          <a:xfrm>
            <a:off x="7097375" y="4288480"/>
            <a:ext cx="4402015" cy="157284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299" y="1661440"/>
            <a:ext cx="695843" cy="69584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299" y="3332528"/>
            <a:ext cx="399170" cy="39917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778435" y="3201941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大小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081123" y="4057647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相当于一个拳头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683" y="1264358"/>
            <a:ext cx="1883400" cy="2510219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222829" y="373743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心脏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/>
          <p:nvPr/>
        </p:nvSpPr>
        <p:spPr>
          <a:xfrm>
            <a:off x="149782" y="1527894"/>
            <a:ext cx="10431921" cy="697679"/>
          </a:xfrm>
          <a:custGeom>
            <a:avLst/>
            <a:gdLst>
              <a:gd name="connsiteX0" fmla="*/ 0 w 10431921"/>
              <a:gd name="connsiteY0" fmla="*/ 0 h 697679"/>
              <a:gd name="connsiteX1" fmla="*/ 10431921 w 10431921"/>
              <a:gd name="connsiteY1" fmla="*/ 0 h 697679"/>
              <a:gd name="connsiteX2" fmla="*/ 10431921 w 10431921"/>
              <a:gd name="connsiteY2" fmla="*/ 697679 h 697679"/>
              <a:gd name="connsiteX3" fmla="*/ 0 w 10431921"/>
              <a:gd name="connsiteY3" fmla="*/ 697679 h 697679"/>
              <a:gd name="connsiteX4" fmla="*/ 0 w 10431921"/>
              <a:gd name="connsiteY4" fmla="*/ 0 h 697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31921" h="697679">
                <a:moveTo>
                  <a:pt x="0" y="0"/>
                </a:moveTo>
                <a:lnTo>
                  <a:pt x="10431921" y="0"/>
                </a:lnTo>
                <a:lnTo>
                  <a:pt x="10431921" y="697679"/>
                </a:lnTo>
                <a:lnTo>
                  <a:pt x="0" y="69767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53783" tIns="53340" rIns="53340" bIns="53340" numCol="1" spcCol="1270" anchor="ctr" anchorCtr="0">
            <a:noAutofit/>
          </a:bodyPr>
          <a:lstStyle/>
          <a:p>
            <a:pPr lvl="0" algn="l" defTabSz="9334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sz="2400" kern="120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、心脏由哪</a:t>
            </a:r>
            <a:r>
              <a:rPr lang="en-US" sz="2400" kern="120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sz="2400" kern="120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个腔构成？心脏四个腔之间的关系是怎样的？</a:t>
            </a:r>
          </a:p>
        </p:txBody>
      </p:sp>
      <p:sp>
        <p:nvSpPr>
          <p:cNvPr id="9" name="任意多边形 8"/>
          <p:cNvSpPr/>
          <p:nvPr/>
        </p:nvSpPr>
        <p:spPr>
          <a:xfrm>
            <a:off x="149782" y="2653475"/>
            <a:ext cx="10031925" cy="697679"/>
          </a:xfrm>
          <a:custGeom>
            <a:avLst/>
            <a:gdLst>
              <a:gd name="connsiteX0" fmla="*/ 0 w 10031925"/>
              <a:gd name="connsiteY0" fmla="*/ 0 h 697679"/>
              <a:gd name="connsiteX1" fmla="*/ 10031925 w 10031925"/>
              <a:gd name="connsiteY1" fmla="*/ 0 h 697679"/>
              <a:gd name="connsiteX2" fmla="*/ 10031925 w 10031925"/>
              <a:gd name="connsiteY2" fmla="*/ 697679 h 697679"/>
              <a:gd name="connsiteX3" fmla="*/ 0 w 10031925"/>
              <a:gd name="connsiteY3" fmla="*/ 697679 h 697679"/>
              <a:gd name="connsiteX4" fmla="*/ 0 w 10031925"/>
              <a:gd name="connsiteY4" fmla="*/ 0 h 697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1925" h="697679">
                <a:moveTo>
                  <a:pt x="0" y="0"/>
                </a:moveTo>
                <a:lnTo>
                  <a:pt x="10031925" y="0"/>
                </a:lnTo>
                <a:lnTo>
                  <a:pt x="10031925" y="697679"/>
                </a:lnTo>
                <a:lnTo>
                  <a:pt x="0" y="69767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53783" tIns="53340" rIns="53340" bIns="53340" numCol="1" spcCol="1270" anchor="ctr" anchorCtr="0">
            <a:noAutofit/>
          </a:bodyPr>
          <a:lstStyle/>
          <a:p>
            <a:pPr lvl="0" algn="l" defTabSz="9334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sz="2400" kern="120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、心脏的四个腔分别连通什么血管？</a:t>
            </a:r>
          </a:p>
        </p:txBody>
      </p:sp>
      <p:sp>
        <p:nvSpPr>
          <p:cNvPr id="11" name="任意多边形 10"/>
          <p:cNvSpPr/>
          <p:nvPr/>
        </p:nvSpPr>
        <p:spPr>
          <a:xfrm>
            <a:off x="149782" y="3779056"/>
            <a:ext cx="12143819" cy="697679"/>
          </a:xfrm>
          <a:custGeom>
            <a:avLst/>
            <a:gdLst>
              <a:gd name="connsiteX0" fmla="*/ 0 w 10031925"/>
              <a:gd name="connsiteY0" fmla="*/ 0 h 697679"/>
              <a:gd name="connsiteX1" fmla="*/ 10031925 w 10031925"/>
              <a:gd name="connsiteY1" fmla="*/ 0 h 697679"/>
              <a:gd name="connsiteX2" fmla="*/ 10031925 w 10031925"/>
              <a:gd name="connsiteY2" fmla="*/ 697679 h 697679"/>
              <a:gd name="connsiteX3" fmla="*/ 0 w 10031925"/>
              <a:gd name="connsiteY3" fmla="*/ 697679 h 697679"/>
              <a:gd name="connsiteX4" fmla="*/ 0 w 10031925"/>
              <a:gd name="connsiteY4" fmla="*/ 0 h 697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1925" h="697679">
                <a:moveTo>
                  <a:pt x="0" y="0"/>
                </a:moveTo>
                <a:lnTo>
                  <a:pt x="10031925" y="0"/>
                </a:lnTo>
                <a:lnTo>
                  <a:pt x="10031925" y="697679"/>
                </a:lnTo>
                <a:lnTo>
                  <a:pt x="0" y="69767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53783" tIns="53340" rIns="53340" bIns="53340" numCol="1" spcCol="1270" anchor="ctr" anchorCtr="0">
            <a:noAutofit/>
          </a:bodyPr>
          <a:lstStyle/>
          <a:p>
            <a:pPr lvl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2400" kern="120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kern="120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、心房与心室之间、心室与动脉之间有什么特殊的结构？这些结构有什么作用？</a:t>
            </a:r>
          </a:p>
        </p:txBody>
      </p:sp>
      <p:sp>
        <p:nvSpPr>
          <p:cNvPr id="13" name="任意多边形 12"/>
          <p:cNvSpPr/>
          <p:nvPr/>
        </p:nvSpPr>
        <p:spPr>
          <a:xfrm>
            <a:off x="149782" y="4904636"/>
            <a:ext cx="10431921" cy="697679"/>
          </a:xfrm>
          <a:custGeom>
            <a:avLst/>
            <a:gdLst>
              <a:gd name="connsiteX0" fmla="*/ 0 w 10431921"/>
              <a:gd name="connsiteY0" fmla="*/ 0 h 697679"/>
              <a:gd name="connsiteX1" fmla="*/ 10431921 w 10431921"/>
              <a:gd name="connsiteY1" fmla="*/ 0 h 697679"/>
              <a:gd name="connsiteX2" fmla="*/ 10431921 w 10431921"/>
              <a:gd name="connsiteY2" fmla="*/ 697679 h 697679"/>
              <a:gd name="connsiteX3" fmla="*/ 0 w 10431921"/>
              <a:gd name="connsiteY3" fmla="*/ 697679 h 697679"/>
              <a:gd name="connsiteX4" fmla="*/ 0 w 10431921"/>
              <a:gd name="connsiteY4" fmla="*/ 0 h 697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31921" h="697679">
                <a:moveTo>
                  <a:pt x="0" y="0"/>
                </a:moveTo>
                <a:lnTo>
                  <a:pt x="10431921" y="0"/>
                </a:lnTo>
                <a:lnTo>
                  <a:pt x="10431921" y="697679"/>
                </a:lnTo>
                <a:lnTo>
                  <a:pt x="0" y="69767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53783" tIns="53340" rIns="53340" bIns="53340" numCol="1" spcCol="1270" anchor="ctr" anchorCtr="0">
            <a:noAutofit/>
          </a:bodyPr>
          <a:lstStyle/>
          <a:p>
            <a:pPr lvl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2400" kern="120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400" kern="120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、心脏壁主要是由什么组织构成的？由此可以推断它具有什么功能？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22829" y="373743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仔细观察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6487" t="1" r="13879" b="896"/>
          <a:stretch>
            <a:fillRect/>
          </a:stretch>
        </p:blipFill>
        <p:spPr>
          <a:xfrm>
            <a:off x="4086354" y="1054807"/>
            <a:ext cx="4093700" cy="528945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308603" y="168829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主动脉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180054" y="22558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肺动脉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180054" y="289651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肺静脉</a:t>
            </a:r>
          </a:p>
        </p:txBody>
      </p:sp>
      <p:sp>
        <p:nvSpPr>
          <p:cNvPr id="9" name="文本框 8"/>
          <p:cNvSpPr txBox="1"/>
          <p:nvPr/>
        </p:nvSpPr>
        <p:spPr>
          <a:xfrm flipH="1">
            <a:off x="8122300" y="3258616"/>
            <a:ext cx="1439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左心房</a:t>
            </a:r>
          </a:p>
        </p:txBody>
      </p:sp>
      <p:sp>
        <p:nvSpPr>
          <p:cNvPr id="10" name="文本框 9"/>
          <p:cNvSpPr txBox="1"/>
          <p:nvPr/>
        </p:nvSpPr>
        <p:spPr>
          <a:xfrm flipH="1">
            <a:off x="8180054" y="4234332"/>
            <a:ext cx="1565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左心室</a:t>
            </a:r>
          </a:p>
        </p:txBody>
      </p:sp>
      <p:sp>
        <p:nvSpPr>
          <p:cNvPr id="11" name="文本框 10"/>
          <p:cNvSpPr txBox="1"/>
          <p:nvPr/>
        </p:nvSpPr>
        <p:spPr>
          <a:xfrm flipH="1">
            <a:off x="2950389" y="5731982"/>
            <a:ext cx="1135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下腔静脉</a:t>
            </a:r>
          </a:p>
        </p:txBody>
      </p:sp>
      <p:sp>
        <p:nvSpPr>
          <p:cNvPr id="12" name="文本框 11"/>
          <p:cNvSpPr txBox="1"/>
          <p:nvPr/>
        </p:nvSpPr>
        <p:spPr>
          <a:xfrm flipH="1">
            <a:off x="3028774" y="5027371"/>
            <a:ext cx="1636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右心室</a:t>
            </a:r>
          </a:p>
        </p:txBody>
      </p:sp>
      <p:sp>
        <p:nvSpPr>
          <p:cNvPr id="13" name="文本框 12"/>
          <p:cNvSpPr txBox="1"/>
          <p:nvPr/>
        </p:nvSpPr>
        <p:spPr>
          <a:xfrm flipH="1">
            <a:off x="3028774" y="4077013"/>
            <a:ext cx="151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右心房</a:t>
            </a:r>
          </a:p>
        </p:txBody>
      </p:sp>
      <p:sp>
        <p:nvSpPr>
          <p:cNvPr id="14" name="文本框 13"/>
          <p:cNvSpPr txBox="1"/>
          <p:nvPr/>
        </p:nvSpPr>
        <p:spPr>
          <a:xfrm flipH="1">
            <a:off x="3053814" y="3176178"/>
            <a:ext cx="1135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肺静脉</a:t>
            </a:r>
          </a:p>
        </p:txBody>
      </p:sp>
      <p:sp>
        <p:nvSpPr>
          <p:cNvPr id="15" name="文本框 14"/>
          <p:cNvSpPr txBox="1"/>
          <p:nvPr/>
        </p:nvSpPr>
        <p:spPr>
          <a:xfrm flipH="1">
            <a:off x="2821840" y="1852302"/>
            <a:ext cx="1135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上腔静脉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189779" y="223592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心脏的四个腔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222829" y="373743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仔细观察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1"/>
          <p:cNvPicPr>
            <a:picLocks noChangeAspect="1"/>
          </p:cNvPicPr>
          <p:nvPr/>
        </p:nvPicPr>
        <p:blipFill>
          <a:blip r:embed="rId2">
            <a:clrChange>
              <a:clrFrom>
                <a:srgbClr val="FBF9FC"/>
              </a:clrFrom>
              <a:clrTo>
                <a:srgbClr val="FBF9FC">
                  <a:alpha val="0"/>
                </a:srgbClr>
              </a:clrTo>
            </a:clrChange>
          </a:blip>
          <a:srcRect l="16447" t="888" r="12704" b="4129"/>
          <a:stretch>
            <a:fillRect/>
          </a:stretch>
        </p:blipFill>
        <p:spPr>
          <a:xfrm>
            <a:off x="7167850" y="1869021"/>
            <a:ext cx="2085641" cy="256980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直接连接符 5"/>
          <p:cNvSpPr/>
          <p:nvPr/>
        </p:nvSpPr>
        <p:spPr>
          <a:xfrm flipH="1">
            <a:off x="6900878" y="3421466"/>
            <a:ext cx="913367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直接连接符 6"/>
          <p:cNvSpPr/>
          <p:nvPr/>
        </p:nvSpPr>
        <p:spPr>
          <a:xfrm flipH="1">
            <a:off x="7041706" y="4004039"/>
            <a:ext cx="1050248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直接连接符 8"/>
          <p:cNvSpPr/>
          <p:nvPr/>
        </p:nvSpPr>
        <p:spPr>
          <a:xfrm>
            <a:off x="8657571" y="3691283"/>
            <a:ext cx="742111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直接连接符 9"/>
          <p:cNvSpPr/>
          <p:nvPr/>
        </p:nvSpPr>
        <p:spPr>
          <a:xfrm>
            <a:off x="8600486" y="2921396"/>
            <a:ext cx="799196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802957" y="3790103"/>
            <a:ext cx="1723722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右心室</a:t>
            </a:r>
          </a:p>
        </p:txBody>
      </p:sp>
      <p:sp>
        <p:nvSpPr>
          <p:cNvPr id="21" name="矩形 20"/>
          <p:cNvSpPr/>
          <p:nvPr/>
        </p:nvSpPr>
        <p:spPr>
          <a:xfrm>
            <a:off x="5779245" y="3170454"/>
            <a:ext cx="15240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右心房</a:t>
            </a:r>
          </a:p>
        </p:txBody>
      </p:sp>
      <p:sp>
        <p:nvSpPr>
          <p:cNvPr id="24" name="文本框 23"/>
          <p:cNvSpPr txBox="1"/>
          <p:nvPr/>
        </p:nvSpPr>
        <p:spPr>
          <a:xfrm flipH="1">
            <a:off x="9296419" y="2659786"/>
            <a:ext cx="1659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左心房</a:t>
            </a:r>
          </a:p>
        </p:txBody>
      </p:sp>
      <p:sp>
        <p:nvSpPr>
          <p:cNvPr id="25" name="文本框 24"/>
          <p:cNvSpPr txBox="1"/>
          <p:nvPr/>
        </p:nvSpPr>
        <p:spPr>
          <a:xfrm flipH="1">
            <a:off x="9379635" y="3480819"/>
            <a:ext cx="1654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左心室</a:t>
            </a:r>
          </a:p>
        </p:txBody>
      </p:sp>
      <p:sp>
        <p:nvSpPr>
          <p:cNvPr id="30" name="任意多边形 29"/>
          <p:cNvSpPr/>
          <p:nvPr/>
        </p:nvSpPr>
        <p:spPr>
          <a:xfrm>
            <a:off x="-678278" y="4297627"/>
            <a:ext cx="6457523" cy="570318"/>
          </a:xfrm>
          <a:custGeom>
            <a:avLst/>
            <a:gdLst>
              <a:gd name="connsiteX0" fmla="*/ 0 w 6457523"/>
              <a:gd name="connsiteY0" fmla="*/ 0 h 570318"/>
              <a:gd name="connsiteX1" fmla="*/ 6457523 w 6457523"/>
              <a:gd name="connsiteY1" fmla="*/ 0 h 570318"/>
              <a:gd name="connsiteX2" fmla="*/ 6457523 w 6457523"/>
              <a:gd name="connsiteY2" fmla="*/ 570318 h 570318"/>
              <a:gd name="connsiteX3" fmla="*/ 0 w 6457523"/>
              <a:gd name="connsiteY3" fmla="*/ 570318 h 570318"/>
              <a:gd name="connsiteX4" fmla="*/ 0 w 6457523"/>
              <a:gd name="connsiteY4" fmla="*/ 0 h 570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7523" h="570318">
                <a:moveTo>
                  <a:pt x="0" y="0"/>
                </a:moveTo>
                <a:lnTo>
                  <a:pt x="6457523" y="0"/>
                </a:lnTo>
                <a:lnTo>
                  <a:pt x="6457523" y="570318"/>
                </a:lnTo>
                <a:lnTo>
                  <a:pt x="0" y="57031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7584" tIns="227584" rIns="227584" bIns="227584" numCol="1" spcCol="1270" anchor="ctr" anchorCtr="0">
            <a:noAutofit/>
          </a:bodyPr>
          <a:lstStyle/>
          <a:p>
            <a:pPr marL="0" marR="0" lvl="0" indent="0" algn="ctr" defTabSz="1422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zh-CN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左右两侧的腔是互不相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通的</a:t>
            </a:r>
          </a:p>
        </p:txBody>
      </p:sp>
      <p:sp>
        <p:nvSpPr>
          <p:cNvPr id="31" name="任意多边形 30"/>
          <p:cNvSpPr/>
          <p:nvPr/>
        </p:nvSpPr>
        <p:spPr>
          <a:xfrm>
            <a:off x="-943320" y="3083324"/>
            <a:ext cx="6457523" cy="877151"/>
          </a:xfrm>
          <a:custGeom>
            <a:avLst/>
            <a:gdLst>
              <a:gd name="connsiteX0" fmla="*/ 0 w 6457523"/>
              <a:gd name="connsiteY0" fmla="*/ 307204 h 877149"/>
              <a:gd name="connsiteX1" fmla="*/ 3119118 w 6457523"/>
              <a:gd name="connsiteY1" fmla="*/ 307204 h 877149"/>
              <a:gd name="connsiteX2" fmla="*/ 3119118 w 6457523"/>
              <a:gd name="connsiteY2" fmla="*/ 219287 h 877149"/>
              <a:gd name="connsiteX3" fmla="*/ 3009474 w 6457523"/>
              <a:gd name="connsiteY3" fmla="*/ 219287 h 877149"/>
              <a:gd name="connsiteX4" fmla="*/ 3228762 w 6457523"/>
              <a:gd name="connsiteY4" fmla="*/ 0 h 877149"/>
              <a:gd name="connsiteX5" fmla="*/ 3448049 w 6457523"/>
              <a:gd name="connsiteY5" fmla="*/ 219287 h 877149"/>
              <a:gd name="connsiteX6" fmla="*/ 3338405 w 6457523"/>
              <a:gd name="connsiteY6" fmla="*/ 219287 h 877149"/>
              <a:gd name="connsiteX7" fmla="*/ 3338405 w 6457523"/>
              <a:gd name="connsiteY7" fmla="*/ 307204 h 877149"/>
              <a:gd name="connsiteX8" fmla="*/ 6457523 w 6457523"/>
              <a:gd name="connsiteY8" fmla="*/ 307204 h 877149"/>
              <a:gd name="connsiteX9" fmla="*/ 6457523 w 6457523"/>
              <a:gd name="connsiteY9" fmla="*/ 877149 h 877149"/>
              <a:gd name="connsiteX10" fmla="*/ 0 w 6457523"/>
              <a:gd name="connsiteY10" fmla="*/ 877149 h 877149"/>
              <a:gd name="connsiteX11" fmla="*/ 0 w 6457523"/>
              <a:gd name="connsiteY11" fmla="*/ 307204 h 877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57523" h="877149">
                <a:moveTo>
                  <a:pt x="6457523" y="569945"/>
                </a:moveTo>
                <a:lnTo>
                  <a:pt x="3338405" y="569945"/>
                </a:lnTo>
                <a:lnTo>
                  <a:pt x="3338405" y="657862"/>
                </a:lnTo>
                <a:lnTo>
                  <a:pt x="3448049" y="657862"/>
                </a:lnTo>
                <a:lnTo>
                  <a:pt x="3228761" y="877148"/>
                </a:lnTo>
                <a:lnTo>
                  <a:pt x="3009474" y="657862"/>
                </a:lnTo>
                <a:lnTo>
                  <a:pt x="3119118" y="657862"/>
                </a:lnTo>
                <a:lnTo>
                  <a:pt x="3119118" y="569945"/>
                </a:lnTo>
                <a:lnTo>
                  <a:pt x="0" y="569945"/>
                </a:lnTo>
                <a:lnTo>
                  <a:pt x="0" y="1"/>
                </a:lnTo>
                <a:lnTo>
                  <a:pt x="6457523" y="1"/>
                </a:lnTo>
                <a:lnTo>
                  <a:pt x="6457523" y="569945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7583" tIns="227585" rIns="227584" bIns="534789" numCol="1" spcCol="1270" anchor="ctr" anchorCtr="0">
            <a:noAutofit/>
          </a:bodyPr>
          <a:lstStyle/>
          <a:p>
            <a:pPr marL="0" marR="0" lvl="0" indent="0" algn="ctr" defTabSz="1422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zh-CN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右心房与右心室相连通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" name="任意多边形 31"/>
          <p:cNvSpPr/>
          <p:nvPr/>
        </p:nvSpPr>
        <p:spPr>
          <a:xfrm>
            <a:off x="-943320" y="1869021"/>
            <a:ext cx="6457523" cy="877151"/>
          </a:xfrm>
          <a:custGeom>
            <a:avLst/>
            <a:gdLst>
              <a:gd name="connsiteX0" fmla="*/ 0 w 6457523"/>
              <a:gd name="connsiteY0" fmla="*/ 307204 h 877149"/>
              <a:gd name="connsiteX1" fmla="*/ 3119118 w 6457523"/>
              <a:gd name="connsiteY1" fmla="*/ 307204 h 877149"/>
              <a:gd name="connsiteX2" fmla="*/ 3119118 w 6457523"/>
              <a:gd name="connsiteY2" fmla="*/ 219287 h 877149"/>
              <a:gd name="connsiteX3" fmla="*/ 3009474 w 6457523"/>
              <a:gd name="connsiteY3" fmla="*/ 219287 h 877149"/>
              <a:gd name="connsiteX4" fmla="*/ 3228762 w 6457523"/>
              <a:gd name="connsiteY4" fmla="*/ 0 h 877149"/>
              <a:gd name="connsiteX5" fmla="*/ 3448049 w 6457523"/>
              <a:gd name="connsiteY5" fmla="*/ 219287 h 877149"/>
              <a:gd name="connsiteX6" fmla="*/ 3338405 w 6457523"/>
              <a:gd name="connsiteY6" fmla="*/ 219287 h 877149"/>
              <a:gd name="connsiteX7" fmla="*/ 3338405 w 6457523"/>
              <a:gd name="connsiteY7" fmla="*/ 307204 h 877149"/>
              <a:gd name="connsiteX8" fmla="*/ 6457523 w 6457523"/>
              <a:gd name="connsiteY8" fmla="*/ 307204 h 877149"/>
              <a:gd name="connsiteX9" fmla="*/ 6457523 w 6457523"/>
              <a:gd name="connsiteY9" fmla="*/ 877149 h 877149"/>
              <a:gd name="connsiteX10" fmla="*/ 0 w 6457523"/>
              <a:gd name="connsiteY10" fmla="*/ 877149 h 877149"/>
              <a:gd name="connsiteX11" fmla="*/ 0 w 6457523"/>
              <a:gd name="connsiteY11" fmla="*/ 307204 h 877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57523" h="877149">
                <a:moveTo>
                  <a:pt x="6457523" y="569945"/>
                </a:moveTo>
                <a:lnTo>
                  <a:pt x="3338405" y="569945"/>
                </a:lnTo>
                <a:lnTo>
                  <a:pt x="3338405" y="657862"/>
                </a:lnTo>
                <a:lnTo>
                  <a:pt x="3448049" y="657862"/>
                </a:lnTo>
                <a:lnTo>
                  <a:pt x="3228761" y="877148"/>
                </a:lnTo>
                <a:lnTo>
                  <a:pt x="3009474" y="657862"/>
                </a:lnTo>
                <a:lnTo>
                  <a:pt x="3119118" y="657862"/>
                </a:lnTo>
                <a:lnTo>
                  <a:pt x="3119118" y="569945"/>
                </a:lnTo>
                <a:lnTo>
                  <a:pt x="0" y="569945"/>
                </a:lnTo>
                <a:lnTo>
                  <a:pt x="0" y="1"/>
                </a:lnTo>
                <a:lnTo>
                  <a:pt x="6457523" y="1"/>
                </a:lnTo>
                <a:lnTo>
                  <a:pt x="6457523" y="569945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7583" tIns="227585" rIns="227584" bIns="534789" numCol="1" spcCol="1270" anchor="ctr" anchorCtr="0">
            <a:noAutofit/>
          </a:bodyPr>
          <a:lstStyle/>
          <a:p>
            <a:pPr marL="0" marR="0" lvl="0" indent="0" algn="ctr" defTabSz="1422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左心房与左心室相连通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222829" y="373743"/>
            <a:ext cx="2714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四个腔的关系</a:t>
            </a:r>
          </a:p>
        </p:txBody>
      </p:sp>
      <p:sp>
        <p:nvSpPr>
          <p:cNvPr id="2" name="下箭头 1"/>
          <p:cNvSpPr/>
          <p:nvPr/>
        </p:nvSpPr>
        <p:spPr>
          <a:xfrm>
            <a:off x="1944914" y="2438400"/>
            <a:ext cx="340527" cy="626953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下箭头 16"/>
          <p:cNvSpPr/>
          <p:nvPr/>
        </p:nvSpPr>
        <p:spPr>
          <a:xfrm>
            <a:off x="1944914" y="3586589"/>
            <a:ext cx="340527" cy="626953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2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942</Words>
  <Application>Microsoft Office PowerPoint</Application>
  <PresentationFormat>宽屏</PresentationFormat>
  <Paragraphs>157</Paragraphs>
  <Slides>27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2" baseType="lpstr">
      <vt:lpstr>FandolFang R</vt:lpstr>
      <vt:lpstr>思源黑体 CN Light</vt:lpstr>
      <vt:lpstr>Arial</vt:lpstr>
      <vt:lpstr>Calibri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2020-06-23T02:44:18Z</dcterms:created>
  <dcterms:modified xsi:type="dcterms:W3CDTF">2021-01-09T09:50:41Z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