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3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313" r:id="rId2"/>
    <p:sldId id="260" r:id="rId3"/>
    <p:sldId id="261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87" r:id="rId16"/>
    <p:sldId id="314" r:id="rId17"/>
  </p:sldIdLst>
  <p:sldSz cx="12192000" cy="685800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6">
          <p15:clr>
            <a:srgbClr val="A4A3A4"/>
          </p15:clr>
        </p15:guide>
        <p15:guide id="2" pos="7256">
          <p15:clr>
            <a:srgbClr val="A4A3A4"/>
          </p15:clr>
        </p15:guide>
        <p15:guide id="3" orient="horz" pos="663">
          <p15:clr>
            <a:srgbClr val="A4A3A4"/>
          </p15:clr>
        </p15:guide>
        <p15:guide id="4" orient="horz" pos="731">
          <p15:clr>
            <a:srgbClr val="A4A3A4"/>
          </p15:clr>
        </p15:guide>
        <p15:guide id="5" orient="horz" pos="3929">
          <p15:clr>
            <a:srgbClr val="A4A3A4"/>
          </p15:clr>
        </p15:guide>
        <p15:guide id="6" orient="horz" pos="386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66" d="100"/>
          <a:sy n="66" d="100"/>
        </p:scale>
        <p:origin x="2172" y="882"/>
      </p:cViewPr>
      <p:guideLst>
        <p:guide pos="416"/>
        <p:guide pos="7256"/>
        <p:guide orient="horz" pos="663"/>
        <p:guide orient="horz" pos="731"/>
        <p:guide orient="horz" pos="3929"/>
        <p:guide orient="horz" pos="3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039C9317-F277-4CE1-89CC-00EE260ECBD9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3794894A-A0A6-4C2F-B631-C7D99D6F5506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FBFDA34-5E6E-4F4F-8D2F-1238F5F6412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4894A-A0A6-4C2F-B631-C7D99D6F5506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4894A-A0A6-4C2F-B631-C7D99D6F5506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4894A-A0A6-4C2F-B631-C7D99D6F5506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4894A-A0A6-4C2F-B631-C7D99D6F5506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4894A-A0A6-4C2F-B631-C7D99D6F5506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FBFDA34-5E6E-4F4F-8D2F-1238F5F6412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4894A-A0A6-4C2F-B631-C7D99D6F5506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4894A-A0A6-4C2F-B631-C7D99D6F5506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4894A-A0A6-4C2F-B631-C7D99D6F5506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4894A-A0A6-4C2F-B631-C7D99D6F5506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4894A-A0A6-4C2F-B631-C7D99D6F5506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4894A-A0A6-4C2F-B631-C7D99D6F5506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4894A-A0A6-4C2F-B631-C7D99D6F5506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4894A-A0A6-4C2F-B631-C7D99D6F5506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六边形 7"/>
          <p:cNvSpPr/>
          <p:nvPr userDrawn="1"/>
        </p:nvSpPr>
        <p:spPr>
          <a:xfrm>
            <a:off x="323706" y="351790"/>
            <a:ext cx="755794" cy="666750"/>
          </a:xfrm>
          <a:prstGeom prst="hexagon">
            <a:avLst/>
          </a:prstGeom>
          <a:gradFill>
            <a:gsLst>
              <a:gs pos="0">
                <a:srgbClr val="E8525B"/>
              </a:gs>
              <a:gs pos="100000">
                <a:srgbClr val="F8B542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FandolFang R" panose="00000500000000000000" pitchFamily="50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657728" y="969184"/>
            <a:ext cx="5036290" cy="4890704"/>
          </a:xfrm>
          <a:prstGeom prst="ellipse">
            <a:avLst/>
          </a:prstGeom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ea typeface="FandolFang R" panose="00000500000000000000" pitchFamily="50" charset="-122"/>
              </a:defRPr>
            </a:lvl1pPr>
            <a:lvl2pPr>
              <a:defRPr>
                <a:ea typeface="FandolFang R" panose="00000500000000000000" pitchFamily="50" charset="-122"/>
              </a:defRPr>
            </a:lvl2pPr>
            <a:lvl3pPr>
              <a:defRPr>
                <a:ea typeface="FandolFang R" panose="00000500000000000000" pitchFamily="50" charset="-122"/>
              </a:defRPr>
            </a:lvl3pPr>
            <a:lvl4pPr>
              <a:defRPr>
                <a:ea typeface="FandolFang R" panose="00000500000000000000" pitchFamily="50" charset="-122"/>
              </a:defRPr>
            </a:lvl4pPr>
            <a:lvl5pPr>
              <a:defRPr>
                <a:ea typeface="FandolFang R" panose="00000500000000000000" pitchFamily="50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FandolFang R" panose="00000500000000000000" pitchFamily="50" charset="-122"/>
              </a:defRPr>
            </a:lvl1pPr>
          </a:lstStyle>
          <a:p>
            <a:fld id="{2E05D328-291A-47AC-BDFD-986BBBD9F7A5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FandolFang R" panose="00000500000000000000" pitchFamily="50" charset="-122"/>
              </a:defRPr>
            </a:lvl1pPr>
          </a:lstStyle>
          <a:p>
            <a:fld id="{643A03F8-67D8-4B14-B435-8036BD8CFE83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占位符 20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" r="40735"/>
          <a:stretch>
            <a:fillRect/>
          </a:stretch>
        </p:blipFill>
        <p:spPr>
          <a:xfrm>
            <a:off x="6657728" y="969184"/>
            <a:ext cx="5036290" cy="4890704"/>
          </a:xfrm>
        </p:spPr>
      </p:pic>
      <p:sp>
        <p:nvSpPr>
          <p:cNvPr id="8" name="Oval 7"/>
          <p:cNvSpPr/>
          <p:nvPr/>
        </p:nvSpPr>
        <p:spPr>
          <a:xfrm>
            <a:off x="-1686109" y="4945010"/>
            <a:ext cx="3372218" cy="3278777"/>
          </a:xfrm>
          <a:prstGeom prst="ellipse">
            <a:avLst/>
          </a:prstGeom>
          <a:gradFill>
            <a:gsLst>
              <a:gs pos="0">
                <a:srgbClr val="E8525B"/>
              </a:gs>
              <a:gs pos="100000">
                <a:srgbClr val="F8B542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+mn-cs"/>
            </a:endParaRPr>
          </a:p>
        </p:txBody>
      </p:sp>
      <p:sp>
        <p:nvSpPr>
          <p:cNvPr id="7" name="Oval 4"/>
          <p:cNvSpPr/>
          <p:nvPr/>
        </p:nvSpPr>
        <p:spPr>
          <a:xfrm>
            <a:off x="9466783" y="-632820"/>
            <a:ext cx="3372218" cy="3278777"/>
          </a:xfrm>
          <a:prstGeom prst="ellipse">
            <a:avLst/>
          </a:prstGeom>
          <a:gradFill>
            <a:gsLst>
              <a:gs pos="0">
                <a:srgbClr val="E8525B"/>
              </a:gs>
              <a:gs pos="100000">
                <a:srgbClr val="F8B542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+mn-cs"/>
            </a:endParaRPr>
          </a:p>
        </p:txBody>
      </p:sp>
      <p:sp>
        <p:nvSpPr>
          <p:cNvPr id="9" name="Rectangle: Rounded Corners 40"/>
          <p:cNvSpPr/>
          <p:nvPr/>
        </p:nvSpPr>
        <p:spPr bwMode="auto">
          <a:xfrm rot="16200000">
            <a:off x="1265674" y="4068205"/>
            <a:ext cx="322784" cy="1423537"/>
          </a:xfrm>
          <a:prstGeom prst="roundRect">
            <a:avLst>
              <a:gd name="adj" fmla="val 12979"/>
            </a:avLst>
          </a:prstGeom>
          <a:gradFill>
            <a:gsLst>
              <a:gs pos="0">
                <a:srgbClr val="E8525B"/>
              </a:gs>
              <a:gs pos="100000">
                <a:srgbClr val="F8B542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ID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10" name="Rectangle: Rounded Corners 43"/>
          <p:cNvSpPr/>
          <p:nvPr/>
        </p:nvSpPr>
        <p:spPr bwMode="auto">
          <a:xfrm rot="16200000">
            <a:off x="2956539" y="4068205"/>
            <a:ext cx="322784" cy="1423537"/>
          </a:xfrm>
          <a:prstGeom prst="roundRect">
            <a:avLst>
              <a:gd name="adj" fmla="val 12979"/>
            </a:avLst>
          </a:prstGeom>
          <a:solidFill>
            <a:schemeClr val="bg1">
              <a:lumMod val="75000"/>
            </a:schemeClr>
          </a:solidFill>
          <a:ln w="50800">
            <a:noFill/>
          </a:ln>
        </p:spPr>
        <p:txBody>
          <a:bodyPr vert="horz" wrap="square" lIns="91440" tIns="45720" rIns="91440" bIns="45720" numCol="1" anchor="ctr" anchorCtr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ID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+mn-cs"/>
              <a:sym typeface="Arial" panose="020B060402020202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515786" y="2280180"/>
            <a:ext cx="6385065" cy="1558552"/>
            <a:chOff x="1514137" y="2910724"/>
            <a:chExt cx="5089420" cy="1242293"/>
          </a:xfrm>
        </p:grpSpPr>
        <p:sp>
          <p:nvSpPr>
            <p:cNvPr id="12" name="矩形 11"/>
            <p:cNvSpPr/>
            <p:nvPr/>
          </p:nvSpPr>
          <p:spPr bwMode="auto">
            <a:xfrm>
              <a:off x="1514137" y="2910724"/>
              <a:ext cx="5089420" cy="6133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dist">
                <a:defRPr/>
              </a:pPr>
              <a:r>
                <a:rPr lang="zh-CN" altLang="en-US" sz="4400" b="1" kern="100" dirty="0">
                  <a:solidFill>
                    <a:prstClr val="black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第二节神经系统的组成</a:t>
              </a:r>
            </a:p>
          </p:txBody>
        </p:sp>
        <p:sp>
          <p:nvSpPr>
            <p:cNvPr id="13" name="矩形 12"/>
            <p:cNvSpPr/>
            <p:nvPr/>
          </p:nvSpPr>
          <p:spPr>
            <a:xfrm>
              <a:off x="1571361" y="3637838"/>
              <a:ext cx="3472716" cy="5151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cxnSp>
          <p:nvCxnSpPr>
            <p:cNvPr id="14" name="直接连接符 13"/>
            <p:cNvCxnSpPr/>
            <p:nvPr/>
          </p:nvCxnSpPr>
          <p:spPr>
            <a:xfrm>
              <a:off x="1634862" y="3563329"/>
              <a:ext cx="4774906" cy="0"/>
            </a:xfrm>
            <a:prstGeom prst="line">
              <a:avLst/>
            </a:prstGeom>
            <a:noFill/>
            <a:ln w="635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</p:cxnSp>
      </p:grpSp>
      <p:sp>
        <p:nvSpPr>
          <p:cNvPr id="15" name="矩形 14"/>
          <p:cNvSpPr/>
          <p:nvPr/>
        </p:nvSpPr>
        <p:spPr bwMode="auto">
          <a:xfrm>
            <a:off x="605028" y="1712091"/>
            <a:ext cx="47083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第六章 人体生命活动的调节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587578" y="3769759"/>
            <a:ext cx="5670333" cy="547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Please Enter Your Detailed Text Here, The Content Should Be Concise And Clear, Concise And Concise Do Not Need Too Much Text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87578" y="3228945"/>
            <a:ext cx="487932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di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人教版  生物（初中）  （七年级 下）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732031" y="4646641"/>
            <a:ext cx="134615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主讲人：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xippt</a:t>
            </a:r>
            <a:endParaRPr kumimoji="0" lang="zh-CN" alt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2422897" y="4646641"/>
            <a:ext cx="134632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时间：</a:t>
            </a: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2020.4.30</a:t>
            </a:r>
            <a:endParaRPr kumimoji="0" lang="zh-CN" alt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矩形 19"/>
          <p:cNvSpPr/>
          <p:nvPr/>
        </p:nvSpPr>
        <p:spPr bwMode="auto">
          <a:xfrm>
            <a:off x="587578" y="314485"/>
            <a:ext cx="14863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YOUR  LOGO</a:t>
            </a:r>
            <a:endParaRPr kumimoji="0" lang="zh-CN" altLang="en-US" sz="16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0" grpId="0" bldLvl="0" animBg="1"/>
      <p:bldP spid="15" grpId="0"/>
      <p:bldP spid="16" grpId="0"/>
      <p:bldP spid="17" grpId="0"/>
      <p:bldP spid="18" grpId="0"/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 descr="brain101200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028868" y="1859672"/>
            <a:ext cx="4357688" cy="29479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267" name="Line 4"/>
          <p:cNvSpPr>
            <a:spLocks noChangeShapeType="1"/>
          </p:cNvSpPr>
          <p:nvPr/>
        </p:nvSpPr>
        <p:spPr bwMode="auto">
          <a:xfrm flipV="1">
            <a:off x="4948259" y="2139866"/>
            <a:ext cx="2116667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ffectLst/>
        </p:spPr>
        <p:txBody>
          <a:bodyPr wrap="none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6197" name="Text Box 5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7064926" y="1954237"/>
            <a:ext cx="489584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大脑</a:t>
            </a:r>
            <a:r>
              <a:rPr kumimoji="1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：</a:t>
            </a:r>
            <a:r>
              <a:rPr kumimoji="1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有神经中枢</a:t>
            </a:r>
          </a:p>
        </p:txBody>
      </p:sp>
      <p:sp>
        <p:nvSpPr>
          <p:cNvPr id="11269" name="Line 6"/>
          <p:cNvSpPr>
            <a:spLocks noChangeShapeType="1"/>
          </p:cNvSpPr>
          <p:nvPr/>
        </p:nvSpPr>
        <p:spPr bwMode="auto">
          <a:xfrm flipV="1">
            <a:off x="4948259" y="3508429"/>
            <a:ext cx="2207683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ffectLst/>
        </p:spPr>
        <p:txBody>
          <a:bodyPr wrap="none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6199" name="Text Box 7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7103533" y="3251443"/>
            <a:ext cx="5088467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小脑</a:t>
            </a:r>
            <a:r>
              <a:rPr kumimoji="1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：</a:t>
            </a:r>
            <a:r>
              <a:rPr kumimoji="1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使运动协调，</a:t>
            </a:r>
            <a:endParaRPr kumimoji="1" lang="en-US" altLang="zh-CN" sz="2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  </a:t>
            </a:r>
            <a:r>
              <a:rPr kumimoji="1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维持身体平衡</a:t>
            </a:r>
          </a:p>
        </p:txBody>
      </p:sp>
      <p:sp>
        <p:nvSpPr>
          <p:cNvPr id="11271" name="Line 8"/>
          <p:cNvSpPr>
            <a:spLocks noChangeShapeType="1"/>
          </p:cNvSpPr>
          <p:nvPr/>
        </p:nvSpPr>
        <p:spPr bwMode="auto">
          <a:xfrm flipH="1">
            <a:off x="2649559" y="3970362"/>
            <a:ext cx="1439333" cy="12239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6201" name="Text Box 9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2193205" y="5226020"/>
            <a:ext cx="10464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脑干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：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调节</a:t>
            </a:r>
            <a:r>
              <a:rPr kumimoji="1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呼吸、心跳、血压等生命活动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222829" y="373743"/>
            <a:ext cx="39789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3200" b="1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二、神经系统的功能</a:t>
            </a: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6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6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6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animBg="1"/>
      <p:bldP spid="136197" grpId="0"/>
      <p:bldP spid="11269" grpId="0" animBg="1"/>
      <p:bldP spid="136199" grpId="0"/>
      <p:bldP spid="11271" grpId="0" animBg="1"/>
      <p:bldP spid="13620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4194" name="Group 50"/>
          <p:cNvGraphicFramePr>
            <a:graphicFrameLocks noGrp="1"/>
          </p:cNvGraphicFramePr>
          <p:nvPr>
            <p:ph idx="4294967295"/>
            <p:custDataLst>
              <p:tags r:id="rId1"/>
            </p:custDataLst>
          </p:nvPr>
        </p:nvGraphicFramePr>
        <p:xfrm>
          <a:off x="660400" y="2133600"/>
          <a:ext cx="10858500" cy="4000500"/>
        </p:xfrm>
        <a:graphic>
          <a:graphicData uri="http://schemas.openxmlformats.org/drawingml/2006/table">
            <a:tbl>
              <a:tblPr/>
              <a:tblGrid>
                <a:gridCol w="37852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732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30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0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cs typeface="Times New Roman" panose="02020603050405020304" pitchFamily="18" charset="0"/>
                        <a:sym typeface="Arial" panose="020B0604020202020204" pitchFamily="34" charset="0"/>
                      </a:endParaRPr>
                    </a:p>
                  </a:txBody>
                  <a:tcPr marL="121919" marR="121919" marT="45714" marB="4571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案例</a:t>
                      </a: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3</a:t>
                      </a:r>
                    </a:p>
                  </a:txBody>
                  <a:tcPr marL="121919" marR="121919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01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发病原因</a:t>
                      </a:r>
                    </a:p>
                  </a:txBody>
                  <a:tcPr marL="121919" marR="121919" marT="45714" marB="4571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脊髓损伤</a:t>
                      </a:r>
                    </a:p>
                  </a:txBody>
                  <a:tcPr marL="121919" marR="121919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6571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0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cs typeface="Times New Roman" panose="02020603050405020304" pitchFamily="18" charset="0"/>
                        <a:sym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发病部位及症状</a:t>
                      </a:r>
                    </a:p>
                  </a:txBody>
                  <a:tcPr marL="121919" marR="121919" marT="45714" marB="4571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0" lang="en-US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cs typeface="Times New Roman" panose="02020603050405020304" pitchFamily="18" charset="0"/>
                        <a:sym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腰部脊髓严重受伤，截瘫（下肢丧失运动功能，大小便失禁）</a:t>
                      </a:r>
                    </a:p>
                  </a:txBody>
                  <a:tcPr marL="121919" marR="121919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171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0" dirty="0">
                          <a:solidFill>
                            <a:schemeClr val="accent1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疑惑</a:t>
                      </a:r>
                    </a:p>
                  </a:txBody>
                  <a:tcPr marL="121919" marR="121919" marT="45714" marB="4571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脊髓与运动和大小便有什么关系？</a:t>
                      </a:r>
                      <a:endParaRPr kumimoji="0" lang="en-US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cs typeface="Times New Roman" panose="02020603050405020304" pitchFamily="18" charset="0"/>
                        <a:sym typeface="Arial" panose="020B0604020202020204" pitchFamily="34" charset="0"/>
                      </a:endParaRPr>
                    </a:p>
                  </a:txBody>
                  <a:tcPr marL="121919" marR="121919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3990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推测</a:t>
                      </a:r>
                      <a:endParaRPr lang="zh-CN" altLang="en-US" sz="2000" b="0" dirty="0">
                        <a:solidFill>
                          <a:schemeClr val="accent1">
                            <a:lumMod val="10000"/>
                          </a:schemeClr>
                        </a:solidFill>
                        <a:latin typeface="Arial" panose="020B0604020202020204" pitchFamily="34" charset="0"/>
                        <a:ea typeface="思源黑体 CN Medium" panose="020B0600000000000000" pitchFamily="34" charset="-122"/>
                        <a:cs typeface="Times New Roman" panose="02020603050405020304" pitchFamily="18" charset="0"/>
                        <a:sym typeface="Arial" panose="020B0604020202020204" pitchFamily="34" charset="0"/>
                      </a:endParaRPr>
                    </a:p>
                  </a:txBody>
                  <a:tcPr marL="121919" marR="121919" marT="45714" marB="4571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0" lang="en-US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cs typeface="Times New Roman" panose="02020603050405020304" pitchFamily="18" charset="0"/>
                        <a:sym typeface="Arial" panose="020B0604020202020204" pitchFamily="34" charset="0"/>
                      </a:endParaRPr>
                    </a:p>
                  </a:txBody>
                  <a:tcPr marL="121919" marR="121919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310" name="Rectangle 35"/>
          <p:cNvSpPr>
            <a:spLocks noChangeArrowheads="1"/>
          </p:cNvSpPr>
          <p:nvPr/>
        </p:nvSpPr>
        <p:spPr bwMode="auto">
          <a:xfrm>
            <a:off x="4763458" y="5483848"/>
            <a:ext cx="1727200" cy="5032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0" cap="none" spc="0" normalizeH="0" baseline="0" noProof="0">
              <a:ln>
                <a:noFill/>
              </a:ln>
              <a:solidFill>
                <a:srgbClr val="FF00FF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89014" y="5442803"/>
            <a:ext cx="1723549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脊髓联通大脑</a:t>
            </a:r>
            <a:endParaRPr kumimoji="0" lang="en-US" altLang="zh-CN" sz="200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222829" y="373743"/>
            <a:ext cx="39789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3200" b="1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二、神经系统的功能</a:t>
            </a:r>
          </a:p>
        </p:txBody>
      </p:sp>
      <p:sp>
        <p:nvSpPr>
          <p:cNvPr id="9" name="矩形 8"/>
          <p:cNvSpPr/>
          <p:nvPr/>
        </p:nvSpPr>
        <p:spPr>
          <a:xfrm>
            <a:off x="660400" y="1406454"/>
            <a:ext cx="28809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扮演医生  会诊病例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脊髓的结构"/>
          <p:cNvPicPr>
            <a:picLocks noChangeAspect="1" noChangeArrowheads="1"/>
          </p:cNvPicPr>
          <p:nvPr/>
        </p:nvPicPr>
        <p:blipFill>
          <a:blip r:embed="rId3" cstate="print"/>
          <a:srcRect l="12976" r="10471"/>
          <a:stretch>
            <a:fillRect/>
          </a:stretch>
        </p:blipFill>
        <p:spPr bwMode="auto">
          <a:xfrm>
            <a:off x="1901712" y="2440736"/>
            <a:ext cx="4467442" cy="3282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6915" name="Text Box 3"/>
          <p:cNvSpPr txBox="1">
            <a:spLocks noChangeArrowheads="1"/>
          </p:cNvSpPr>
          <p:nvPr/>
        </p:nvSpPr>
        <p:spPr bwMode="auto">
          <a:xfrm>
            <a:off x="660400" y="1348755"/>
            <a:ext cx="731890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脊髓：传导、反射。脑与躯干、内脏联系的通路</a:t>
            </a:r>
          </a:p>
        </p:txBody>
      </p:sp>
      <p:pic>
        <p:nvPicPr>
          <p:cNvPr id="13316" name="Picture 7" descr="http://epaper.ts.cn/ftp/site1/xjdsb/res/1/20121101/12741351750840589.jpg"/>
          <p:cNvPicPr>
            <a:picLocks noChangeAspect="1" noChangeArrowheads="1"/>
          </p:cNvPicPr>
          <p:nvPr/>
        </p:nvPicPr>
        <p:blipFill>
          <a:blip r:embed="rId4" cstate="print"/>
          <a:srcRect l="3467"/>
          <a:stretch>
            <a:fillRect/>
          </a:stretch>
        </p:blipFill>
        <p:spPr bwMode="auto">
          <a:xfrm>
            <a:off x="6577327" y="2440736"/>
            <a:ext cx="3906522" cy="3054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直接连接符 3"/>
          <p:cNvCxnSpPr/>
          <p:nvPr/>
        </p:nvCxnSpPr>
        <p:spPr bwMode="auto">
          <a:xfrm>
            <a:off x="2271199" y="2696328"/>
            <a:ext cx="768349" cy="58896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矩形 8"/>
          <p:cNvSpPr/>
          <p:nvPr/>
        </p:nvSpPr>
        <p:spPr>
          <a:xfrm>
            <a:off x="1361032" y="2296218"/>
            <a:ext cx="1820333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脊神经</a:t>
            </a:r>
          </a:p>
        </p:txBody>
      </p:sp>
      <p:cxnSp>
        <p:nvCxnSpPr>
          <p:cNvPr id="10" name="直接连接符 9"/>
          <p:cNvCxnSpPr/>
          <p:nvPr/>
        </p:nvCxnSpPr>
        <p:spPr bwMode="auto">
          <a:xfrm>
            <a:off x="1650046" y="3137942"/>
            <a:ext cx="2252133" cy="59055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矩形 11"/>
          <p:cNvSpPr/>
          <p:nvPr/>
        </p:nvSpPr>
        <p:spPr>
          <a:xfrm>
            <a:off x="1036962" y="2973295"/>
            <a:ext cx="1820333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脊髓</a:t>
            </a:r>
          </a:p>
        </p:txBody>
      </p:sp>
      <p:pic>
        <p:nvPicPr>
          <p:cNvPr id="12299" name="Picture 11" descr="http://jpkc.njau.edu.cn/dwslx/img/clip/jxsy3-6_clip_image004.jpg"/>
          <p:cNvPicPr>
            <a:picLocks noChangeAspect="1" noChangeArrowheads="1"/>
          </p:cNvPicPr>
          <p:nvPr/>
        </p:nvPicPr>
        <p:blipFill>
          <a:blip r:embed="rId5" cstate="print"/>
          <a:srcRect b="5898"/>
          <a:stretch>
            <a:fillRect/>
          </a:stretch>
        </p:blipFill>
        <p:spPr bwMode="auto">
          <a:xfrm>
            <a:off x="6577327" y="2152489"/>
            <a:ext cx="3819537" cy="385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文本框 10"/>
          <p:cNvSpPr txBox="1"/>
          <p:nvPr/>
        </p:nvSpPr>
        <p:spPr>
          <a:xfrm>
            <a:off x="1222829" y="373743"/>
            <a:ext cx="39789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3200" b="1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二、神经系统的功能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6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625547" y="1174232"/>
            <a:ext cx="11059521" cy="563231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．人的神经系统由什么组成？（       ）</a:t>
            </a:r>
            <a:b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</a:b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A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．神经细胞和神经纤维                         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B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．神经细胞的细胞体和突起 </a:t>
            </a:r>
            <a:b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</a:b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C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．脑、脊髓和它们所发出的神经         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D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．脑和脊髓 </a:t>
            </a:r>
            <a:b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</a:b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2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．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________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是脑与躯体、内脏之间的联系通道。（        ）</a:t>
            </a:r>
            <a:b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</a:b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A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．脊髓                    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B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．脑干                   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C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．脑神经                          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D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．脊神经</a:t>
            </a:r>
            <a:endParaRPr kumimoji="0" lang="en-US" altLang="zh-CN" sz="24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3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．杂技演员表演走钢丝节目时，协调身体平衡动作的器官主要是（        ）</a:t>
            </a:r>
            <a:b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</a:b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A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．大脑                     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B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．小脑                   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C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．脊髓                              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D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．脑干</a:t>
            </a:r>
            <a:endParaRPr kumimoji="0" lang="en-US" altLang="zh-CN" sz="2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4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．人的呼吸中枢、心血管运动中枢等分布于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_________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里</a:t>
            </a:r>
            <a:b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</a:b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A.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脑干                        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B.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脊髓                       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C.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小脑                                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D.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大脑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  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5204099" y="1258203"/>
            <a:ext cx="38985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C</a:t>
            </a:r>
            <a:endParaRPr kumimoji="0" lang="zh-CN" altLang="zh-CN" sz="240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7614984" y="2911808"/>
            <a:ext cx="38985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A</a:t>
            </a:r>
            <a:endParaRPr kumimoji="0" lang="zh-CN" altLang="zh-CN" sz="240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9768142" y="4048239"/>
            <a:ext cx="3810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B</a:t>
            </a:r>
          </a:p>
        </p:txBody>
      </p:sp>
      <p:sp>
        <p:nvSpPr>
          <p:cNvPr id="22" name="Text Box 3"/>
          <p:cNvSpPr txBox="1">
            <a:spLocks noChangeArrowheads="1"/>
          </p:cNvSpPr>
          <p:nvPr/>
        </p:nvSpPr>
        <p:spPr bwMode="auto">
          <a:xfrm>
            <a:off x="7161428" y="5111049"/>
            <a:ext cx="3810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A</a:t>
            </a:r>
            <a:endParaRPr kumimoji="0" lang="zh-CN" altLang="zh-CN" sz="240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222829" y="373743"/>
            <a:ext cx="18710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3200" b="1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随堂练习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21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373269" y="3240088"/>
            <a:ext cx="553966" cy="132342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eaVert" wrap="none" lIns="91424" tIns="45712" rIns="91424" bIns="45712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神经系统</a:t>
            </a:r>
          </a:p>
        </p:txBody>
      </p:sp>
      <p:sp>
        <p:nvSpPr>
          <p:cNvPr id="3" name="AutoShape 5"/>
          <p:cNvSpPr/>
          <p:nvPr/>
        </p:nvSpPr>
        <p:spPr bwMode="auto">
          <a:xfrm>
            <a:off x="1927225" y="2436813"/>
            <a:ext cx="360362" cy="3313113"/>
          </a:xfrm>
          <a:prstGeom prst="leftBrace">
            <a:avLst>
              <a:gd name="adj1" fmla="val 76573"/>
              <a:gd name="adj2" fmla="val 34356"/>
            </a:avLst>
          </a:prstGeom>
          <a:noFill/>
          <a:ln w="9525">
            <a:noFill/>
            <a:round/>
          </a:ln>
        </p:spPr>
        <p:txBody>
          <a:bodyPr wrap="none" lIns="91424" tIns="45712" rIns="91424" bIns="45712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zh-CN" sz="24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2490787" y="1770063"/>
            <a:ext cx="438150" cy="230830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24" tIns="45712" rIns="91424" bIns="45712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中枢</a:t>
            </a:r>
            <a:r>
              <a: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神经系统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359025" y="5095876"/>
            <a:ext cx="955675" cy="12003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24" tIns="45712" rIns="91424" bIns="45712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周围</a:t>
            </a:r>
            <a:r>
              <a: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神经系统</a:t>
            </a:r>
          </a:p>
        </p:txBody>
      </p:sp>
      <p:sp>
        <p:nvSpPr>
          <p:cNvPr id="6" name="AutoShape 8"/>
          <p:cNvSpPr/>
          <p:nvPr/>
        </p:nvSpPr>
        <p:spPr bwMode="auto">
          <a:xfrm>
            <a:off x="3295650" y="2076451"/>
            <a:ext cx="144462" cy="2592387"/>
          </a:xfrm>
          <a:prstGeom prst="leftBrace">
            <a:avLst>
              <a:gd name="adj1" fmla="val 149460"/>
              <a:gd name="adj2" fmla="val 26852"/>
            </a:avLst>
          </a:prstGeom>
          <a:noFill/>
          <a:ln w="9525">
            <a:noFill/>
            <a:round/>
          </a:ln>
        </p:spPr>
        <p:txBody>
          <a:bodyPr wrap="none" lIns="91424" tIns="45712" rIns="91424" bIns="45712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zh-CN" sz="24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3584575" y="1917701"/>
            <a:ext cx="500426" cy="46164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1424" tIns="45712" rIns="91424" bIns="45712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脑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3552825" y="4346576"/>
            <a:ext cx="816217" cy="46164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1424" tIns="45712" rIns="91424" bIns="45712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脊髓</a:t>
            </a:r>
          </a:p>
        </p:txBody>
      </p:sp>
      <p:sp>
        <p:nvSpPr>
          <p:cNvPr id="9" name="AutoShape 11"/>
          <p:cNvSpPr/>
          <p:nvPr/>
        </p:nvSpPr>
        <p:spPr bwMode="auto">
          <a:xfrm>
            <a:off x="3295650" y="5318126"/>
            <a:ext cx="215900" cy="863600"/>
          </a:xfrm>
          <a:prstGeom prst="leftBrace">
            <a:avLst>
              <a:gd name="adj1" fmla="val 33315"/>
              <a:gd name="adj2" fmla="val 50000"/>
            </a:avLst>
          </a:prstGeom>
          <a:noFill/>
          <a:ln w="9525">
            <a:noFill/>
            <a:round/>
          </a:ln>
        </p:spPr>
        <p:txBody>
          <a:bodyPr wrap="none" lIns="91424" tIns="45712" rIns="91424" bIns="45712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zh-CN" sz="24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3584575" y="5072063"/>
            <a:ext cx="1132009" cy="46164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1424" tIns="45712" rIns="91424" bIns="45712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脑神经</a:t>
            </a: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3584575" y="5892801"/>
            <a:ext cx="1132009" cy="46164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1424" tIns="45712" rIns="91424" bIns="45712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脊神经</a:t>
            </a:r>
          </a:p>
        </p:txBody>
      </p:sp>
      <p:sp>
        <p:nvSpPr>
          <p:cNvPr id="12" name="AutoShape 14"/>
          <p:cNvSpPr/>
          <p:nvPr/>
        </p:nvSpPr>
        <p:spPr bwMode="auto">
          <a:xfrm>
            <a:off x="4159250" y="1212851"/>
            <a:ext cx="217487" cy="2160587"/>
          </a:xfrm>
          <a:prstGeom prst="leftBrace">
            <a:avLst>
              <a:gd name="adj1" fmla="val 82740"/>
              <a:gd name="adj2" fmla="val 50000"/>
            </a:avLst>
          </a:prstGeom>
          <a:noFill/>
          <a:ln w="9525">
            <a:noFill/>
            <a:round/>
          </a:ln>
        </p:spPr>
        <p:txBody>
          <a:bodyPr wrap="none" lIns="91424" tIns="45712" rIns="91424" bIns="45712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zh-CN" sz="24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4376737" y="1068388"/>
            <a:ext cx="816217" cy="46164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1424" tIns="45712" rIns="91424" bIns="45712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大脑</a:t>
            </a:r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4376737" y="2509838"/>
            <a:ext cx="816217" cy="46164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1424" tIns="45712" rIns="91424" bIns="45712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小脑</a:t>
            </a:r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4376737" y="3157538"/>
            <a:ext cx="816217" cy="46164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1424" tIns="45712" rIns="91424" bIns="45712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脑干</a:t>
            </a:r>
          </a:p>
        </p:txBody>
      </p:sp>
      <p:sp>
        <p:nvSpPr>
          <p:cNvPr id="16" name="Line 18"/>
          <p:cNvSpPr>
            <a:spLocks noChangeShapeType="1"/>
          </p:cNvSpPr>
          <p:nvPr/>
        </p:nvSpPr>
        <p:spPr bwMode="auto">
          <a:xfrm>
            <a:off x="4879975" y="5375276"/>
            <a:ext cx="720725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7" name="Line 19"/>
          <p:cNvSpPr>
            <a:spLocks noChangeShapeType="1"/>
          </p:cNvSpPr>
          <p:nvPr/>
        </p:nvSpPr>
        <p:spPr bwMode="auto">
          <a:xfrm>
            <a:off x="4879975" y="6181726"/>
            <a:ext cx="720725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8" name="Text Box 20"/>
          <p:cNvSpPr txBox="1">
            <a:spLocks noChangeArrowheads="1"/>
          </p:cNvSpPr>
          <p:nvPr/>
        </p:nvSpPr>
        <p:spPr bwMode="auto">
          <a:xfrm>
            <a:off x="5672137" y="5892801"/>
            <a:ext cx="1763592" cy="46164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1424" tIns="45712" rIns="91424" bIns="45712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由脊髓发出</a:t>
            </a:r>
          </a:p>
        </p:txBody>
      </p:sp>
      <p:sp>
        <p:nvSpPr>
          <p:cNvPr id="19" name="Text Box 21"/>
          <p:cNvSpPr txBox="1">
            <a:spLocks noChangeArrowheads="1"/>
          </p:cNvSpPr>
          <p:nvPr/>
        </p:nvSpPr>
        <p:spPr bwMode="auto">
          <a:xfrm>
            <a:off x="5672137" y="5086351"/>
            <a:ext cx="1447800" cy="46164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1424" tIns="45712" rIns="91424" bIns="45712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由脑发出</a:t>
            </a:r>
          </a:p>
        </p:txBody>
      </p:sp>
      <p:sp>
        <p:nvSpPr>
          <p:cNvPr id="20" name="Text Box 23"/>
          <p:cNvSpPr txBox="1">
            <a:spLocks noChangeArrowheads="1"/>
          </p:cNvSpPr>
          <p:nvPr/>
        </p:nvSpPr>
        <p:spPr bwMode="auto">
          <a:xfrm>
            <a:off x="4524375" y="1636713"/>
            <a:ext cx="5719762" cy="46164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24" tIns="45712" rIns="91424" bIns="45712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（如：感觉、运动、语言、视觉、听觉等）</a:t>
            </a:r>
          </a:p>
        </p:txBody>
      </p:sp>
      <p:sp>
        <p:nvSpPr>
          <p:cNvPr id="21" name="Line 24"/>
          <p:cNvSpPr>
            <a:spLocks noChangeShapeType="1"/>
          </p:cNvSpPr>
          <p:nvPr/>
        </p:nvSpPr>
        <p:spPr bwMode="auto">
          <a:xfrm>
            <a:off x="5240337" y="1357313"/>
            <a:ext cx="720725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2" name="Text Box 25"/>
          <p:cNvSpPr txBox="1">
            <a:spLocks noChangeArrowheads="1"/>
          </p:cNvSpPr>
          <p:nvPr/>
        </p:nvSpPr>
        <p:spPr bwMode="auto">
          <a:xfrm>
            <a:off x="5959475" y="1068388"/>
            <a:ext cx="2710966" cy="46164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1424" tIns="45712" rIns="91424" bIns="45712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调节高级生命活动</a:t>
            </a:r>
          </a:p>
        </p:txBody>
      </p:sp>
      <p:sp>
        <p:nvSpPr>
          <p:cNvPr id="23" name="Line 26"/>
          <p:cNvSpPr>
            <a:spLocks noChangeShapeType="1"/>
          </p:cNvSpPr>
          <p:nvPr/>
        </p:nvSpPr>
        <p:spPr bwMode="auto">
          <a:xfrm>
            <a:off x="5240337" y="2797176"/>
            <a:ext cx="720725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4" name="Text Box 27"/>
          <p:cNvSpPr txBox="1">
            <a:spLocks noChangeArrowheads="1"/>
          </p:cNvSpPr>
          <p:nvPr/>
        </p:nvSpPr>
        <p:spPr bwMode="auto">
          <a:xfrm>
            <a:off x="5959475" y="2509838"/>
            <a:ext cx="3026758" cy="46164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1424" tIns="45712" rIns="91424" bIns="45712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协调运动、维持平衡</a:t>
            </a:r>
          </a:p>
        </p:txBody>
      </p:sp>
      <p:sp>
        <p:nvSpPr>
          <p:cNvPr id="25" name="Line 28"/>
          <p:cNvSpPr>
            <a:spLocks noChangeShapeType="1"/>
          </p:cNvSpPr>
          <p:nvPr/>
        </p:nvSpPr>
        <p:spPr bwMode="auto">
          <a:xfrm>
            <a:off x="5240337" y="3444876"/>
            <a:ext cx="720725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6" name="Text Box 30"/>
          <p:cNvSpPr txBox="1">
            <a:spLocks noChangeArrowheads="1"/>
          </p:cNvSpPr>
          <p:nvPr/>
        </p:nvSpPr>
        <p:spPr bwMode="auto">
          <a:xfrm>
            <a:off x="5959475" y="3141663"/>
            <a:ext cx="2710966" cy="46164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1424" tIns="45712" rIns="91424" bIns="45712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调节基本生命活动</a:t>
            </a:r>
          </a:p>
        </p:txBody>
      </p:sp>
      <p:sp>
        <p:nvSpPr>
          <p:cNvPr id="27" name="Text Box 31"/>
          <p:cNvSpPr txBox="1">
            <a:spLocks noChangeArrowheads="1"/>
          </p:cNvSpPr>
          <p:nvPr/>
        </p:nvSpPr>
        <p:spPr bwMode="auto">
          <a:xfrm>
            <a:off x="5600700" y="3517901"/>
            <a:ext cx="4895850" cy="46164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24" tIns="45712" rIns="91424" bIns="45712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（如：呼吸、血压、心跳等）</a:t>
            </a:r>
          </a:p>
        </p:txBody>
      </p:sp>
      <p:sp>
        <p:nvSpPr>
          <p:cNvPr id="28" name="Line 32"/>
          <p:cNvSpPr>
            <a:spLocks noChangeShapeType="1"/>
          </p:cNvSpPr>
          <p:nvPr/>
        </p:nvSpPr>
        <p:spPr bwMode="auto">
          <a:xfrm flipH="1">
            <a:off x="4348159" y="4381501"/>
            <a:ext cx="5762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9" name="Line 33"/>
          <p:cNvSpPr>
            <a:spLocks noChangeShapeType="1"/>
          </p:cNvSpPr>
          <p:nvPr/>
        </p:nvSpPr>
        <p:spPr bwMode="auto">
          <a:xfrm>
            <a:off x="4348159" y="4597401"/>
            <a:ext cx="581029" cy="27940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30" name="Text Box 34"/>
          <p:cNvSpPr txBox="1">
            <a:spLocks noChangeArrowheads="1"/>
          </p:cNvSpPr>
          <p:nvPr/>
        </p:nvSpPr>
        <p:spPr bwMode="auto">
          <a:xfrm>
            <a:off x="5024437" y="4040188"/>
            <a:ext cx="3658341" cy="46164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1424" tIns="45712" rIns="91424" bIns="45712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对刺激产生有规律的反应</a:t>
            </a:r>
          </a:p>
        </p:txBody>
      </p:sp>
      <p:sp>
        <p:nvSpPr>
          <p:cNvPr id="31" name="Text Box 35"/>
          <p:cNvSpPr txBox="1">
            <a:spLocks noChangeArrowheads="1"/>
          </p:cNvSpPr>
          <p:nvPr/>
        </p:nvSpPr>
        <p:spPr bwMode="auto">
          <a:xfrm>
            <a:off x="5024437" y="4624390"/>
            <a:ext cx="2710966" cy="46164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1424" tIns="45712" rIns="91424" bIns="45712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将冲动传导到大脑</a:t>
            </a:r>
          </a:p>
        </p:txBody>
      </p:sp>
      <p:sp>
        <p:nvSpPr>
          <p:cNvPr id="32" name="AutoShape 32"/>
          <p:cNvSpPr/>
          <p:nvPr/>
        </p:nvSpPr>
        <p:spPr bwMode="auto">
          <a:xfrm>
            <a:off x="2014537" y="2124076"/>
            <a:ext cx="438150" cy="3540125"/>
          </a:xfrm>
          <a:prstGeom prst="leftBrace">
            <a:avLst>
              <a:gd name="adj1" fmla="val 67294"/>
              <a:gd name="adj2" fmla="val 50000"/>
            </a:avLst>
          </a:prstGeom>
          <a:noFill/>
          <a:ln w="9525">
            <a:solidFill>
              <a:schemeClr val="tx1"/>
            </a:solidFill>
            <a:round/>
          </a:ln>
        </p:spPr>
        <p:txBody>
          <a:bodyPr wrap="none" lIns="50164" tIns="25082" rIns="50164" bIns="25082" anchor="ctr"/>
          <a:lstStyle/>
          <a:p>
            <a:pPr marL="0" marR="0" lvl="0" indent="0" defTabSz="50165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33" name="AutoShape 33"/>
          <p:cNvSpPr/>
          <p:nvPr/>
        </p:nvSpPr>
        <p:spPr bwMode="auto">
          <a:xfrm>
            <a:off x="3186112" y="1858963"/>
            <a:ext cx="365125" cy="2743200"/>
          </a:xfrm>
          <a:prstGeom prst="leftBrace">
            <a:avLst>
              <a:gd name="adj1" fmla="val 62574"/>
              <a:gd name="adj2" fmla="val 50000"/>
            </a:avLst>
          </a:prstGeom>
          <a:noFill/>
          <a:ln w="9525">
            <a:solidFill>
              <a:schemeClr val="tx1"/>
            </a:solidFill>
            <a:round/>
          </a:ln>
        </p:spPr>
        <p:txBody>
          <a:bodyPr wrap="none" lIns="50164" tIns="25082" rIns="50164" bIns="25082" anchor="ctr"/>
          <a:lstStyle/>
          <a:p>
            <a:pPr marL="0" marR="0" lvl="0" indent="0" defTabSz="50165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34" name="AutoShape 34"/>
          <p:cNvSpPr/>
          <p:nvPr/>
        </p:nvSpPr>
        <p:spPr bwMode="auto">
          <a:xfrm>
            <a:off x="3405187" y="5264151"/>
            <a:ext cx="219075" cy="928687"/>
          </a:xfrm>
          <a:prstGeom prst="leftBrace">
            <a:avLst>
              <a:gd name="adj1" fmla="val 35306"/>
              <a:gd name="adj2" fmla="val 50000"/>
            </a:avLst>
          </a:prstGeom>
          <a:noFill/>
          <a:ln w="9525">
            <a:solidFill>
              <a:schemeClr val="tx1"/>
            </a:solidFill>
            <a:round/>
          </a:ln>
        </p:spPr>
        <p:txBody>
          <a:bodyPr wrap="none" lIns="50164" tIns="25082" rIns="50164" bIns="25082" anchor="ctr"/>
          <a:lstStyle/>
          <a:p>
            <a:pPr marL="0" marR="0" lvl="0" indent="0" defTabSz="50165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35" name="AutoShape 35"/>
          <p:cNvSpPr/>
          <p:nvPr/>
        </p:nvSpPr>
        <p:spPr bwMode="auto">
          <a:xfrm>
            <a:off x="3989387" y="1371601"/>
            <a:ext cx="328613" cy="2036762"/>
          </a:xfrm>
          <a:prstGeom prst="leftBrace">
            <a:avLst>
              <a:gd name="adj1" fmla="val 51622"/>
              <a:gd name="adj2" fmla="val 50000"/>
            </a:avLst>
          </a:prstGeom>
          <a:noFill/>
          <a:ln w="9525">
            <a:solidFill>
              <a:schemeClr val="tx1"/>
            </a:solidFill>
            <a:round/>
          </a:ln>
        </p:spPr>
        <p:txBody>
          <a:bodyPr wrap="none" lIns="50164" tIns="25082" rIns="50164" bIns="25082" anchor="ctr"/>
          <a:lstStyle/>
          <a:p>
            <a:pPr marL="0" marR="0" lvl="0" indent="0" defTabSz="50165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36" name="Text Box 28"/>
          <p:cNvSpPr txBox="1">
            <a:spLocks noChangeArrowheads="1"/>
          </p:cNvSpPr>
          <p:nvPr/>
        </p:nvSpPr>
        <p:spPr bwMode="auto">
          <a:xfrm>
            <a:off x="7586155" y="5513390"/>
            <a:ext cx="4243917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传导神经冲动</a:t>
            </a:r>
          </a:p>
        </p:txBody>
      </p:sp>
      <p:sp>
        <p:nvSpPr>
          <p:cNvPr id="37" name="右大括号 36"/>
          <p:cNvSpPr/>
          <p:nvPr/>
        </p:nvSpPr>
        <p:spPr bwMode="auto">
          <a:xfrm>
            <a:off x="7329488" y="5262564"/>
            <a:ext cx="228600" cy="1028700"/>
          </a:xfrm>
          <a:prstGeom prst="rightBrac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1222829" y="373743"/>
            <a:ext cx="18710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3200" b="1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四、小结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 animBg="1"/>
      <p:bldP spid="17" grpId="0" animBg="1"/>
      <p:bldP spid="18" grpId="0"/>
      <p:bldP spid="19" grpId="0"/>
      <p:bldP spid="20" grpId="0"/>
      <p:bldP spid="21" grpId="0" animBg="1"/>
      <p:bldP spid="22" grpId="0"/>
      <p:bldP spid="23" grpId="0" animBg="1"/>
      <p:bldP spid="24" grpId="0"/>
      <p:bldP spid="25" grpId="0" animBg="1"/>
      <p:bldP spid="26" grpId="0"/>
      <p:bldP spid="27" grpId="0"/>
      <p:bldP spid="28" grpId="0" animBg="1"/>
      <p:bldP spid="29" grpId="0" animBg="1"/>
      <p:bldP spid="30" grpId="0"/>
      <p:bldP spid="31" grpId="0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占位符 20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" r="40735"/>
          <a:stretch>
            <a:fillRect/>
          </a:stretch>
        </p:blipFill>
        <p:spPr>
          <a:xfrm>
            <a:off x="6657728" y="969184"/>
            <a:ext cx="5036290" cy="4890704"/>
          </a:xfrm>
        </p:spPr>
      </p:pic>
      <p:sp>
        <p:nvSpPr>
          <p:cNvPr id="8" name="Oval 7"/>
          <p:cNvSpPr/>
          <p:nvPr/>
        </p:nvSpPr>
        <p:spPr>
          <a:xfrm>
            <a:off x="-1686109" y="4945010"/>
            <a:ext cx="3372218" cy="3278777"/>
          </a:xfrm>
          <a:prstGeom prst="ellipse">
            <a:avLst/>
          </a:prstGeom>
          <a:gradFill>
            <a:gsLst>
              <a:gs pos="0">
                <a:srgbClr val="E8525B"/>
              </a:gs>
              <a:gs pos="100000">
                <a:srgbClr val="F8B542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+mn-cs"/>
            </a:endParaRPr>
          </a:p>
        </p:txBody>
      </p:sp>
      <p:sp>
        <p:nvSpPr>
          <p:cNvPr id="7" name="Oval 4"/>
          <p:cNvSpPr/>
          <p:nvPr/>
        </p:nvSpPr>
        <p:spPr>
          <a:xfrm>
            <a:off x="9466783" y="-632820"/>
            <a:ext cx="3372218" cy="3278777"/>
          </a:xfrm>
          <a:prstGeom prst="ellipse">
            <a:avLst/>
          </a:prstGeom>
          <a:gradFill>
            <a:gsLst>
              <a:gs pos="0">
                <a:srgbClr val="E8525B"/>
              </a:gs>
              <a:gs pos="100000">
                <a:srgbClr val="F8B542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+mn-cs"/>
            </a:endParaRPr>
          </a:p>
        </p:txBody>
      </p:sp>
      <p:sp>
        <p:nvSpPr>
          <p:cNvPr id="9" name="Rectangle: Rounded Corners 40"/>
          <p:cNvSpPr/>
          <p:nvPr/>
        </p:nvSpPr>
        <p:spPr bwMode="auto">
          <a:xfrm rot="16200000">
            <a:off x="1265674" y="4068205"/>
            <a:ext cx="322784" cy="1423537"/>
          </a:xfrm>
          <a:prstGeom prst="roundRect">
            <a:avLst>
              <a:gd name="adj" fmla="val 12979"/>
            </a:avLst>
          </a:prstGeom>
          <a:gradFill>
            <a:gsLst>
              <a:gs pos="0">
                <a:srgbClr val="E8525B"/>
              </a:gs>
              <a:gs pos="100000">
                <a:srgbClr val="F8B542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ID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10" name="Rectangle: Rounded Corners 43"/>
          <p:cNvSpPr/>
          <p:nvPr/>
        </p:nvSpPr>
        <p:spPr bwMode="auto">
          <a:xfrm rot="16200000">
            <a:off x="2956539" y="4068205"/>
            <a:ext cx="322784" cy="1423537"/>
          </a:xfrm>
          <a:prstGeom prst="roundRect">
            <a:avLst>
              <a:gd name="adj" fmla="val 12979"/>
            </a:avLst>
          </a:prstGeom>
          <a:solidFill>
            <a:schemeClr val="bg1">
              <a:lumMod val="75000"/>
            </a:schemeClr>
          </a:solidFill>
          <a:ln w="50800">
            <a:noFill/>
          </a:ln>
        </p:spPr>
        <p:txBody>
          <a:bodyPr vert="horz" wrap="square" lIns="91440" tIns="45720" rIns="91440" bIns="45720" numCol="1" anchor="ctr" anchorCtr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ID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+mn-cs"/>
              <a:sym typeface="Arial" panose="020B060402020202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515786" y="2280180"/>
            <a:ext cx="5990483" cy="1558552"/>
            <a:chOff x="1514137" y="2910724"/>
            <a:chExt cx="4774906" cy="1242293"/>
          </a:xfrm>
        </p:grpSpPr>
        <p:sp>
          <p:nvSpPr>
            <p:cNvPr id="12" name="矩形 11"/>
            <p:cNvSpPr/>
            <p:nvPr/>
          </p:nvSpPr>
          <p:spPr bwMode="auto">
            <a:xfrm>
              <a:off x="1514137" y="2910724"/>
              <a:ext cx="4774906" cy="6133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dist">
                <a:defRPr/>
              </a:pPr>
              <a:r>
                <a:rPr lang="zh-CN" altLang="en-US" sz="4400" b="1" kern="100" dirty="0">
                  <a:solidFill>
                    <a:prstClr val="black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感谢各位的仔细聆听</a:t>
              </a:r>
            </a:p>
          </p:txBody>
        </p:sp>
        <p:sp>
          <p:nvSpPr>
            <p:cNvPr id="13" name="矩形 12"/>
            <p:cNvSpPr/>
            <p:nvPr/>
          </p:nvSpPr>
          <p:spPr>
            <a:xfrm>
              <a:off x="1571361" y="3637838"/>
              <a:ext cx="3472716" cy="5151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cxnSp>
          <p:nvCxnSpPr>
            <p:cNvPr id="14" name="直接连接符 13"/>
            <p:cNvCxnSpPr/>
            <p:nvPr/>
          </p:nvCxnSpPr>
          <p:spPr>
            <a:xfrm>
              <a:off x="1634862" y="3563329"/>
              <a:ext cx="4654181" cy="0"/>
            </a:xfrm>
            <a:prstGeom prst="line">
              <a:avLst/>
            </a:prstGeom>
            <a:noFill/>
            <a:ln w="635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</p:cxnSp>
      </p:grpSp>
      <p:sp>
        <p:nvSpPr>
          <p:cNvPr id="15" name="矩形 14"/>
          <p:cNvSpPr/>
          <p:nvPr/>
        </p:nvSpPr>
        <p:spPr bwMode="auto">
          <a:xfrm>
            <a:off x="605028" y="1712091"/>
            <a:ext cx="47083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第六章 人体生命活动的调节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587578" y="3769759"/>
            <a:ext cx="5670333" cy="547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Please Enter Your Detailed Text Here, The Content Should Be Concise And Clear, Concise And Concise Do Not Need Too Much Text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87578" y="3228945"/>
            <a:ext cx="487932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di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人教版  生物（初中）  （七年级 下）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732031" y="4646641"/>
            <a:ext cx="134615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主讲人：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xippt</a:t>
            </a:r>
            <a:endParaRPr kumimoji="0" lang="zh-CN" alt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2422897" y="4646641"/>
            <a:ext cx="134632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时间：</a:t>
            </a: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2020.4.30</a:t>
            </a:r>
            <a:endParaRPr kumimoji="0" lang="zh-CN" alt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矩形 19"/>
          <p:cNvSpPr/>
          <p:nvPr/>
        </p:nvSpPr>
        <p:spPr bwMode="auto">
          <a:xfrm>
            <a:off x="587578" y="314485"/>
            <a:ext cx="14863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YOUR  LOGO</a:t>
            </a:r>
            <a:endParaRPr kumimoji="0" lang="zh-CN" altLang="en-US" sz="16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0" grpId="0" bldLvl="0" animBg="1"/>
      <p:bldP spid="15" grpId="0"/>
      <p:bldP spid="16" grpId="0"/>
      <p:bldP spid="17" grpId="0"/>
      <p:bldP spid="18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733574" y="2846259"/>
            <a:ext cx="10644579" cy="308148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游戏规则：所有参加人员围坐一圈，并将左手掌朝下伸向左前方，右手则食指伸出，点在右侧人员伸出的左手掌心中，食指必须与掌心接触，然后主持人站在圈中有节奏的喊一二一、一二一、</a:t>
            </a: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……</a:t>
            </a: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选择一个时刻点喊出一二三，此时，所有参加游戏的人需要迅速的用左手抓住左侧人员的食指，同时也要迅速的将自己的右手食指缩回，不要被右侧的人抓住，被抓住的人出局，然后游戏继续进行，直到剩下最后一个人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222829" y="373743"/>
            <a:ext cx="18710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3200" b="1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课程导入</a:t>
            </a:r>
          </a:p>
        </p:txBody>
      </p:sp>
      <p:sp>
        <p:nvSpPr>
          <p:cNvPr id="2" name="矩形 1"/>
          <p:cNvSpPr/>
          <p:nvPr/>
        </p:nvSpPr>
        <p:spPr>
          <a:xfrm>
            <a:off x="4527239" y="1853188"/>
            <a:ext cx="30572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逃脱“魔掌”游戏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2" name="Rectangle 14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" name="AutoShape 5"/>
          <p:cNvSpPr/>
          <p:nvPr/>
        </p:nvSpPr>
        <p:spPr bwMode="auto">
          <a:xfrm>
            <a:off x="2042039" y="2613394"/>
            <a:ext cx="360362" cy="3313113"/>
          </a:xfrm>
          <a:prstGeom prst="leftBrace">
            <a:avLst>
              <a:gd name="adj1" fmla="val 76573"/>
              <a:gd name="adj2" fmla="val 34356"/>
            </a:avLst>
          </a:prstGeom>
          <a:noFill/>
          <a:ln w="9525">
            <a:noFill/>
            <a:round/>
          </a:ln>
        </p:spPr>
        <p:txBody>
          <a:bodyPr wrap="none" lIns="91424" tIns="45712" rIns="91424" bIns="45712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zh-CN" sz="24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2510174" y="2854794"/>
            <a:ext cx="2070819" cy="46164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424" tIns="45712" rIns="91424" bIns="45712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中枢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神经系统</a:t>
            </a:r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2602255" y="4836436"/>
            <a:ext cx="2304359" cy="46164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424" tIns="45712" rIns="91424" bIns="45712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周围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神经系统</a:t>
            </a:r>
          </a:p>
        </p:txBody>
      </p:sp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5274822" y="2039694"/>
            <a:ext cx="500426" cy="46164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1424" tIns="45712" rIns="91424" bIns="45712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脑</a:t>
            </a:r>
          </a:p>
        </p:txBody>
      </p:sp>
      <p:sp>
        <p:nvSpPr>
          <p:cNvPr id="24" name="Text Box 10"/>
          <p:cNvSpPr txBox="1">
            <a:spLocks noChangeArrowheads="1"/>
          </p:cNvSpPr>
          <p:nvPr/>
        </p:nvSpPr>
        <p:spPr bwMode="auto">
          <a:xfrm>
            <a:off x="5287547" y="3531354"/>
            <a:ext cx="816217" cy="46164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1424" tIns="45712" rIns="91424" bIns="45712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脊髓</a:t>
            </a:r>
          </a:p>
        </p:txBody>
      </p:sp>
      <p:sp>
        <p:nvSpPr>
          <p:cNvPr id="25" name="AutoShape 11"/>
          <p:cNvSpPr/>
          <p:nvPr/>
        </p:nvSpPr>
        <p:spPr bwMode="auto">
          <a:xfrm>
            <a:off x="4889158" y="4680291"/>
            <a:ext cx="215900" cy="863600"/>
          </a:xfrm>
          <a:prstGeom prst="leftBrace">
            <a:avLst>
              <a:gd name="adj1" fmla="val 33315"/>
              <a:gd name="adj2" fmla="val 50000"/>
            </a:avLst>
          </a:prstGeom>
          <a:noFill/>
          <a:ln w="9525">
            <a:noFill/>
            <a:round/>
          </a:ln>
        </p:spPr>
        <p:txBody>
          <a:bodyPr wrap="none" lIns="91424" tIns="45712" rIns="91424" bIns="45712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zh-CN" sz="24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6" name="Text Box 12"/>
          <p:cNvSpPr txBox="1">
            <a:spLocks noChangeArrowheads="1"/>
          </p:cNvSpPr>
          <p:nvPr/>
        </p:nvSpPr>
        <p:spPr bwMode="auto">
          <a:xfrm>
            <a:off x="5178083" y="4434228"/>
            <a:ext cx="1132009" cy="46164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1424" tIns="45712" rIns="91424" bIns="45712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脑神经</a:t>
            </a:r>
          </a:p>
        </p:txBody>
      </p:sp>
      <p:sp>
        <p:nvSpPr>
          <p:cNvPr id="27" name="Text Box 13"/>
          <p:cNvSpPr txBox="1">
            <a:spLocks noChangeArrowheads="1"/>
          </p:cNvSpPr>
          <p:nvPr/>
        </p:nvSpPr>
        <p:spPr bwMode="auto">
          <a:xfrm>
            <a:off x="5178083" y="5254966"/>
            <a:ext cx="1132009" cy="46164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1424" tIns="45712" rIns="91424" bIns="45712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脊神经</a:t>
            </a:r>
          </a:p>
        </p:txBody>
      </p:sp>
      <p:sp>
        <p:nvSpPr>
          <p:cNvPr id="28" name="AutoShape 14"/>
          <p:cNvSpPr/>
          <p:nvPr/>
        </p:nvSpPr>
        <p:spPr bwMode="auto">
          <a:xfrm>
            <a:off x="5820922" y="1320556"/>
            <a:ext cx="217487" cy="2160587"/>
          </a:xfrm>
          <a:prstGeom prst="leftBrace">
            <a:avLst>
              <a:gd name="adj1" fmla="val 82740"/>
              <a:gd name="adj2" fmla="val 50000"/>
            </a:avLst>
          </a:prstGeom>
          <a:noFill/>
          <a:ln w="9525">
            <a:noFill/>
            <a:round/>
          </a:ln>
        </p:spPr>
        <p:txBody>
          <a:bodyPr wrap="none" lIns="91424" tIns="45712" rIns="91424" bIns="45712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zh-CN" sz="24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9" name="Text Box 15"/>
          <p:cNvSpPr txBox="1">
            <a:spLocks noChangeArrowheads="1"/>
          </p:cNvSpPr>
          <p:nvPr/>
        </p:nvSpPr>
        <p:spPr bwMode="auto">
          <a:xfrm>
            <a:off x="6167001" y="1418958"/>
            <a:ext cx="816217" cy="46164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1424" tIns="45712" rIns="91424" bIns="45712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大脑</a:t>
            </a:r>
          </a:p>
        </p:txBody>
      </p:sp>
      <p:sp>
        <p:nvSpPr>
          <p:cNvPr id="30" name="Text Box 16"/>
          <p:cNvSpPr txBox="1">
            <a:spLocks noChangeArrowheads="1"/>
          </p:cNvSpPr>
          <p:nvPr/>
        </p:nvSpPr>
        <p:spPr bwMode="auto">
          <a:xfrm>
            <a:off x="6181289" y="2003159"/>
            <a:ext cx="816217" cy="46164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1424" tIns="45712" rIns="91424" bIns="45712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小脑</a:t>
            </a:r>
          </a:p>
        </p:txBody>
      </p:sp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6181289" y="2650859"/>
            <a:ext cx="816217" cy="46164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1424" tIns="45712" rIns="91424" bIns="45712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脑干</a:t>
            </a:r>
          </a:p>
        </p:txBody>
      </p:sp>
      <p:sp>
        <p:nvSpPr>
          <p:cNvPr id="48" name="AutoShape 32"/>
          <p:cNvSpPr/>
          <p:nvPr/>
        </p:nvSpPr>
        <p:spPr bwMode="auto">
          <a:xfrm>
            <a:off x="2072024" y="3087561"/>
            <a:ext cx="438150" cy="2002055"/>
          </a:xfrm>
          <a:prstGeom prst="leftBrace">
            <a:avLst>
              <a:gd name="adj1" fmla="val 67294"/>
              <a:gd name="adj2" fmla="val 50000"/>
            </a:avLst>
          </a:prstGeom>
          <a:noFill/>
          <a:ln w="9525">
            <a:solidFill>
              <a:schemeClr val="tx1"/>
            </a:solidFill>
            <a:round/>
          </a:ln>
        </p:spPr>
        <p:txBody>
          <a:bodyPr wrap="none" lIns="50164" tIns="25082" rIns="50164" bIns="25082" anchor="ctr"/>
          <a:lstStyle/>
          <a:p>
            <a:pPr marL="0" marR="0" lvl="0" indent="0" defTabSz="50165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49" name="AutoShape 33"/>
          <p:cNvSpPr/>
          <p:nvPr/>
        </p:nvSpPr>
        <p:spPr bwMode="auto">
          <a:xfrm>
            <a:off x="4838348" y="2234389"/>
            <a:ext cx="339735" cy="1583653"/>
          </a:xfrm>
          <a:prstGeom prst="leftBrace">
            <a:avLst>
              <a:gd name="adj1" fmla="val 62574"/>
              <a:gd name="adj2" fmla="val 50000"/>
            </a:avLst>
          </a:prstGeom>
          <a:noFill/>
          <a:ln w="9525">
            <a:solidFill>
              <a:schemeClr val="tx1"/>
            </a:solidFill>
            <a:round/>
          </a:ln>
        </p:spPr>
        <p:txBody>
          <a:bodyPr wrap="none" lIns="50164" tIns="25082" rIns="50164" bIns="25082" anchor="ctr"/>
          <a:lstStyle/>
          <a:p>
            <a:pPr marL="0" marR="0" lvl="0" indent="0" defTabSz="50165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50" name="AutoShape 34"/>
          <p:cNvSpPr/>
          <p:nvPr/>
        </p:nvSpPr>
        <p:spPr bwMode="auto">
          <a:xfrm>
            <a:off x="4934250" y="4606306"/>
            <a:ext cx="219075" cy="928687"/>
          </a:xfrm>
          <a:prstGeom prst="leftBrace">
            <a:avLst>
              <a:gd name="adj1" fmla="val 35306"/>
              <a:gd name="adj2" fmla="val 50000"/>
            </a:avLst>
          </a:prstGeom>
          <a:noFill/>
          <a:ln w="9525">
            <a:solidFill>
              <a:schemeClr val="tx1"/>
            </a:solidFill>
            <a:round/>
          </a:ln>
        </p:spPr>
        <p:txBody>
          <a:bodyPr wrap="none" lIns="50164" tIns="25082" rIns="50164" bIns="25082" anchor="ctr"/>
          <a:lstStyle/>
          <a:p>
            <a:pPr marL="0" marR="0" lvl="0" indent="0" defTabSz="50165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51" name="AutoShape 35"/>
          <p:cNvSpPr/>
          <p:nvPr/>
        </p:nvSpPr>
        <p:spPr bwMode="auto">
          <a:xfrm>
            <a:off x="5822510" y="1469780"/>
            <a:ext cx="311128" cy="1689100"/>
          </a:xfrm>
          <a:prstGeom prst="leftBrace">
            <a:avLst>
              <a:gd name="adj1" fmla="val 51622"/>
              <a:gd name="adj2" fmla="val 50000"/>
            </a:avLst>
          </a:prstGeom>
          <a:noFill/>
          <a:ln w="9525">
            <a:solidFill>
              <a:schemeClr val="tx1"/>
            </a:solidFill>
            <a:round/>
          </a:ln>
        </p:spPr>
        <p:txBody>
          <a:bodyPr wrap="none" lIns="50164" tIns="25082" rIns="50164" bIns="25082" anchor="ctr"/>
          <a:lstStyle/>
          <a:p>
            <a:pPr marL="0" marR="0" lvl="0" indent="0" defTabSz="50165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32" name="Text Box 6"/>
          <p:cNvSpPr txBox="1">
            <a:spLocks noChangeArrowheads="1"/>
          </p:cNvSpPr>
          <p:nvPr/>
        </p:nvSpPr>
        <p:spPr bwMode="auto">
          <a:xfrm>
            <a:off x="622214" y="3782432"/>
            <a:ext cx="1755653" cy="46164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424" tIns="45712" rIns="91424" bIns="45712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神经系统</a:t>
            </a:r>
          </a:p>
        </p:txBody>
      </p:sp>
      <p:pic>
        <p:nvPicPr>
          <p:cNvPr id="34" name="Picture 2" descr="人的神经系统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97506" y="1418958"/>
            <a:ext cx="5194494" cy="4688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任意多边形 34"/>
          <p:cNvSpPr/>
          <p:nvPr/>
        </p:nvSpPr>
        <p:spPr bwMode="auto">
          <a:xfrm>
            <a:off x="8954857" y="1599028"/>
            <a:ext cx="1371600" cy="658813"/>
          </a:xfrm>
          <a:custGeom>
            <a:avLst/>
            <a:gdLst>
              <a:gd name="T0" fmla="*/ 323850 w 1028700"/>
              <a:gd name="T1" fmla="*/ 591052 h 658253"/>
              <a:gd name="T2" fmla="*/ 257175 w 1028700"/>
              <a:gd name="T3" fmla="*/ 600586 h 658253"/>
              <a:gd name="T4" fmla="*/ 209550 w 1028700"/>
              <a:gd name="T5" fmla="*/ 610119 h 658253"/>
              <a:gd name="T6" fmla="*/ 76200 w 1028700"/>
              <a:gd name="T7" fmla="*/ 600586 h 658253"/>
              <a:gd name="T8" fmla="*/ 47625 w 1028700"/>
              <a:gd name="T9" fmla="*/ 543387 h 658253"/>
              <a:gd name="T10" fmla="*/ 38100 w 1028700"/>
              <a:gd name="T11" fmla="*/ 514788 h 658253"/>
              <a:gd name="T12" fmla="*/ 0 w 1028700"/>
              <a:gd name="T13" fmla="*/ 457589 h 658253"/>
              <a:gd name="T14" fmla="*/ 19050 w 1028700"/>
              <a:gd name="T15" fmla="*/ 324126 h 658253"/>
              <a:gd name="T16" fmla="*/ 28575 w 1028700"/>
              <a:gd name="T17" fmla="*/ 219261 h 658253"/>
              <a:gd name="T18" fmla="*/ 38100 w 1028700"/>
              <a:gd name="T19" fmla="*/ 181129 h 658253"/>
              <a:gd name="T20" fmla="*/ 104775 w 1028700"/>
              <a:gd name="T21" fmla="*/ 95331 h 658253"/>
              <a:gd name="T22" fmla="*/ 152400 w 1028700"/>
              <a:gd name="T23" fmla="*/ 9533 h 658253"/>
              <a:gd name="T24" fmla="*/ 180975 w 1028700"/>
              <a:gd name="T25" fmla="*/ 0 h 658253"/>
              <a:gd name="T26" fmla="*/ 714375 w 1028700"/>
              <a:gd name="T27" fmla="*/ 9533 h 658253"/>
              <a:gd name="T28" fmla="*/ 809625 w 1028700"/>
              <a:gd name="T29" fmla="*/ 28599 h 658253"/>
              <a:gd name="T30" fmla="*/ 866775 w 1028700"/>
              <a:gd name="T31" fmla="*/ 66732 h 658253"/>
              <a:gd name="T32" fmla="*/ 914400 w 1028700"/>
              <a:gd name="T33" fmla="*/ 104864 h 658253"/>
              <a:gd name="T34" fmla="*/ 971550 w 1028700"/>
              <a:gd name="T35" fmla="*/ 142997 h 658253"/>
              <a:gd name="T36" fmla="*/ 1009650 w 1028700"/>
              <a:gd name="T37" fmla="*/ 200195 h 658253"/>
              <a:gd name="T38" fmla="*/ 1028700 w 1028700"/>
              <a:gd name="T39" fmla="*/ 228794 h 658253"/>
              <a:gd name="T40" fmla="*/ 1019175 w 1028700"/>
              <a:gd name="T41" fmla="*/ 390857 h 658253"/>
              <a:gd name="T42" fmla="*/ 933450 w 1028700"/>
              <a:gd name="T43" fmla="*/ 438523 h 658253"/>
              <a:gd name="T44" fmla="*/ 876300 w 1028700"/>
              <a:gd name="T45" fmla="*/ 476655 h 658253"/>
              <a:gd name="T46" fmla="*/ 809625 w 1028700"/>
              <a:gd name="T47" fmla="*/ 495721 h 658253"/>
              <a:gd name="T48" fmla="*/ 723900 w 1028700"/>
              <a:gd name="T49" fmla="*/ 562453 h 658253"/>
              <a:gd name="T50" fmla="*/ 666750 w 1028700"/>
              <a:gd name="T51" fmla="*/ 581519 h 658253"/>
              <a:gd name="T52" fmla="*/ 638175 w 1028700"/>
              <a:gd name="T53" fmla="*/ 591052 h 658253"/>
              <a:gd name="T54" fmla="*/ 76200 w 1028700"/>
              <a:gd name="T55" fmla="*/ 619652 h 658253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1028700" h="658253">
                <a:moveTo>
                  <a:pt x="323850" y="590550"/>
                </a:moveTo>
                <a:cubicBezTo>
                  <a:pt x="301625" y="593725"/>
                  <a:pt x="279320" y="596384"/>
                  <a:pt x="257175" y="600075"/>
                </a:cubicBezTo>
                <a:cubicBezTo>
                  <a:pt x="241206" y="602737"/>
                  <a:pt x="225739" y="609600"/>
                  <a:pt x="209550" y="609600"/>
                </a:cubicBezTo>
                <a:cubicBezTo>
                  <a:pt x="164987" y="609600"/>
                  <a:pt x="120650" y="603250"/>
                  <a:pt x="76200" y="600075"/>
                </a:cubicBezTo>
                <a:cubicBezTo>
                  <a:pt x="52259" y="528251"/>
                  <a:pt x="84554" y="616783"/>
                  <a:pt x="47625" y="542925"/>
                </a:cubicBezTo>
                <a:cubicBezTo>
                  <a:pt x="43135" y="533945"/>
                  <a:pt x="42976" y="523127"/>
                  <a:pt x="38100" y="514350"/>
                </a:cubicBezTo>
                <a:cubicBezTo>
                  <a:pt x="26981" y="494336"/>
                  <a:pt x="0" y="457200"/>
                  <a:pt x="0" y="457200"/>
                </a:cubicBezTo>
                <a:cubicBezTo>
                  <a:pt x="6350" y="412750"/>
                  <a:pt x="14985" y="368567"/>
                  <a:pt x="19050" y="323850"/>
                </a:cubicBezTo>
                <a:cubicBezTo>
                  <a:pt x="22225" y="288925"/>
                  <a:pt x="23940" y="253836"/>
                  <a:pt x="28575" y="219075"/>
                </a:cubicBezTo>
                <a:cubicBezTo>
                  <a:pt x="30305" y="206099"/>
                  <a:pt x="31605" y="192341"/>
                  <a:pt x="38100" y="180975"/>
                </a:cubicBezTo>
                <a:cubicBezTo>
                  <a:pt x="77548" y="111940"/>
                  <a:pt x="68239" y="204859"/>
                  <a:pt x="104775" y="95250"/>
                </a:cubicBezTo>
                <a:cubicBezTo>
                  <a:pt x="118976" y="52648"/>
                  <a:pt x="115737" y="33967"/>
                  <a:pt x="152400" y="9525"/>
                </a:cubicBezTo>
                <a:cubicBezTo>
                  <a:pt x="160754" y="3956"/>
                  <a:pt x="171450" y="3175"/>
                  <a:pt x="180975" y="0"/>
                </a:cubicBezTo>
                <a:lnTo>
                  <a:pt x="714375" y="9525"/>
                </a:lnTo>
                <a:cubicBezTo>
                  <a:pt x="727426" y="9939"/>
                  <a:pt x="788178" y="16660"/>
                  <a:pt x="809625" y="28575"/>
                </a:cubicBezTo>
                <a:cubicBezTo>
                  <a:pt x="829639" y="39694"/>
                  <a:pt x="866775" y="66675"/>
                  <a:pt x="866775" y="66675"/>
                </a:cubicBezTo>
                <a:cubicBezTo>
                  <a:pt x="901974" y="119473"/>
                  <a:pt x="865686" y="77712"/>
                  <a:pt x="914400" y="104775"/>
                </a:cubicBezTo>
                <a:cubicBezTo>
                  <a:pt x="934414" y="115894"/>
                  <a:pt x="971550" y="142875"/>
                  <a:pt x="971550" y="142875"/>
                </a:cubicBezTo>
                <a:lnTo>
                  <a:pt x="1009650" y="200025"/>
                </a:lnTo>
                <a:lnTo>
                  <a:pt x="1028700" y="228600"/>
                </a:lnTo>
                <a:cubicBezTo>
                  <a:pt x="1025525" y="282575"/>
                  <a:pt x="1029779" y="337507"/>
                  <a:pt x="1019175" y="390525"/>
                </a:cubicBezTo>
                <a:cubicBezTo>
                  <a:pt x="1012276" y="425019"/>
                  <a:pt x="949899" y="427184"/>
                  <a:pt x="933450" y="438150"/>
                </a:cubicBezTo>
                <a:cubicBezTo>
                  <a:pt x="914400" y="450850"/>
                  <a:pt x="898512" y="470697"/>
                  <a:pt x="876300" y="476250"/>
                </a:cubicBezTo>
                <a:cubicBezTo>
                  <a:pt x="828460" y="488210"/>
                  <a:pt x="850619" y="481635"/>
                  <a:pt x="809625" y="495300"/>
                </a:cubicBezTo>
                <a:cubicBezTo>
                  <a:pt x="784970" y="519955"/>
                  <a:pt x="758079" y="550582"/>
                  <a:pt x="723900" y="561975"/>
                </a:cubicBezTo>
                <a:lnTo>
                  <a:pt x="666750" y="581025"/>
                </a:lnTo>
                <a:lnTo>
                  <a:pt x="638175" y="590550"/>
                </a:lnTo>
                <a:cubicBezTo>
                  <a:pt x="460375" y="723900"/>
                  <a:pt x="615950" y="619125"/>
                  <a:pt x="76200" y="619125"/>
                </a:cubicBezTo>
              </a:path>
            </a:pathLst>
          </a:custGeom>
          <a:noFill/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6" name="任意多边形 35"/>
          <p:cNvSpPr/>
          <p:nvPr/>
        </p:nvSpPr>
        <p:spPr bwMode="auto">
          <a:xfrm>
            <a:off x="9270242" y="2303877"/>
            <a:ext cx="52916" cy="3067050"/>
          </a:xfrm>
          <a:custGeom>
            <a:avLst/>
            <a:gdLst>
              <a:gd name="T0" fmla="*/ 20299 w 38995"/>
              <a:gd name="T1" fmla="*/ 0 h 3067050"/>
              <a:gd name="T2" fmla="*/ 10605 w 38995"/>
              <a:gd name="T3" fmla="*/ 47625 h 3067050"/>
              <a:gd name="T4" fmla="*/ 911 w 38995"/>
              <a:gd name="T5" fmla="*/ 85725 h 3067050"/>
              <a:gd name="T6" fmla="*/ 20299 w 38995"/>
              <a:gd name="T7" fmla="*/ 1009650 h 3067050"/>
              <a:gd name="T8" fmla="*/ 39687 w 38995"/>
              <a:gd name="T9" fmla="*/ 1143000 h 3067050"/>
              <a:gd name="T10" fmla="*/ 29993 w 38995"/>
              <a:gd name="T11" fmla="*/ 2019300 h 3067050"/>
              <a:gd name="T12" fmla="*/ 39687 w 38995"/>
              <a:gd name="T13" fmla="*/ 3067050 h 306705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8995" h="3067050">
                <a:moveTo>
                  <a:pt x="19945" y="0"/>
                </a:moveTo>
                <a:cubicBezTo>
                  <a:pt x="16770" y="15875"/>
                  <a:pt x="13932" y="31821"/>
                  <a:pt x="10420" y="47625"/>
                </a:cubicBezTo>
                <a:cubicBezTo>
                  <a:pt x="7580" y="60404"/>
                  <a:pt x="765" y="72635"/>
                  <a:pt x="895" y="85725"/>
                </a:cubicBezTo>
                <a:cubicBezTo>
                  <a:pt x="3945" y="393750"/>
                  <a:pt x="-10706" y="703138"/>
                  <a:pt x="19945" y="1009650"/>
                </a:cubicBezTo>
                <a:cubicBezTo>
                  <a:pt x="30773" y="1117926"/>
                  <a:pt x="21731" y="1073944"/>
                  <a:pt x="38995" y="1143000"/>
                </a:cubicBezTo>
                <a:cubicBezTo>
                  <a:pt x="35820" y="1435100"/>
                  <a:pt x="29470" y="1727183"/>
                  <a:pt x="29470" y="2019300"/>
                </a:cubicBezTo>
                <a:cubicBezTo>
                  <a:pt x="29470" y="2368564"/>
                  <a:pt x="38995" y="2717786"/>
                  <a:pt x="38995" y="3067050"/>
                </a:cubicBezTo>
              </a:path>
            </a:pathLst>
          </a:cu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1222829" y="373743"/>
            <a:ext cx="39789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3200" b="1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一、神经系统的组成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3" grpId="0"/>
      <p:bldP spid="24" grpId="0"/>
      <p:bldP spid="26" grpId="0"/>
      <p:bldP spid="27" grpId="0"/>
      <p:bldP spid="29" grpId="0"/>
      <p:bldP spid="30" grpId="0"/>
      <p:bldP spid="31" grpId="0"/>
      <p:bldP spid="48" grpId="0" animBg="1"/>
      <p:bldP spid="49" grpId="0" animBg="1"/>
      <p:bldP spid="50" grpId="0" animBg="1"/>
      <p:bldP spid="51" grpId="0" animBg="1"/>
      <p:bldP spid="32" grpId="0"/>
      <p:bldP spid="35" grpId="0" animBg="1"/>
      <p:bldP spid="3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798" name="Picture 6" descr="http://pic15.nipic.com/20110710/7277849_082152674000_2.jpg"/>
          <p:cNvPicPr>
            <a:picLocks noChangeAspect="1" noChangeArrowheads="1"/>
          </p:cNvPicPr>
          <p:nvPr/>
        </p:nvPicPr>
        <p:blipFill rotWithShape="1">
          <a:blip r:embed="rId3" cstate="print"/>
          <a:srcRect l="2870" t="2238" b="3229"/>
          <a:stretch>
            <a:fillRect/>
          </a:stretch>
        </p:blipFill>
        <p:spPr bwMode="auto">
          <a:xfrm>
            <a:off x="1376434" y="2113278"/>
            <a:ext cx="3020576" cy="27560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1800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21382" y="2113278"/>
            <a:ext cx="3674713" cy="27560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本框 5"/>
          <p:cNvSpPr txBox="1"/>
          <p:nvPr/>
        </p:nvSpPr>
        <p:spPr>
          <a:xfrm>
            <a:off x="1222829" y="373743"/>
            <a:ext cx="39789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3200" b="1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二、神经系统的功能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1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1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816610" y="1221697"/>
            <a:ext cx="4283075" cy="868363"/>
          </a:xfrm>
        </p:spPr>
        <p:txBody>
          <a:bodyPr/>
          <a:lstStyle/>
          <a:p>
            <a:pPr algn="l" eaLnBrk="1" hangingPunct="1">
              <a:defRPr/>
            </a:pPr>
            <a:r>
              <a:rPr lang="zh-CN" altLang="en-US" sz="24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脑</a:t>
            </a:r>
            <a:r>
              <a:rPr lang="en-US" altLang="zh-CN" sz="24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——</a:t>
            </a:r>
            <a:r>
              <a:rPr lang="zh-CN" altLang="en-US" sz="24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神经系统中最高级部分</a:t>
            </a:r>
            <a:endParaRPr kumimoji="1" lang="zh-CN" altLang="en-US" sz="2400" i="1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36195" name="Picture 3" descr="brain101200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123141" y="2353239"/>
            <a:ext cx="4006321" cy="27102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6196" name="Line 4"/>
          <p:cNvSpPr>
            <a:spLocks noChangeShapeType="1"/>
          </p:cNvSpPr>
          <p:nvPr/>
        </p:nvSpPr>
        <p:spPr bwMode="auto">
          <a:xfrm flipV="1">
            <a:off x="5941060" y="2535238"/>
            <a:ext cx="2116667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ffectLst/>
        </p:spPr>
        <p:txBody>
          <a:bodyPr wrap="none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6198" name="Line 6"/>
          <p:cNvSpPr>
            <a:spLocks noChangeShapeType="1"/>
          </p:cNvSpPr>
          <p:nvPr/>
        </p:nvSpPr>
        <p:spPr bwMode="auto">
          <a:xfrm flipV="1">
            <a:off x="5850044" y="3840960"/>
            <a:ext cx="2207683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ffectLst/>
        </p:spPr>
        <p:txBody>
          <a:bodyPr wrap="none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6200" name="Line 8"/>
          <p:cNvSpPr>
            <a:spLocks noChangeShapeType="1"/>
          </p:cNvSpPr>
          <p:nvPr/>
        </p:nvSpPr>
        <p:spPr bwMode="auto">
          <a:xfrm flipH="1">
            <a:off x="3600451" y="4191001"/>
            <a:ext cx="1439333" cy="12239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222829" y="373743"/>
            <a:ext cx="39789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3200" b="1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二、神经系统的功能</a:t>
            </a:r>
          </a:p>
        </p:txBody>
      </p:sp>
      <p:sp>
        <p:nvSpPr>
          <p:cNvPr id="13" name="Text Box 5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8177446" y="2247488"/>
            <a:ext cx="489584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kumimoji="1" lang="zh-CN" altLang="en-US" sz="2400" dirty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大脑</a:t>
            </a:r>
            <a:endParaRPr kumimoji="1" lang="zh-CN" altLang="en-US" sz="2400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ext Box 7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8177446" y="3606225"/>
            <a:ext cx="508846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kumimoji="1" lang="zh-CN" altLang="en-US" sz="2400" dirty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小脑</a:t>
            </a:r>
            <a:endParaRPr kumimoji="1" lang="zh-CN" altLang="en-US" sz="2400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" name="Text Box 9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3212316" y="5505236"/>
            <a:ext cx="10464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zh-CN" altLang="en-US" sz="2400" dirty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脑干</a:t>
            </a:r>
            <a:endParaRPr kumimoji="1" lang="zh-CN" altLang="en-US" sz="2400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6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6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6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6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6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6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6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6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6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6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4" grpId="0"/>
      <p:bldP spid="136196" grpId="0" animBg="1"/>
      <p:bldP spid="136198" grpId="0" animBg="1"/>
      <p:bldP spid="136200" grpId="0" animBg="1"/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oup 50"/>
          <p:cNvGraphicFramePr>
            <a:graphicFrameLocks noGrp="1"/>
          </p:cNvGraphicFramePr>
          <p:nvPr>
            <p:ph idx="4294967295"/>
            <p:custDataLst>
              <p:tags r:id="rId1"/>
            </p:custDataLst>
          </p:nvPr>
        </p:nvGraphicFramePr>
        <p:xfrm>
          <a:off x="672350" y="2223722"/>
          <a:ext cx="10846550" cy="3546917"/>
        </p:xfrm>
        <a:graphic>
          <a:graphicData uri="http://schemas.openxmlformats.org/drawingml/2006/table">
            <a:tbl>
              <a:tblPr/>
              <a:tblGrid>
                <a:gridCol w="35269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958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237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75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0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121921" marR="121921" marT="45712" marB="4571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案例</a:t>
                      </a: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1</a:t>
                      </a:r>
                    </a:p>
                  </a:txBody>
                  <a:tcPr marL="121921" marR="121921"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案例</a:t>
                      </a: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2</a:t>
                      </a:r>
                    </a:p>
                  </a:txBody>
                  <a:tcPr marL="121921" marR="121921"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42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发病原因</a:t>
                      </a:r>
                    </a:p>
                  </a:txBody>
                  <a:tcPr marL="121921" marR="121921" marT="45712" marB="4571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中风</a:t>
                      </a:r>
                    </a:p>
                  </a:txBody>
                  <a:tcPr marL="121921" marR="121921"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肿瘤</a:t>
                      </a:r>
                    </a:p>
                  </a:txBody>
                  <a:tcPr marL="121921" marR="121921"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115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0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发病部位及症状</a:t>
                      </a:r>
                    </a:p>
                  </a:txBody>
                  <a:tcPr marL="121921" marR="121921" marT="45712" marB="4571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大脑的局部血液供应受到影响，一侧肢体不能活动，半身不遂。（四肢均无损伤）</a:t>
                      </a:r>
                    </a:p>
                  </a:txBody>
                  <a:tcPr marL="121921" marR="121921"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脑颅内长有肿瘤，压迫大脑，失明</a:t>
                      </a:r>
                    </a:p>
                  </a:txBody>
                  <a:tcPr marL="121921" marR="121921"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061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0" dirty="0">
                          <a:solidFill>
                            <a:schemeClr val="accent1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疑惑</a:t>
                      </a:r>
                    </a:p>
                  </a:txBody>
                  <a:tcPr marL="121921" marR="121921" marT="45712" marB="4571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0" lang="en-US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121921" marR="121921"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0" lang="en-US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0" lang="en-US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121921" marR="121921"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8333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推测</a:t>
                      </a:r>
                      <a:endParaRPr lang="zh-CN" altLang="en-US" sz="2000" b="0" dirty="0">
                        <a:solidFill>
                          <a:schemeClr val="accent1">
                            <a:lumMod val="10000"/>
                          </a:schemeClr>
                        </a:solidFill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121921" marR="121921" marT="45712" marB="4571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0" lang="en-US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121921" marR="121921"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0" lang="en-US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121921" marR="121921"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951722" y="5000368"/>
            <a:ext cx="2287806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大脑有特殊区域控</a:t>
            </a:r>
            <a:endParaRPr kumimoji="0" lang="en-US" altLang="zh-CN" sz="200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1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制肢体运动</a:t>
            </a:r>
            <a:endParaRPr kumimoji="0" lang="en-US" altLang="zh-CN" sz="200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1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734967" y="5062753"/>
            <a:ext cx="2024913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大脑有特殊区域</a:t>
            </a:r>
            <a:endParaRPr kumimoji="0" lang="en-US" altLang="zh-CN" sz="200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1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形成视觉</a:t>
            </a:r>
            <a:endParaRPr kumimoji="0" lang="en-US" altLang="zh-CN" sz="200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1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51722" y="4230097"/>
            <a:ext cx="2287806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大脑受伤与我肢体</a:t>
            </a:r>
            <a:endParaRPr kumimoji="0" lang="en-US" altLang="zh-CN" sz="200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运动何干？</a:t>
            </a:r>
            <a:endParaRPr kumimoji="0" lang="en-US" altLang="zh-CN" sz="200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34967" y="4230097"/>
            <a:ext cx="2024913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脑长瘤与我眼睛</a:t>
            </a:r>
            <a:endParaRPr kumimoji="0" lang="en-US" altLang="zh-CN" sz="200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何干？</a:t>
            </a:r>
            <a:endParaRPr kumimoji="0" lang="en-US" altLang="zh-CN" sz="200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222829" y="373743"/>
            <a:ext cx="39789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3200" b="1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二、神经系统的功能</a:t>
            </a:r>
          </a:p>
        </p:txBody>
      </p:sp>
      <p:sp>
        <p:nvSpPr>
          <p:cNvPr id="2" name="矩形 1"/>
          <p:cNvSpPr/>
          <p:nvPr/>
        </p:nvSpPr>
        <p:spPr>
          <a:xfrm>
            <a:off x="660400" y="1406454"/>
            <a:ext cx="28809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扮演医生  会诊病例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2" name="Text Box 22"/>
          <p:cNvSpPr txBox="1">
            <a:spLocks noChangeArrowheads="1"/>
          </p:cNvSpPr>
          <p:nvPr/>
        </p:nvSpPr>
        <p:spPr bwMode="auto">
          <a:xfrm>
            <a:off x="348816" y="1372961"/>
            <a:ext cx="485298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8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  <a:lvl2pPr marL="742950" indent="-285750" eaLnBrk="0" hangingPunct="0">
              <a:defRPr sz="18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2pPr>
            <a:lvl3pPr marL="1143000" indent="-228600" eaLnBrk="0" hangingPunct="0">
              <a:defRPr sz="18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3pPr>
            <a:lvl4pPr marL="1600200" indent="-228600" eaLnBrk="0" hangingPunct="0">
              <a:defRPr sz="18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4pPr>
            <a:lvl5pPr marL="2057400" indent="-228600" eaLnBrk="0" hangingPunct="0">
              <a:defRPr sz="18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8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8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8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8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10000"/>
                  </a:schemeClr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大脑皮层功能区</a:t>
            </a:r>
            <a:r>
              <a:rPr kumimoji="1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——</a:t>
            </a:r>
            <a:r>
              <a:rPr kumimoji="1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神经中枢</a:t>
            </a:r>
          </a:p>
        </p:txBody>
      </p:sp>
      <p:pic>
        <p:nvPicPr>
          <p:cNvPr id="8195" name="Picture 23" descr="http://www.scdzzx.net/Article/UploadFiles/201303/20130308153902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63780" y="2249070"/>
            <a:ext cx="8264441" cy="3885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文本框 6"/>
          <p:cNvSpPr txBox="1"/>
          <p:nvPr/>
        </p:nvSpPr>
        <p:spPr>
          <a:xfrm>
            <a:off x="1222829" y="373743"/>
            <a:ext cx="39789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3200" b="1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二、神经系统的功能</a:t>
            </a:r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3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6" descr="http://hnrb.zjol.com.cn/hnrb/res/1/20130208/340913602865342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0077" y="2680456"/>
            <a:ext cx="4992331" cy="2249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8" descr="http://xsrb.xsnet.cn/res/1/20091103/165512572029829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99960" y="2809044"/>
            <a:ext cx="3312802" cy="2120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 bwMode="auto">
          <a:xfrm>
            <a:off x="815506" y="1532396"/>
            <a:ext cx="2079415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酗酒伤害脑！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222829" y="373743"/>
            <a:ext cx="39789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3200" b="1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二、神经系统的功能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news.dayoo.com/guangzhou/img/2004-06/17/xin_9fea48bebdc9484cb33411f842a8609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99192" y="2046740"/>
            <a:ext cx="6593616" cy="3203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9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660400" y="1356475"/>
            <a:ext cx="230504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24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植物人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222829" y="373743"/>
            <a:ext cx="39789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3200" b="1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二、神经系统的功能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5.0,&quot;FooterHeight&quot;:9.0,&quot;SideMargin&quot;:5.5,&quot;TopMargin&quot;:0.0,&quot;BottomMargin&quot;:0.0,&quot;IntervalMargin&quot;:1.5,&quot;SettingType&quot;:&quot;System&quot;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{2afd9bdd-f8d3-47be-9045-e916c0cff879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{83d3bf05-bcc3-49c6-baeb-936e27ee9830}"/>
</p:tagLst>
</file>

<file path=ppt/theme/theme1.xml><?xml version="1.0" encoding="utf-8"?>
<a:theme xmlns:a="http://schemas.openxmlformats.org/drawingml/2006/main" name="办公资源网：www.bangongziyuan.com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863</Words>
  <Application>Microsoft Office PowerPoint</Application>
  <PresentationFormat>宽屏</PresentationFormat>
  <Paragraphs>134</Paragraphs>
  <Slides>16</Slides>
  <Notes>16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3" baseType="lpstr">
      <vt:lpstr>FandolFang R</vt:lpstr>
      <vt:lpstr>思源黑体 CN Light</vt:lpstr>
      <vt:lpstr>Arial</vt:lpstr>
      <vt:lpstr>Calibri</vt:lpstr>
      <vt:lpstr>Calibri Light</vt:lpstr>
      <vt:lpstr>Wingdings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脑——神经系统中最高级部分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2</cp:revision>
  <dcterms:created xsi:type="dcterms:W3CDTF">2020-06-23T02:45:04Z</dcterms:created>
  <dcterms:modified xsi:type="dcterms:W3CDTF">2021-01-09T09:50:59Z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