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320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6" r:id="rId17"/>
    <p:sldId id="274" r:id="rId18"/>
    <p:sldId id="275" r:id="rId19"/>
    <p:sldId id="287" r:id="rId20"/>
    <p:sldId id="321" r:id="rId21"/>
  </p:sldIdLst>
  <p:sldSz cx="12192000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6">
          <p15:clr>
            <a:srgbClr val="A4A3A4"/>
          </p15:clr>
        </p15:guide>
        <p15:guide id="2" pos="7256">
          <p15:clr>
            <a:srgbClr val="A4A3A4"/>
          </p15:clr>
        </p15:guide>
        <p15:guide id="3" orient="horz" pos="648">
          <p15:clr>
            <a:srgbClr val="A4A3A4"/>
          </p15:clr>
        </p15:guide>
        <p15:guide id="4" orient="horz" pos="712">
          <p15:clr>
            <a:srgbClr val="A4A3A4"/>
          </p15:clr>
        </p15:guide>
        <p15:guide id="5" orient="horz" pos="3928">
          <p15:clr>
            <a:srgbClr val="A4A3A4"/>
          </p15:clr>
        </p15:guide>
        <p15:guide id="6" orient="horz" pos="386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1812" y="678"/>
      </p:cViewPr>
      <p:guideLst>
        <p:guide pos="416"/>
        <p:guide pos="7256"/>
        <p:guide orient="horz" pos="648"/>
        <p:guide orient="horz" pos="712"/>
        <p:guide orient="horz" pos="3928"/>
        <p:guide orient="horz" pos="3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3DF629CD-307F-4D69-A69E-F5908531DB98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614C75FD-3D7C-4D03-BC72-1169DB6FC61F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313E388-8A17-44FA-AE8B-AAB64D773570}" type="slidenum">
              <a: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12</a:t>
            </a:fld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19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六边形 7"/>
          <p:cNvSpPr/>
          <p:nvPr userDrawn="1"/>
        </p:nvSpPr>
        <p:spPr>
          <a:xfrm>
            <a:off x="323706" y="351790"/>
            <a:ext cx="755794" cy="666750"/>
          </a:xfrm>
          <a:prstGeom prst="hexagon">
            <a:avLst/>
          </a:prstGeom>
          <a:gradFill>
            <a:gsLst>
              <a:gs pos="0">
                <a:srgbClr val="E8525B"/>
              </a:gs>
              <a:gs pos="100000">
                <a:srgbClr val="F8B542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0"/>
          <p:cNvSpPr>
            <a:spLocks noGrp="1"/>
          </p:cNvSpPr>
          <p:nvPr>
            <p:ph type="pic" sz="quarter" idx="10"/>
          </p:nvPr>
        </p:nvSpPr>
        <p:spPr>
          <a:xfrm>
            <a:off x="3284548" y="554126"/>
            <a:ext cx="4108763" cy="4069053"/>
          </a:xfrm>
          <a:prstGeom prst="ellipse">
            <a:avLst/>
          </a:prstGeom>
        </p:spPr>
      </p:sp>
      <p:sp>
        <p:nvSpPr>
          <p:cNvPr id="4" name="Picture Placeholder 20"/>
          <p:cNvSpPr>
            <a:spLocks noGrp="1"/>
          </p:cNvSpPr>
          <p:nvPr>
            <p:ph type="pic" sz="quarter" idx="11"/>
          </p:nvPr>
        </p:nvSpPr>
        <p:spPr>
          <a:xfrm>
            <a:off x="7541854" y="2910288"/>
            <a:ext cx="3256611" cy="3229778"/>
          </a:xfrm>
          <a:prstGeom prst="ellipse">
            <a:avLst/>
          </a:prstGeom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12.xml"/><Relationship Id="rId13" Type="http://schemas.openxmlformats.org/officeDocument/2006/relationships/tags" Target="../tags/tag17.xml"/><Relationship Id="rId3" Type="http://schemas.openxmlformats.org/officeDocument/2006/relationships/tags" Target="../tags/tag7.xml"/><Relationship Id="rId7" Type="http://schemas.openxmlformats.org/officeDocument/2006/relationships/tags" Target="../tags/tag11.xml"/><Relationship Id="rId12" Type="http://schemas.openxmlformats.org/officeDocument/2006/relationships/tags" Target="../tags/tag16.xml"/><Relationship Id="rId2" Type="http://schemas.openxmlformats.org/officeDocument/2006/relationships/tags" Target="../tags/tag6.xml"/><Relationship Id="rId16" Type="http://schemas.openxmlformats.org/officeDocument/2006/relationships/slideLayout" Target="../slideLayouts/slideLayout12.xml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11" Type="http://schemas.openxmlformats.org/officeDocument/2006/relationships/tags" Target="../tags/tag15.xml"/><Relationship Id="rId5" Type="http://schemas.openxmlformats.org/officeDocument/2006/relationships/tags" Target="../tags/tag9.xml"/><Relationship Id="rId15" Type="http://schemas.openxmlformats.org/officeDocument/2006/relationships/tags" Target="../tags/tag19.xml"/><Relationship Id="rId10" Type="http://schemas.openxmlformats.org/officeDocument/2006/relationships/tags" Target="../tags/tag14.xml"/><Relationship Id="rId4" Type="http://schemas.openxmlformats.org/officeDocument/2006/relationships/tags" Target="../tags/tag8.xml"/><Relationship Id="rId9" Type="http://schemas.openxmlformats.org/officeDocument/2006/relationships/tags" Target="../tags/tag13.xml"/><Relationship Id="rId14" Type="http://schemas.openxmlformats.org/officeDocument/2006/relationships/tags" Target="../tags/tag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val 4"/>
          <p:cNvSpPr/>
          <p:nvPr/>
        </p:nvSpPr>
        <p:spPr>
          <a:xfrm>
            <a:off x="7244768" y="2588653"/>
            <a:ext cx="3850783" cy="3812146"/>
          </a:xfrm>
          <a:prstGeom prst="ellipse">
            <a:avLst/>
          </a:prstGeom>
          <a:gradFill>
            <a:gsLst>
              <a:gs pos="0">
                <a:srgbClr val="E8525B"/>
              </a:gs>
              <a:gs pos="100000">
                <a:srgbClr val="F8B542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Arial" panose="020B0604020202020204" pitchFamily="34" charset="0"/>
              <a:ea typeface="思源黑体 CN Medium" panose="020B0600000000000000" pitchFamily="34" charset="-122"/>
            </a:endParaRPr>
          </a:p>
        </p:txBody>
      </p:sp>
      <p:sp>
        <p:nvSpPr>
          <p:cNvPr id="8" name="Oval 7"/>
          <p:cNvSpPr/>
          <p:nvPr/>
        </p:nvSpPr>
        <p:spPr>
          <a:xfrm>
            <a:off x="5171047" y="4959394"/>
            <a:ext cx="1807133" cy="1710643"/>
          </a:xfrm>
          <a:prstGeom prst="ellipse">
            <a:avLst/>
          </a:prstGeom>
          <a:gradFill>
            <a:gsLst>
              <a:gs pos="0">
                <a:srgbClr val="E8525B"/>
              </a:gs>
              <a:gs pos="100000">
                <a:srgbClr val="F8B542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Arial" panose="020B0604020202020204" pitchFamily="34" charset="0"/>
              <a:ea typeface="思源黑体 CN Medium" panose="020B0600000000000000" pitchFamily="34" charset="-122"/>
            </a:endParaRPr>
          </a:p>
        </p:txBody>
      </p:sp>
      <p:sp>
        <p:nvSpPr>
          <p:cNvPr id="9" name="Oval 8"/>
          <p:cNvSpPr/>
          <p:nvPr/>
        </p:nvSpPr>
        <p:spPr>
          <a:xfrm>
            <a:off x="7641771" y="1280159"/>
            <a:ext cx="1158576" cy="1206678"/>
          </a:xfrm>
          <a:prstGeom prst="ellipse">
            <a:avLst/>
          </a:prstGeom>
          <a:gradFill>
            <a:gsLst>
              <a:gs pos="0">
                <a:srgbClr val="E8525B"/>
              </a:gs>
              <a:gs pos="100000">
                <a:srgbClr val="F8B542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Arial" panose="020B0604020202020204" pitchFamily="34" charset="0"/>
              <a:ea typeface="思源黑体 CN Medium" panose="020B0600000000000000" pitchFamily="34" charset="-122"/>
            </a:endParaRPr>
          </a:p>
        </p:txBody>
      </p:sp>
      <p:pic>
        <p:nvPicPr>
          <p:cNvPr id="5" name="图片占位符 4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5" r="16405"/>
          <a:stretch>
            <a:fillRect/>
          </a:stretch>
        </p:blipFill>
        <p:spPr/>
      </p:pic>
      <p:sp>
        <p:nvSpPr>
          <p:cNvPr id="13" name="Rectangle: Rounded Corners 40"/>
          <p:cNvSpPr/>
          <p:nvPr/>
        </p:nvSpPr>
        <p:spPr bwMode="auto">
          <a:xfrm rot="16200000">
            <a:off x="1265674" y="4202380"/>
            <a:ext cx="322784" cy="1423537"/>
          </a:xfrm>
          <a:prstGeom prst="roundRect">
            <a:avLst>
              <a:gd name="adj" fmla="val 12979"/>
            </a:avLst>
          </a:prstGeom>
          <a:gradFill>
            <a:gsLst>
              <a:gs pos="0">
                <a:srgbClr val="E8525B"/>
              </a:gs>
              <a:gs pos="100000">
                <a:srgbClr val="F8B542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" name="Rectangle: Rounded Corners 43"/>
          <p:cNvSpPr/>
          <p:nvPr/>
        </p:nvSpPr>
        <p:spPr bwMode="auto">
          <a:xfrm rot="16200000">
            <a:off x="2956539" y="4202380"/>
            <a:ext cx="322784" cy="1423537"/>
          </a:xfrm>
          <a:prstGeom prst="roundRect">
            <a:avLst>
              <a:gd name="adj" fmla="val 12979"/>
            </a:avLst>
          </a:prstGeom>
          <a:solidFill>
            <a:schemeClr val="bg1">
              <a:lumMod val="75000"/>
            </a:schemeClr>
          </a:solidFill>
          <a:ln w="50800">
            <a:noFill/>
          </a:ln>
        </p:spPr>
        <p:txBody>
          <a:bodyPr vert="horz" wrap="square" lIns="91440" tIns="45720" rIns="91440" bIns="45720" numCol="1" anchor="ctr" anchorCtr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ID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567884" y="2703296"/>
            <a:ext cx="5861196" cy="1269607"/>
            <a:chOff x="1555663" y="3141036"/>
            <a:chExt cx="4671853" cy="1011981"/>
          </a:xfrm>
        </p:grpSpPr>
        <p:sp>
          <p:nvSpPr>
            <p:cNvPr id="16" name="矩形 15"/>
            <p:cNvSpPr/>
            <p:nvPr/>
          </p:nvSpPr>
          <p:spPr bwMode="auto">
            <a:xfrm>
              <a:off x="1555663" y="3141036"/>
              <a:ext cx="4671853" cy="4170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dist">
                <a:defRPr/>
              </a:pPr>
              <a:r>
                <a:rPr lang="zh-CN" altLang="en-US" sz="2800" b="1" kern="100" dirty="0">
                  <a:solidFill>
                    <a:prstClr val="black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第二节 探究环境污染对生物的影响</a:t>
              </a:r>
            </a:p>
          </p:txBody>
        </p:sp>
        <p:sp>
          <p:nvSpPr>
            <p:cNvPr id="17" name="矩形 16"/>
            <p:cNvSpPr/>
            <p:nvPr/>
          </p:nvSpPr>
          <p:spPr>
            <a:xfrm>
              <a:off x="1571361" y="3637838"/>
              <a:ext cx="3472716" cy="5151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cxnSp>
          <p:nvCxnSpPr>
            <p:cNvPr id="18" name="直接连接符 17"/>
            <p:cNvCxnSpPr/>
            <p:nvPr/>
          </p:nvCxnSpPr>
          <p:spPr>
            <a:xfrm>
              <a:off x="1634862" y="3563329"/>
              <a:ext cx="4456218" cy="0"/>
            </a:xfrm>
            <a:prstGeom prst="line">
              <a:avLst/>
            </a:prstGeom>
            <a:noFill/>
            <a:ln w="635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</p:cxnSp>
      </p:grpSp>
      <p:sp>
        <p:nvSpPr>
          <p:cNvPr id="19" name="矩形 18"/>
          <p:cNvSpPr/>
          <p:nvPr/>
        </p:nvSpPr>
        <p:spPr bwMode="auto">
          <a:xfrm>
            <a:off x="567884" y="1942322"/>
            <a:ext cx="16081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57200">
              <a:defRPr/>
            </a:pPr>
            <a:r>
              <a:rPr lang="zh-CN" altLang="en-US" sz="3600" b="1" kern="1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第七章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587578" y="3903934"/>
            <a:ext cx="5670333" cy="547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Please Enter Your Detailed Text Here, The Content Should Be Concise And Clear, Concise And Concise Do Not Need Too Much Text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587578" y="3363120"/>
            <a:ext cx="487932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di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人教版  生物（初中）  （七年级 下）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732031" y="4780816"/>
            <a:ext cx="134615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主讲人：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xippt</a:t>
            </a:r>
            <a:endParaRPr kumimoji="0" lang="zh-CN" alt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2422897" y="4780816"/>
            <a:ext cx="134632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时间：</a:t>
            </a: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2020.4.30</a:t>
            </a:r>
            <a:endParaRPr kumimoji="0" lang="zh-CN" alt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矩形 23"/>
          <p:cNvSpPr/>
          <p:nvPr/>
        </p:nvSpPr>
        <p:spPr bwMode="auto">
          <a:xfrm>
            <a:off x="587578" y="314485"/>
            <a:ext cx="14863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57200">
              <a:defRPr/>
            </a:pPr>
            <a:r>
              <a:rPr lang="en-US" altLang="zh-CN" sz="1600" kern="1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YOUR  LOGO</a:t>
            </a:r>
            <a:endParaRPr lang="zh-CN" altLang="en-US" sz="1600" kern="100" dirty="0">
              <a:solidFill>
                <a:prstClr val="black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4" grpId="0" bldLvl="0" animBg="1"/>
      <p:bldP spid="19" grpId="0"/>
      <p:bldP spid="20" grpId="0"/>
      <p:bldP spid="21" grpId="0"/>
      <p:bldP spid="22" grpId="0"/>
      <p:bldP spid="2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8"/>
          <p:cNvSpPr/>
          <p:nvPr/>
        </p:nvSpPr>
        <p:spPr>
          <a:xfrm>
            <a:off x="-930366" y="2021850"/>
            <a:ext cx="7710304" cy="492125"/>
          </a:xfrm>
          <a:prstGeom prst="round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0" cap="none" spc="0" normalizeH="0" baseline="0" noProof="1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横卷形 4"/>
          <p:cNvSpPr/>
          <p:nvPr/>
        </p:nvSpPr>
        <p:spPr>
          <a:xfrm>
            <a:off x="-693284" y="1130300"/>
            <a:ext cx="3832225" cy="647700"/>
          </a:xfrm>
          <a:prstGeom prst="horizontalScroll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水俣病</a:t>
            </a: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635226" y="2527233"/>
            <a:ext cx="10883673" cy="153272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症状表现：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为轻者口齿不清、步履蹒跚、面部痴呆、手足麻痹、感觉障碍、视觉丧失、震颤、手足变形，重者神经失常，或酣睡，或兴奋，身体弯弓高叫，直至死亡。</a:t>
            </a: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635227" y="1879017"/>
            <a:ext cx="7498388" cy="532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水俣病：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由汞对海洋环境污染造成的公害。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635227" y="4059960"/>
            <a:ext cx="10579337" cy="1735268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72567" tIns="36283" rIns="72567" bIns="36283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防治水污染方法：</a:t>
            </a:r>
            <a:r>
              <a:rPr kumimoji="0" lang="zh-CN" altLang="en-US" sz="2400" b="0" i="0" u="none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颁布了</a:t>
            </a:r>
            <a:r>
              <a:rPr kumimoji="0" lang="en-US" altLang="zh-CN" sz="2400" b="0" i="0" u="none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《</a:t>
            </a:r>
            <a:r>
              <a:rPr kumimoji="0" lang="zh-CN" altLang="en-US" sz="2400" b="0" i="0" u="none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中华人民共和国水污染防治法</a:t>
            </a:r>
            <a:r>
              <a:rPr kumimoji="0" lang="en-US" altLang="zh-CN" sz="2400" b="0" i="0" u="none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》</a:t>
            </a:r>
            <a:r>
              <a:rPr kumimoji="0" lang="zh-CN" altLang="en-US" sz="2400" b="0" i="0" u="none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。预防为主、防治结合、综合治理的原则，优先保护饮用水水源，严格控制各种污染物进入河流湖泊。</a:t>
            </a:r>
            <a:endParaRPr kumimoji="0" lang="zh-CN" altLang="zh-CN" sz="2400" b="0" i="0" u="none" strike="noStrike" kern="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222829" y="373743"/>
            <a:ext cx="60869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3200" b="1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二、探究环境污染对生物的影响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/>
      <p:bldP spid="7" grpId="0"/>
      <p:bldP spid="9" grpId="0"/>
      <p:bldP spid="10" grpId="0" bldLvl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660400" y="1927502"/>
            <a:ext cx="7046686" cy="4382147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72567" tIns="36283" rIns="72567" bIns="36283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材料准备：</a:t>
            </a:r>
            <a:r>
              <a:rPr kumimoji="0" lang="zh-CN" altLang="en-US" sz="2000" b="0" i="0" u="none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收集雨水用的玻璃容器若干、棕色瓶、</a:t>
            </a:r>
            <a:r>
              <a:rPr kumimoji="0" lang="en-US" altLang="zh-CN" sz="2000" b="0" i="0" u="none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pH</a:t>
            </a:r>
            <a:r>
              <a:rPr kumimoji="0" lang="zh-CN" altLang="en-US" sz="2000" b="0" i="0" u="none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试纸、比色卡、标签、镊子等。</a:t>
            </a:r>
          </a:p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实施建议：</a:t>
            </a:r>
            <a:endParaRPr kumimoji="0" lang="en-US" altLang="zh-CN" sz="2000" b="0" i="0" u="none" strike="noStrike" kern="0" cap="none" spc="0" normalizeH="0" baseline="0" noProof="1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1.</a:t>
            </a:r>
            <a:r>
              <a:rPr kumimoji="0" lang="zh-CN" altLang="en-US" sz="2000" b="0" i="0" u="none" strike="noStrike" kern="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采样：</a:t>
            </a:r>
            <a:r>
              <a:rPr kumimoji="0" lang="zh-CN" altLang="en-US" sz="2000" b="0" i="0" u="none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收集</a:t>
            </a:r>
            <a:r>
              <a:rPr kumimoji="0" lang="en-US" altLang="zh-CN" sz="2000" b="0" i="0" u="none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200-300ml</a:t>
            </a:r>
            <a:r>
              <a:rPr kumimoji="0" lang="zh-CN" altLang="en-US" sz="2000" b="0" i="0" u="none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雨水，贴好标签。</a:t>
            </a:r>
          </a:p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2.</a:t>
            </a:r>
            <a:r>
              <a:rPr kumimoji="0" lang="zh-CN" altLang="en-US" sz="2000" b="0" i="0" u="none" strike="noStrike" kern="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测试：</a:t>
            </a:r>
            <a:r>
              <a:rPr kumimoji="0" lang="zh-CN" altLang="en-US" sz="2000" b="0" i="0" u="none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用干净的玻璃棒蘸取雨水样品，滴在</a:t>
            </a:r>
            <a:r>
              <a:rPr kumimoji="0" lang="en-US" altLang="zh-CN" sz="2000" b="0" i="0" u="none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pH</a:t>
            </a:r>
            <a:r>
              <a:rPr kumimoji="0" lang="zh-CN" altLang="en-US" sz="2000" b="0" i="0" u="none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试纸上，显色后与比色卡的颜色比较，确定其</a:t>
            </a:r>
            <a:r>
              <a:rPr kumimoji="0" lang="en-US" altLang="zh-CN" sz="2000" b="0" i="0" u="none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pH</a:t>
            </a:r>
            <a:r>
              <a:rPr kumimoji="0" lang="zh-CN" altLang="en-US" sz="2000" b="0" i="0" u="none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。将采取于</a:t>
            </a:r>
            <a:r>
              <a:rPr kumimoji="0" lang="en-US" altLang="zh-CN" sz="2000" b="0" i="0" u="none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kumimoji="0" lang="zh-CN" altLang="en-US" sz="2000" b="0" i="0" u="none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个地点的</a:t>
            </a:r>
            <a:r>
              <a:rPr kumimoji="0" lang="en-US" altLang="zh-CN" sz="2000" b="0" i="0" u="none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kumimoji="0" lang="zh-CN" altLang="en-US" sz="2000" b="0" i="0" u="none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次降雨雨水分别测试后取平均值，作为本地区该次降雨的</a:t>
            </a:r>
            <a:r>
              <a:rPr kumimoji="0" lang="en-US" altLang="zh-CN" sz="2000" b="0" i="0" u="none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pH</a:t>
            </a:r>
            <a:r>
              <a:rPr kumimoji="0" lang="zh-CN" altLang="en-US" sz="2000" b="0" i="0" u="none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。</a:t>
            </a:r>
          </a:p>
        </p:txBody>
      </p:sp>
      <p:sp>
        <p:nvSpPr>
          <p:cNvPr id="5" name="横卷形 5"/>
          <p:cNvSpPr/>
          <p:nvPr/>
        </p:nvSpPr>
        <p:spPr>
          <a:xfrm>
            <a:off x="500743" y="1279802"/>
            <a:ext cx="4245429" cy="647700"/>
          </a:xfrm>
          <a:prstGeom prst="horizontalScroll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调查本地区是否为酸雨地区</a:t>
            </a:r>
          </a:p>
        </p:txBody>
      </p:sp>
      <p:pic>
        <p:nvPicPr>
          <p:cNvPr id="6" name="Picture 1" descr="C:\Users\dell\AppData\Roaming\Tencent\Users\394751426\QQ\WinTemp\RichOle\Y7%J%}{9LZ5GK[$L]O0XW]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61922" y="1740558"/>
            <a:ext cx="2274888" cy="18065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61922" y="3696020"/>
            <a:ext cx="2274888" cy="23352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文本框 7"/>
          <p:cNvSpPr txBox="1"/>
          <p:nvPr/>
        </p:nvSpPr>
        <p:spPr>
          <a:xfrm>
            <a:off x="1222829" y="373743"/>
            <a:ext cx="60869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3200" b="1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二、探究环境污染对生物的影响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885776" y="2371784"/>
          <a:ext cx="10420449" cy="22961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306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78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226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09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306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0783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950209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200" b="0" i="0" kern="1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收集次数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200" b="0" i="0" kern="1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收集</a:t>
                      </a:r>
                      <a:endParaRPr lang="en-US" altLang="zh-CN" sz="2200" b="0" i="0" kern="10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  <a:p>
                      <a:pPr algn="just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200" b="0" i="0" kern="1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时间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200" b="0" i="0" kern="1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收集地点</a:t>
                      </a:r>
                      <a:r>
                        <a:rPr lang="en-US" sz="2200" b="0" i="0" kern="1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1</a:t>
                      </a:r>
                      <a:r>
                        <a:rPr lang="zh-CN" sz="2200" b="0" i="0" kern="1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雨水的</a:t>
                      </a:r>
                      <a:r>
                        <a:rPr lang="en-US" sz="2200" b="0" i="0" kern="1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pH</a:t>
                      </a:r>
                      <a:endParaRPr lang="zh-CN" sz="2200" b="0" i="0" kern="10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200" b="0" i="0" kern="1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收集地点</a:t>
                      </a:r>
                      <a:r>
                        <a:rPr lang="en-US" sz="2200" b="0" i="0" kern="1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2</a:t>
                      </a:r>
                      <a:r>
                        <a:rPr lang="zh-CN" sz="2200" b="0" i="0" kern="1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雨水的</a:t>
                      </a:r>
                      <a:r>
                        <a:rPr lang="en-US" sz="2200" b="0" i="0" kern="1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pH</a:t>
                      </a:r>
                      <a:endParaRPr lang="zh-CN" sz="2200" b="0" i="0" kern="10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200" b="0" i="0" kern="1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收集地点</a:t>
                      </a:r>
                      <a:r>
                        <a:rPr lang="en-US" sz="2200" b="0" i="0" kern="1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3</a:t>
                      </a:r>
                      <a:r>
                        <a:rPr lang="zh-CN" sz="2200" b="0" i="0" kern="1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雨水的</a:t>
                      </a:r>
                      <a:r>
                        <a:rPr lang="en-US" sz="2200" b="0" i="0" kern="1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pH</a:t>
                      </a:r>
                      <a:endParaRPr lang="zh-CN" sz="2200" b="0" i="0" kern="10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200" b="0" i="0" kern="1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pH</a:t>
                      </a:r>
                      <a:r>
                        <a:rPr lang="zh-CN" sz="2200" b="0" i="0" kern="1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平均值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5264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200" b="0" i="0" kern="1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第</a:t>
                      </a:r>
                      <a:r>
                        <a:rPr lang="en-US" sz="2200" b="0" i="0" kern="1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1</a:t>
                      </a:r>
                      <a:r>
                        <a:rPr lang="zh-CN" sz="2200" b="0" i="0" kern="1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次降雨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200" b="0" i="0" kern="1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 </a:t>
                      </a:r>
                      <a:endParaRPr lang="zh-CN" sz="2200" b="0" i="0" kern="10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BD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200" b="0" i="0" kern="1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 </a:t>
                      </a:r>
                      <a:endParaRPr lang="zh-CN" sz="2200" b="0" i="0" kern="10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BD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200" b="0" i="0" kern="100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 </a:t>
                      </a:r>
                      <a:endParaRPr lang="zh-CN" sz="2200" b="0" i="0" kern="100" baseline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BD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200" b="0" i="0" kern="100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 </a:t>
                      </a:r>
                      <a:endParaRPr lang="zh-CN" sz="2200" b="0" i="0" kern="100" baseline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BD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200" b="0" i="0" kern="1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 </a:t>
                      </a:r>
                      <a:endParaRPr lang="zh-CN" sz="2200" b="0" i="0" kern="10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5264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200" b="0" i="0" kern="1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第</a:t>
                      </a:r>
                      <a:r>
                        <a:rPr lang="en-US" sz="2200" b="0" i="0" kern="1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2</a:t>
                      </a:r>
                      <a:r>
                        <a:rPr lang="zh-CN" sz="2200" b="0" i="0" kern="1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次降雨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200" b="0" i="0" kern="1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 </a:t>
                      </a:r>
                      <a:endParaRPr lang="zh-CN" sz="2200" b="0" i="0" kern="10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BD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200" b="0" i="0" kern="1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 </a:t>
                      </a:r>
                      <a:endParaRPr lang="zh-CN" sz="2200" b="0" i="0" kern="10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BD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200" b="0" i="0" kern="1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 </a:t>
                      </a:r>
                      <a:endParaRPr lang="zh-CN" sz="2200" b="0" i="0" kern="10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BD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200" b="0" i="0" kern="1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 </a:t>
                      </a:r>
                      <a:endParaRPr lang="zh-CN" sz="2200" b="0" i="0" kern="10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BD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200" b="0" i="0" kern="1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 </a:t>
                      </a:r>
                      <a:endParaRPr lang="zh-CN" sz="2200" b="0" i="0" kern="10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5264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200" b="0" i="0" kern="1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第</a:t>
                      </a:r>
                      <a:r>
                        <a:rPr lang="en-US" sz="2200" b="0" i="0" kern="1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3</a:t>
                      </a:r>
                      <a:r>
                        <a:rPr lang="zh-CN" sz="2200" b="0" i="0" kern="1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次降雨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200" b="0" i="0" kern="1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 </a:t>
                      </a:r>
                      <a:endParaRPr lang="zh-CN" sz="2200" b="0" i="0" kern="10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BD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200" b="0" i="0" kern="1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 </a:t>
                      </a:r>
                      <a:endParaRPr lang="zh-CN" sz="2200" b="0" i="0" kern="10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BD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200" b="0" i="0" kern="1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 </a:t>
                      </a:r>
                      <a:endParaRPr lang="zh-CN" sz="2200" b="0" i="0" kern="10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BD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200" b="0" i="0" kern="1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 </a:t>
                      </a:r>
                      <a:endParaRPr lang="zh-CN" sz="2200" b="0" i="0" kern="10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BD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200" b="0" i="0" kern="1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 </a:t>
                      </a:r>
                      <a:endParaRPr lang="zh-CN" sz="2200" b="0" i="0" kern="10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557890" y="1279827"/>
            <a:ext cx="7416800" cy="513908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72567" tIns="36283" rIns="72567" bIns="36283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3.</a:t>
            </a:r>
            <a:r>
              <a:rPr kumimoji="0" lang="zh-CN" altLang="en-US" sz="2400" i="0" u="none" strike="noStrike" kern="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操作实验并做好记录。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660400" y="5245994"/>
            <a:ext cx="10991434" cy="513908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72567" tIns="36283" rIns="72567" bIns="36283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分析数据，得出结论：</a:t>
            </a:r>
            <a:r>
              <a:rPr kumimoji="0" lang="zh-CN" altLang="en-US" sz="2400" b="0" i="0" u="none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根据测试，得出本地区雨水是否是酸雨的结论。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222829" y="373743"/>
            <a:ext cx="60869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3200" b="1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二、探究环境污染对生物的影响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838" y="1860945"/>
            <a:ext cx="5505450" cy="3567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271838" y="2085975"/>
            <a:ext cx="720725" cy="464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光</a:t>
            </a:r>
            <a:endParaRPr kumimoji="0" lang="en-US" altLang="zh-CN" sz="18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121150" y="3054350"/>
            <a:ext cx="720725" cy="464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热</a:t>
            </a:r>
            <a:endParaRPr kumimoji="0" lang="en-US" altLang="zh-CN" sz="18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841875" y="3644900"/>
            <a:ext cx="1695450" cy="464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二氧化碳</a:t>
            </a:r>
            <a:endParaRPr kumimoji="0" lang="en-US" altLang="zh-CN" sz="18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018338" y="2759075"/>
            <a:ext cx="1695450" cy="464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二氧化碳</a:t>
            </a:r>
            <a:endParaRPr kumimoji="0" lang="en-US" altLang="zh-CN" sz="18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横卷形 14"/>
          <p:cNvSpPr/>
          <p:nvPr/>
        </p:nvSpPr>
        <p:spPr>
          <a:xfrm>
            <a:off x="-525463" y="1168717"/>
            <a:ext cx="4646613" cy="649287"/>
          </a:xfrm>
          <a:prstGeom prst="horizontalScroll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温室效应示意图</a:t>
            </a: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660400" y="5599439"/>
            <a:ext cx="4513263" cy="532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温室效应会带来什么样的结果？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222829" y="373743"/>
            <a:ext cx="60869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3200" b="1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二、探究环境污染对生物的影响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横卷形 3"/>
          <p:cNvSpPr/>
          <p:nvPr/>
        </p:nvSpPr>
        <p:spPr>
          <a:xfrm>
            <a:off x="403225" y="1203325"/>
            <a:ext cx="4616450" cy="647700"/>
          </a:xfrm>
          <a:prstGeom prst="horizontalScroll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温室效应增强和全球气候变暖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660399" y="1851025"/>
            <a:ext cx="7612743" cy="1458269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72567" tIns="36283" rIns="72567" bIns="36283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温室效应：</a:t>
            </a:r>
            <a:r>
              <a:rPr kumimoji="0" lang="zh-CN" altLang="en-US" sz="2000" b="0" i="0" u="none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地球大气中的二氧化碳等气体，既能使太阳光顺畅地透射到大地，又能截留和吸收地表放散出的热量，起着温室里的玻璃一样的作用。</a:t>
            </a: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08809" y="1852276"/>
            <a:ext cx="1440160" cy="957553"/>
          </a:xfrm>
          <a:prstGeom prst="ellipse">
            <a:avLst/>
          </a:prstGeom>
          <a:ln w="28575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91761" y="3072035"/>
            <a:ext cx="1357208" cy="1405374"/>
          </a:xfrm>
          <a:prstGeom prst="ellipse">
            <a:avLst/>
          </a:prstGeom>
          <a:ln w="28575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647699" y="3255962"/>
            <a:ext cx="7625443" cy="1458269"/>
          </a:xfrm>
          <a:prstGeom prst="rect">
            <a:avLst/>
          </a:prstGeom>
          <a:noFill/>
          <a:ln w="3175"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72567" tIns="36283" rIns="72567" bIns="36283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原因：</a:t>
            </a:r>
            <a:r>
              <a:rPr kumimoji="0" lang="zh-CN" altLang="en-US" sz="2000" b="0" i="0" u="none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由于化石燃料的大量开采和使用，二氧化碳等气体的排放量不断增加，导致温室效应增强，引发地球平均气温不断上升，全球气候变暖。</a:t>
            </a: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688975" y="4708525"/>
            <a:ext cx="7584167" cy="1458269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72567" tIns="36283" rIns="72567" bIns="36283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结果：</a:t>
            </a:r>
            <a:r>
              <a:rPr kumimoji="0" lang="zh-CN" altLang="en-US" sz="2000" b="0" i="0" u="none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冰川加速融化，海平面会逐渐上升，台风暴雨更加频繁，一些地区更加干旱，最终造成世界各地农作物的减产和多种生物的生存危机。</a:t>
            </a:r>
          </a:p>
        </p:txBody>
      </p:sp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54967" y="4739616"/>
            <a:ext cx="1547841" cy="1031894"/>
          </a:xfrm>
          <a:prstGeom prst="ellipse">
            <a:avLst/>
          </a:prstGeom>
          <a:ln w="28575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3" name="文本框 12"/>
          <p:cNvSpPr txBox="1"/>
          <p:nvPr/>
        </p:nvSpPr>
        <p:spPr>
          <a:xfrm>
            <a:off x="1222829" y="373743"/>
            <a:ext cx="60869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3200" b="1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二、探究环境污染对生物的影响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/>
      <p:bldP spid="7" grpId="0" bldLvl="0" animBg="1"/>
      <p:bldP spid="10" grpId="0" bldLvl="0"/>
      <p:bldP spid="11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660400" y="1304407"/>
            <a:ext cx="11599896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1.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下列关于酸雨的叙述，不正确的是 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(      )</a:t>
            </a:r>
          </a:p>
          <a:p>
            <a:pPr marL="0" marR="0" lvl="0" indent="0" defTabSz="914400" eaLnBrk="1" fontAlgn="auto" latinLnBrk="0" hangingPunct="1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．具有较强酸性的雨水叫酸雨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          B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．酸雨的主要成分是二氧化硫、二氧化氮</a:t>
            </a:r>
          </a:p>
          <a:p>
            <a:pPr marL="0" marR="0" lvl="0" indent="0" defTabSz="914400" eaLnBrk="1" fontAlgn="auto" latinLnBrk="0" hangingPunct="1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C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．酸雨会危害植物的芽和叶等          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D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．酸雨可引起水源酸化，但不影响饮用</a:t>
            </a:r>
            <a:endParaRPr kumimoji="0" lang="en-US" altLang="zh-CN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5808784" y="1870464"/>
            <a:ext cx="5762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D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222829" y="373743"/>
            <a:ext cx="27142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3200" b="1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三、随堂练习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800100" y="1396695"/>
            <a:ext cx="107188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2.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酸雨有“空中死神”之称，是严重的环境问题之一。下列哪一项不是酸雨形成的原因 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(      )</a:t>
            </a:r>
          </a:p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．工业生产中大量燃烧含硫磺量高的煤和石油</a:t>
            </a:r>
            <a:endParaRPr kumimoji="0" lang="en-US" altLang="zh-CN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．各种机动车辆排放的尾气</a:t>
            </a:r>
          </a:p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C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．人为地向大气中排放大量酸性物质</a:t>
            </a:r>
            <a:endParaRPr kumimoji="0" lang="en-US" altLang="zh-CN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D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．大量使用氟利昂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2335117" y="2246779"/>
            <a:ext cx="344487" cy="671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D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222829" y="373743"/>
            <a:ext cx="27142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3200" b="1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三、随堂练习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6383338" y="5661025"/>
            <a:ext cx="5048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矩形 8"/>
          <p:cNvSpPr>
            <a:spLocks noChangeArrowheads="1"/>
          </p:cNvSpPr>
          <p:nvPr/>
        </p:nvSpPr>
        <p:spPr bwMode="auto">
          <a:xfrm>
            <a:off x="660399" y="1243546"/>
            <a:ext cx="10965543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3.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随着环境污染的不断加剧，可能引起海洋表层浮游植物大量死亡，最终给人类带来的危害是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(      )</a:t>
            </a:r>
          </a:p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．大气中臭氧增加，加速温室效应</a:t>
            </a:r>
            <a:endParaRPr kumimoji="0" lang="en-US" altLang="zh-CN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．大气中二氧化碳增加，加速温室效应</a:t>
            </a:r>
          </a:p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C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．海洋表层含氧量增加</a:t>
            </a:r>
            <a:endParaRPr kumimoji="0" lang="en-US" altLang="zh-CN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D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．海洋白噢曾含氧量减少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2719183" y="2121314"/>
            <a:ext cx="407484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222829" y="373743"/>
            <a:ext cx="27142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3200" b="1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三、随堂练习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24000" y="1201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4" name="直接连接符 3"/>
          <p:cNvCxnSpPr>
            <a:cxnSpLocks noChangeShapeType="1"/>
            <a:stCxn id="10" idx="0"/>
            <a:endCxn id="9" idx="4"/>
          </p:cNvCxnSpPr>
          <p:nvPr>
            <p:custDataLst>
              <p:tags r:id="rId1"/>
            </p:custDataLst>
          </p:nvPr>
        </p:nvCxnSpPr>
        <p:spPr bwMode="auto">
          <a:xfrm flipV="1">
            <a:off x="6062359" y="3456347"/>
            <a:ext cx="156548" cy="1334740"/>
          </a:xfrm>
          <a:prstGeom prst="line">
            <a:avLst/>
          </a:prstGeom>
          <a:noFill/>
          <a:ln w="19050">
            <a:solidFill>
              <a:schemeClr val="bg1">
                <a:lumMod val="85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直接连接符 4"/>
          <p:cNvCxnSpPr>
            <a:cxnSpLocks noChangeShapeType="1"/>
            <a:stCxn id="6" idx="2"/>
            <a:endCxn id="6" idx="6"/>
          </p:cNvCxnSpPr>
          <p:nvPr>
            <p:custDataLst>
              <p:tags r:id="rId2"/>
            </p:custDataLst>
          </p:nvPr>
        </p:nvCxnSpPr>
        <p:spPr bwMode="auto">
          <a:xfrm>
            <a:off x="4363892" y="2706870"/>
            <a:ext cx="1005810" cy="483663"/>
          </a:xfrm>
          <a:prstGeom prst="line">
            <a:avLst/>
          </a:prstGeom>
          <a:noFill/>
          <a:ln w="19050">
            <a:solidFill>
              <a:schemeClr val="bg1">
                <a:lumMod val="85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椭圆 5"/>
          <p:cNvSpPr/>
          <p:nvPr>
            <p:custDataLst>
              <p:tags r:id="rId3"/>
            </p:custDataLst>
          </p:nvPr>
        </p:nvSpPr>
        <p:spPr>
          <a:xfrm rot="1540888">
            <a:off x="4308769" y="2572464"/>
            <a:ext cx="1116057" cy="752475"/>
          </a:xfrm>
          <a:prstGeom prst="ellipse">
            <a:avLst/>
          </a:prstGeom>
          <a:gradFill flip="none" rotWithShape="1">
            <a:gsLst>
              <a:gs pos="0">
                <a:sysClr val="window" lastClr="FFFFFF">
                  <a:lumMod val="95000"/>
                </a:sysClr>
              </a:gs>
              <a:gs pos="100000">
                <a:sysClr val="window" lastClr="FFFFFF"/>
              </a:gs>
            </a:gsLst>
            <a:lin ang="5400000" scaled="1"/>
            <a:tileRect/>
          </a:gra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0" cap="none" spc="0" normalizeH="0" baseline="0" noProof="1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7" name="直接连接符 6"/>
          <p:cNvCxnSpPr>
            <a:cxnSpLocks noChangeShapeType="1"/>
          </p:cNvCxnSpPr>
          <p:nvPr>
            <p:custDataLst>
              <p:tags r:id="rId4"/>
            </p:custDataLst>
          </p:nvPr>
        </p:nvCxnSpPr>
        <p:spPr bwMode="auto">
          <a:xfrm flipH="1">
            <a:off x="3733989" y="3033407"/>
            <a:ext cx="945845" cy="835270"/>
          </a:xfrm>
          <a:prstGeom prst="line">
            <a:avLst/>
          </a:prstGeom>
          <a:noFill/>
          <a:ln w="19050">
            <a:solidFill>
              <a:schemeClr val="bg1">
                <a:lumMod val="85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直接连接符 7"/>
          <p:cNvCxnSpPr>
            <a:cxnSpLocks noChangeShapeType="1"/>
            <a:stCxn id="9" idx="2"/>
            <a:endCxn id="9" idx="6"/>
          </p:cNvCxnSpPr>
          <p:nvPr>
            <p:custDataLst>
              <p:tags r:id="rId5"/>
            </p:custDataLst>
          </p:nvPr>
        </p:nvCxnSpPr>
        <p:spPr bwMode="auto">
          <a:xfrm flipV="1">
            <a:off x="5612953" y="2999034"/>
            <a:ext cx="1105195" cy="155326"/>
          </a:xfrm>
          <a:prstGeom prst="line">
            <a:avLst/>
          </a:prstGeom>
          <a:noFill/>
          <a:ln w="19050">
            <a:solidFill>
              <a:schemeClr val="bg1">
                <a:lumMod val="85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椭圆 8"/>
          <p:cNvSpPr/>
          <p:nvPr>
            <p:custDataLst>
              <p:tags r:id="rId6"/>
            </p:custDataLst>
          </p:nvPr>
        </p:nvSpPr>
        <p:spPr>
          <a:xfrm rot="21120000">
            <a:off x="5607522" y="2693316"/>
            <a:ext cx="1116057" cy="766762"/>
          </a:xfrm>
          <a:prstGeom prst="ellipse">
            <a:avLst/>
          </a:prstGeom>
          <a:gradFill flip="none" rotWithShape="1">
            <a:gsLst>
              <a:gs pos="0">
                <a:sysClr val="window" lastClr="FFFFFF">
                  <a:lumMod val="95000"/>
                </a:sysClr>
              </a:gs>
              <a:gs pos="100000">
                <a:sysClr val="window" lastClr="FFFFFF"/>
              </a:gs>
            </a:gsLst>
            <a:lin ang="5400000" scaled="1"/>
            <a:tileRect/>
          </a:gra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0" cap="none" spc="0" normalizeH="0" baseline="0" noProof="1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椭圆 9"/>
          <p:cNvSpPr/>
          <p:nvPr>
            <p:custDataLst>
              <p:tags r:id="rId7"/>
            </p:custDataLst>
          </p:nvPr>
        </p:nvSpPr>
        <p:spPr>
          <a:xfrm rot="60000">
            <a:off x="4741364" y="4790982"/>
            <a:ext cx="2617941" cy="1377950"/>
          </a:xfrm>
          <a:prstGeom prst="ellipse">
            <a:avLst/>
          </a:prstGeom>
          <a:gradFill flip="none" rotWithShape="1">
            <a:gsLst>
              <a:gs pos="0">
                <a:srgbClr val="E4E4E4"/>
              </a:gs>
              <a:gs pos="90000">
                <a:sysClr val="window" lastClr="FFFFFF"/>
              </a:gs>
            </a:gsLst>
            <a:lin ang="5400000" scaled="1"/>
            <a:tileRect/>
          </a:gradFill>
          <a:ln w="28575" cap="flat" cmpd="sng" algn="ctr">
            <a:noFill/>
            <a:prstDash val="solid"/>
          </a:ln>
          <a:effectLst>
            <a:outerShdw blurRad="165100" dist="63500" dir="5400000" algn="t" rotWithShape="0">
              <a:schemeClr val="tx1">
                <a:lumMod val="65000"/>
                <a:lumOff val="35000"/>
                <a:alpha val="31000"/>
              </a:schemeClr>
            </a:outerShdw>
          </a:effectLst>
        </p:spPr>
        <p:txBody>
          <a:bodyPr lIns="0" tIns="0" rIns="0" bIns="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0" cap="none" spc="0" normalizeH="0" baseline="0" noProof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酸雨对生物的危害</a:t>
            </a:r>
          </a:p>
        </p:txBody>
      </p:sp>
      <p:sp>
        <p:nvSpPr>
          <p:cNvPr id="12" name="椭圆 11"/>
          <p:cNvSpPr/>
          <p:nvPr>
            <p:custDataLst>
              <p:tags r:id="rId8"/>
            </p:custDataLst>
          </p:nvPr>
        </p:nvSpPr>
        <p:spPr>
          <a:xfrm rot="19915566">
            <a:off x="7037410" y="2569550"/>
            <a:ext cx="1116058" cy="773112"/>
          </a:xfrm>
          <a:prstGeom prst="ellipse">
            <a:avLst/>
          </a:prstGeom>
          <a:gradFill flip="none" rotWithShape="1">
            <a:gsLst>
              <a:gs pos="0">
                <a:sysClr val="window" lastClr="FFFFFF">
                  <a:lumMod val="95000"/>
                </a:sysClr>
              </a:gs>
              <a:gs pos="100000">
                <a:sysClr val="window" lastClr="FFFFFF"/>
              </a:gs>
            </a:gsLst>
            <a:lin ang="5400000" scaled="1"/>
            <a:tileRect/>
          </a:gra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0" cap="none" spc="0" normalizeH="0" baseline="0" noProof="1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文本框 12"/>
          <p:cNvSpPr txBox="1"/>
          <p:nvPr>
            <p:custDataLst>
              <p:tags r:id="rId9"/>
            </p:custDataLst>
          </p:nvPr>
        </p:nvSpPr>
        <p:spPr>
          <a:xfrm>
            <a:off x="4452336" y="2623353"/>
            <a:ext cx="652543" cy="430213"/>
          </a:xfrm>
          <a:custGeom>
            <a:avLst/>
            <a:gdLst>
              <a:gd name="connsiteX0" fmla="*/ 209249 w 399137"/>
              <a:gd name="connsiteY0" fmla="*/ 230 h 399139"/>
              <a:gd name="connsiteX1" fmla="*/ 286036 w 399137"/>
              <a:gd name="connsiteY1" fmla="*/ 19757 h 399139"/>
              <a:gd name="connsiteX2" fmla="*/ 379382 w 399137"/>
              <a:gd name="connsiteY2" fmla="*/ 286037 h 399139"/>
              <a:gd name="connsiteX3" fmla="*/ 113102 w 399137"/>
              <a:gd name="connsiteY3" fmla="*/ 379384 h 399139"/>
              <a:gd name="connsiteX4" fmla="*/ 19755 w 399137"/>
              <a:gd name="connsiteY4" fmla="*/ 113103 h 399139"/>
              <a:gd name="connsiteX5" fmla="*/ 209249 w 399137"/>
              <a:gd name="connsiteY5" fmla="*/ 230 h 399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9137" h="399139">
                <a:moveTo>
                  <a:pt x="209249" y="230"/>
                </a:moveTo>
                <a:cubicBezTo>
                  <a:pt x="235137" y="1476"/>
                  <a:pt x="261208" y="7818"/>
                  <a:pt x="286036" y="19757"/>
                </a:cubicBezTo>
                <a:cubicBezTo>
                  <a:pt x="385344" y="67511"/>
                  <a:pt x="427137" y="186728"/>
                  <a:pt x="379382" y="286037"/>
                </a:cubicBezTo>
                <a:cubicBezTo>
                  <a:pt x="331628" y="385346"/>
                  <a:pt x="212411" y="427138"/>
                  <a:pt x="113102" y="379384"/>
                </a:cubicBezTo>
                <a:cubicBezTo>
                  <a:pt x="13793" y="331629"/>
                  <a:pt x="-27999" y="212412"/>
                  <a:pt x="19755" y="113103"/>
                </a:cubicBezTo>
                <a:cubicBezTo>
                  <a:pt x="55571" y="38622"/>
                  <a:pt x="131585" y="-3507"/>
                  <a:pt x="209249" y="230"/>
                </a:cubicBezTo>
                <a:close/>
              </a:path>
            </a:pathLst>
          </a:custGeom>
          <a:gradFill flip="none" rotWithShape="1">
            <a:gsLst>
              <a:gs pos="0">
                <a:sysClr val="window" lastClr="FFFFFF">
                  <a:lumMod val="85000"/>
                </a:sysClr>
              </a:gs>
              <a:gs pos="100000">
                <a:sysClr val="window" lastClr="FFFFFF"/>
              </a:gs>
            </a:gsLst>
            <a:lin ang="5400000" scaled="1"/>
            <a:tileRect/>
          </a:gradFill>
          <a:ln w="25400" cap="flat" cmpd="sng" algn="ctr">
            <a:noFill/>
            <a:prstDash val="solid"/>
          </a:ln>
          <a:effectLst>
            <a:outerShdw blurRad="139700" dist="63500" dir="5400000" algn="t" rotWithShape="0">
              <a:schemeClr val="bg1">
                <a:lumMod val="50000"/>
                <a:alpha val="60000"/>
              </a:schemeClr>
            </a:outerShdw>
          </a:effectLst>
        </p:spPr>
        <p:txBody>
          <a:bodyPr anchor="ctr"/>
          <a:lstStyle>
            <a:defPPr>
              <a:defRPr lang="zh-CN"/>
            </a:defPPr>
            <a:lvl1pPr algn="ctr">
              <a:defRPr sz="1350" kern="0">
                <a:solidFill>
                  <a:sysClr val="window" lastClr="FFFFFF"/>
                </a:solidFill>
                <a:latin typeface="Calibri" panose="020F0502020204030204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0" cap="none" spc="0" normalizeH="0" baseline="0" noProof="1">
                <a:ln>
                  <a:noFill/>
                </a:ln>
                <a:solidFill>
                  <a:srgbClr val="4B4B4B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endParaRPr kumimoji="0" lang="zh-CN" altLang="en-US" sz="2000" b="1" i="0" u="none" strike="noStrike" kern="0" cap="none" spc="0" normalizeH="0" baseline="0" noProof="1">
              <a:ln>
                <a:noFill/>
              </a:ln>
              <a:solidFill>
                <a:srgbClr val="4B4B4B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" name="文本框 13"/>
          <p:cNvSpPr txBox="1"/>
          <p:nvPr>
            <p:custDataLst>
              <p:tags r:id="rId10"/>
            </p:custDataLst>
          </p:nvPr>
        </p:nvSpPr>
        <p:spPr>
          <a:xfrm rot="21120000">
            <a:off x="5765563" y="2861441"/>
            <a:ext cx="649953" cy="438150"/>
          </a:xfrm>
          <a:custGeom>
            <a:avLst/>
            <a:gdLst>
              <a:gd name="connsiteX0" fmla="*/ 199523 w 399046"/>
              <a:gd name="connsiteY0" fmla="*/ 0 h 399046"/>
              <a:gd name="connsiteX1" fmla="*/ 399046 w 399046"/>
              <a:gd name="connsiteY1" fmla="*/ 199523 h 399046"/>
              <a:gd name="connsiteX2" fmla="*/ 199523 w 399046"/>
              <a:gd name="connsiteY2" fmla="*/ 399046 h 399046"/>
              <a:gd name="connsiteX3" fmla="*/ 0 w 399046"/>
              <a:gd name="connsiteY3" fmla="*/ 199523 h 399046"/>
              <a:gd name="connsiteX4" fmla="*/ 199523 w 399046"/>
              <a:gd name="connsiteY4" fmla="*/ 0 h 399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9046" h="399046">
                <a:moveTo>
                  <a:pt x="199523" y="0"/>
                </a:moveTo>
                <a:cubicBezTo>
                  <a:pt x="309717" y="0"/>
                  <a:pt x="399046" y="89329"/>
                  <a:pt x="399046" y="199523"/>
                </a:cubicBezTo>
                <a:cubicBezTo>
                  <a:pt x="399046" y="309717"/>
                  <a:pt x="309717" y="399046"/>
                  <a:pt x="199523" y="399046"/>
                </a:cubicBezTo>
                <a:cubicBezTo>
                  <a:pt x="89329" y="399046"/>
                  <a:pt x="0" y="309717"/>
                  <a:pt x="0" y="199523"/>
                </a:cubicBezTo>
                <a:cubicBezTo>
                  <a:pt x="0" y="89329"/>
                  <a:pt x="89329" y="0"/>
                  <a:pt x="199523" y="0"/>
                </a:cubicBezTo>
                <a:close/>
              </a:path>
            </a:pathLst>
          </a:custGeom>
          <a:gradFill flip="none" rotWithShape="1">
            <a:gsLst>
              <a:gs pos="0">
                <a:sysClr val="window" lastClr="FFFFFF">
                  <a:lumMod val="85000"/>
                </a:sysClr>
              </a:gs>
              <a:gs pos="100000">
                <a:sysClr val="window" lastClr="FFFFFF"/>
              </a:gs>
            </a:gsLst>
            <a:lin ang="5400000" scaled="1"/>
            <a:tileRect/>
          </a:gradFill>
          <a:ln w="25400" cap="flat" cmpd="sng" algn="ctr">
            <a:noFill/>
            <a:prstDash val="solid"/>
          </a:ln>
          <a:effectLst>
            <a:outerShdw blurRad="139700" dist="63500" dir="5400000" algn="t" rotWithShape="0">
              <a:schemeClr val="bg1">
                <a:lumMod val="50000"/>
                <a:alpha val="60000"/>
              </a:schemeClr>
            </a:outerShdw>
          </a:effectLst>
        </p:spPr>
        <p:txBody>
          <a:bodyPr anchor="ctr"/>
          <a:lstStyle>
            <a:defPPr>
              <a:defRPr lang="zh-CN"/>
            </a:defPPr>
            <a:lvl1pPr algn="ctr">
              <a:defRPr sz="1350" kern="0">
                <a:solidFill>
                  <a:sysClr val="window" lastClr="FFFFFF"/>
                </a:solidFill>
                <a:latin typeface="Calibri" panose="020F0502020204030204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0" cap="none" spc="0" normalizeH="0" baseline="0" noProof="1">
                <a:ln>
                  <a:noFill/>
                </a:ln>
                <a:solidFill>
                  <a:srgbClr val="4B4B4B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</a:p>
        </p:txBody>
      </p:sp>
      <p:sp>
        <p:nvSpPr>
          <p:cNvPr id="15" name="文本框 14"/>
          <p:cNvSpPr txBox="1"/>
          <p:nvPr>
            <p:custDataLst>
              <p:tags r:id="rId11"/>
            </p:custDataLst>
          </p:nvPr>
        </p:nvSpPr>
        <p:spPr>
          <a:xfrm>
            <a:off x="7172352" y="2821977"/>
            <a:ext cx="652543" cy="441325"/>
          </a:xfrm>
          <a:custGeom>
            <a:avLst/>
            <a:gdLst>
              <a:gd name="connsiteX0" fmla="*/ 181571 w 399126"/>
              <a:gd name="connsiteY0" fmla="*/ 801 h 399125"/>
              <a:gd name="connsiteX1" fmla="*/ 375611 w 399126"/>
              <a:gd name="connsiteY1" fmla="*/ 105665 h 399125"/>
              <a:gd name="connsiteX2" fmla="*/ 293461 w 399126"/>
              <a:gd name="connsiteY2" fmla="*/ 375610 h 399125"/>
              <a:gd name="connsiteX3" fmla="*/ 23516 w 399126"/>
              <a:gd name="connsiteY3" fmla="*/ 293460 h 399125"/>
              <a:gd name="connsiteX4" fmla="*/ 105666 w 399126"/>
              <a:gd name="connsiteY4" fmla="*/ 23515 h 399125"/>
              <a:gd name="connsiteX5" fmla="*/ 181571 w 399126"/>
              <a:gd name="connsiteY5" fmla="*/ 801 h 399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9126" h="399125">
                <a:moveTo>
                  <a:pt x="181571" y="801"/>
                </a:moveTo>
                <a:cubicBezTo>
                  <a:pt x="259011" y="-6175"/>
                  <a:pt x="336717" y="32744"/>
                  <a:pt x="375611" y="105665"/>
                </a:cubicBezTo>
                <a:cubicBezTo>
                  <a:pt x="427469" y="202894"/>
                  <a:pt x="390690" y="323752"/>
                  <a:pt x="293461" y="375610"/>
                </a:cubicBezTo>
                <a:cubicBezTo>
                  <a:pt x="196232" y="427469"/>
                  <a:pt x="75374" y="390689"/>
                  <a:pt x="23516" y="293460"/>
                </a:cubicBezTo>
                <a:cubicBezTo>
                  <a:pt x="-28342" y="196232"/>
                  <a:pt x="8437" y="75374"/>
                  <a:pt x="105666" y="23515"/>
                </a:cubicBezTo>
                <a:cubicBezTo>
                  <a:pt x="129973" y="10551"/>
                  <a:pt x="155757" y="3126"/>
                  <a:pt x="181571" y="801"/>
                </a:cubicBezTo>
                <a:close/>
              </a:path>
            </a:pathLst>
          </a:custGeom>
          <a:gradFill flip="none" rotWithShape="1">
            <a:gsLst>
              <a:gs pos="0">
                <a:sysClr val="window" lastClr="FFFFFF">
                  <a:lumMod val="85000"/>
                </a:sysClr>
              </a:gs>
              <a:gs pos="100000">
                <a:sysClr val="window" lastClr="FFFFFF"/>
              </a:gs>
            </a:gsLst>
            <a:lin ang="5400000" scaled="1"/>
            <a:tileRect/>
          </a:gradFill>
          <a:ln w="25400" cap="flat" cmpd="sng" algn="ctr">
            <a:noFill/>
            <a:prstDash val="solid"/>
          </a:ln>
          <a:effectLst>
            <a:outerShdw blurRad="139700" dist="63500" dir="5400000" algn="t" rotWithShape="0">
              <a:schemeClr val="bg1">
                <a:lumMod val="50000"/>
                <a:alpha val="60000"/>
              </a:schemeClr>
            </a:outerShdw>
          </a:effectLst>
        </p:spPr>
        <p:txBody>
          <a:bodyPr anchor="ctr"/>
          <a:lstStyle>
            <a:defPPr>
              <a:defRPr lang="zh-CN"/>
            </a:defPPr>
            <a:lvl1pPr algn="ctr">
              <a:defRPr sz="1350" kern="0">
                <a:solidFill>
                  <a:sysClr val="window" lastClr="FFFFFF"/>
                </a:solidFill>
                <a:latin typeface="Calibri" panose="020F0502020204030204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0" cap="none" spc="0" normalizeH="0" baseline="0" noProof="1">
                <a:ln>
                  <a:noFill/>
                </a:ln>
                <a:solidFill>
                  <a:srgbClr val="4B4B4B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</a:p>
        </p:txBody>
      </p:sp>
      <p:sp>
        <p:nvSpPr>
          <p:cNvPr id="16" name="任意多边形 18"/>
          <p:cNvSpPr/>
          <p:nvPr>
            <p:custDataLst>
              <p:tags r:id="rId12"/>
            </p:custDataLst>
          </p:nvPr>
        </p:nvSpPr>
        <p:spPr>
          <a:xfrm>
            <a:off x="2048962" y="3868677"/>
            <a:ext cx="2519544" cy="1376362"/>
          </a:xfrm>
          <a:custGeom>
            <a:avLst/>
            <a:gdLst>
              <a:gd name="connsiteX0" fmla="*/ 821261 w 1566535"/>
              <a:gd name="connsiteY0" fmla="*/ 899 h 1566535"/>
              <a:gd name="connsiteX1" fmla="*/ 1122633 w 1566535"/>
              <a:gd name="connsiteY1" fmla="*/ 77535 h 1566535"/>
              <a:gd name="connsiteX2" fmla="*/ 1489000 w 1566535"/>
              <a:gd name="connsiteY2" fmla="*/ 1122632 h 1566535"/>
              <a:gd name="connsiteX3" fmla="*/ 443904 w 1566535"/>
              <a:gd name="connsiteY3" fmla="*/ 1488999 h 1566535"/>
              <a:gd name="connsiteX4" fmla="*/ 77537 w 1566535"/>
              <a:gd name="connsiteY4" fmla="*/ 443902 h 1566535"/>
              <a:gd name="connsiteX5" fmla="*/ 821261 w 1566535"/>
              <a:gd name="connsiteY5" fmla="*/ 899 h 1566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6535" h="1566535">
                <a:moveTo>
                  <a:pt x="821261" y="899"/>
                </a:moveTo>
                <a:cubicBezTo>
                  <a:pt x="922866" y="5788"/>
                  <a:pt x="1025191" y="30679"/>
                  <a:pt x="1122633" y="77535"/>
                </a:cubicBezTo>
                <a:cubicBezTo>
                  <a:pt x="1512397" y="264961"/>
                  <a:pt x="1676425" y="732867"/>
                  <a:pt x="1489000" y="1122632"/>
                </a:cubicBezTo>
                <a:cubicBezTo>
                  <a:pt x="1301574" y="1512397"/>
                  <a:pt x="833668" y="1676425"/>
                  <a:pt x="443904" y="1488999"/>
                </a:cubicBezTo>
                <a:cubicBezTo>
                  <a:pt x="54139" y="1301573"/>
                  <a:pt x="-109889" y="833667"/>
                  <a:pt x="77537" y="443902"/>
                </a:cubicBezTo>
                <a:cubicBezTo>
                  <a:pt x="218106" y="151579"/>
                  <a:pt x="516445" y="-13768"/>
                  <a:pt x="821261" y="899"/>
                </a:cubicBezTo>
                <a:close/>
              </a:path>
            </a:pathLst>
          </a:custGeom>
          <a:gradFill flip="none" rotWithShape="1">
            <a:gsLst>
              <a:gs pos="0">
                <a:srgbClr val="E4E4E4"/>
              </a:gs>
              <a:gs pos="90000">
                <a:sysClr val="window" lastClr="FFFFFF"/>
              </a:gs>
            </a:gsLst>
            <a:lin ang="5400000" scaled="1"/>
            <a:tileRect/>
          </a:gradFill>
          <a:ln w="28575" cap="flat" cmpd="sng" algn="ctr">
            <a:noFill/>
            <a:prstDash val="solid"/>
          </a:ln>
          <a:effectLst>
            <a:outerShdw blurRad="165100" dist="63500" dir="5400000" algn="t" rotWithShape="0">
              <a:schemeClr val="tx1">
                <a:lumMod val="65000"/>
                <a:lumOff val="35000"/>
                <a:alpha val="31000"/>
              </a:schemeClr>
            </a:outerShdw>
          </a:effectLst>
        </p:spPr>
        <p:txBody>
          <a:bodyPr lIns="0" tIns="0" rIns="0" bIns="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探究酸雨对</a:t>
            </a:r>
            <a:endParaRPr kumimoji="0" lang="en-US" altLang="zh-CN" sz="2400" b="0" i="0" u="none" strike="noStrike" kern="0" cap="none" spc="0" normalizeH="0" baseline="0" noProof="1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生物的影响</a:t>
            </a:r>
          </a:p>
        </p:txBody>
      </p:sp>
      <p:sp>
        <p:nvSpPr>
          <p:cNvPr id="17" name="任意多边形 19"/>
          <p:cNvSpPr/>
          <p:nvPr>
            <p:custDataLst>
              <p:tags r:id="rId13"/>
            </p:custDataLst>
          </p:nvPr>
        </p:nvSpPr>
        <p:spPr>
          <a:xfrm>
            <a:off x="7712760" y="4116842"/>
            <a:ext cx="2949392" cy="1539875"/>
          </a:xfrm>
          <a:custGeom>
            <a:avLst/>
            <a:gdLst>
              <a:gd name="connsiteX0" fmla="*/ 826348 w 1566482"/>
              <a:gd name="connsiteY0" fmla="*/ 1227 h 1566482"/>
              <a:gd name="connsiteX1" fmla="*/ 1474191 w 1566482"/>
              <a:gd name="connsiteY1" fmla="*/ 414712 h 1566482"/>
              <a:gd name="connsiteX2" fmla="*/ 1151770 w 1566482"/>
              <a:gd name="connsiteY2" fmla="*/ 1474191 h 1566482"/>
              <a:gd name="connsiteX3" fmla="*/ 92291 w 1566482"/>
              <a:gd name="connsiteY3" fmla="*/ 1151769 h 1566482"/>
              <a:gd name="connsiteX4" fmla="*/ 414712 w 1566482"/>
              <a:gd name="connsiteY4" fmla="*/ 92291 h 1566482"/>
              <a:gd name="connsiteX5" fmla="*/ 712622 w 1566482"/>
              <a:gd name="connsiteY5" fmla="*/ 3141 h 1566482"/>
              <a:gd name="connsiteX6" fmla="*/ 826348 w 1566482"/>
              <a:gd name="connsiteY6" fmla="*/ 1227 h 1566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66482" h="1566482">
                <a:moveTo>
                  <a:pt x="826348" y="1227"/>
                </a:moveTo>
                <a:cubicBezTo>
                  <a:pt x="1090426" y="16035"/>
                  <a:pt x="1340623" y="164286"/>
                  <a:pt x="1474191" y="414712"/>
                </a:cubicBezTo>
                <a:cubicBezTo>
                  <a:pt x="1677724" y="796313"/>
                  <a:pt x="1533371" y="1270658"/>
                  <a:pt x="1151770" y="1474191"/>
                </a:cubicBezTo>
                <a:cubicBezTo>
                  <a:pt x="770168" y="1677723"/>
                  <a:pt x="295823" y="1533370"/>
                  <a:pt x="92291" y="1151769"/>
                </a:cubicBezTo>
                <a:cubicBezTo>
                  <a:pt x="-111242" y="770168"/>
                  <a:pt x="33111" y="295824"/>
                  <a:pt x="414712" y="92291"/>
                </a:cubicBezTo>
                <a:cubicBezTo>
                  <a:pt x="510113" y="41408"/>
                  <a:pt x="611309" y="12267"/>
                  <a:pt x="712622" y="3141"/>
                </a:cubicBezTo>
                <a:cubicBezTo>
                  <a:pt x="750615" y="-281"/>
                  <a:pt x="788623" y="-889"/>
                  <a:pt x="826348" y="1227"/>
                </a:cubicBezTo>
                <a:close/>
              </a:path>
            </a:pathLst>
          </a:custGeom>
          <a:gradFill flip="none" rotWithShape="1">
            <a:gsLst>
              <a:gs pos="0">
                <a:srgbClr val="E4E4E4"/>
              </a:gs>
              <a:gs pos="90000">
                <a:sysClr val="window" lastClr="FFFFFF"/>
              </a:gs>
            </a:gsLst>
            <a:lin ang="5400000" scaled="1"/>
            <a:tileRect/>
          </a:gradFill>
          <a:ln w="28575" cap="flat" cmpd="sng" algn="ctr">
            <a:noFill/>
            <a:prstDash val="solid"/>
          </a:ln>
          <a:effectLst>
            <a:outerShdw blurRad="165100" dist="63500" dir="5400000" algn="t" rotWithShape="0">
              <a:schemeClr val="tx1">
                <a:lumMod val="65000"/>
                <a:lumOff val="35000"/>
                <a:alpha val="31000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0" cap="none" spc="0" normalizeH="0" baseline="0" noProof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其他的环境</a:t>
            </a:r>
            <a:endParaRPr kumimoji="0" lang="en-US" altLang="zh-CN" sz="2000" b="0" i="0" u="none" strike="noStrike" kern="0" cap="none" spc="0" normalizeH="0" baseline="0" noProof="1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0" cap="none" spc="0" normalizeH="0" baseline="0" noProof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污染对生物造</a:t>
            </a:r>
            <a:endParaRPr kumimoji="0" lang="en-US" altLang="zh-CN" sz="2000" b="0" i="0" u="none" strike="noStrike" kern="0" cap="none" spc="0" normalizeH="0" baseline="0" noProof="1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0" cap="none" spc="0" normalizeH="0" baseline="0" noProof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成的危害</a:t>
            </a:r>
          </a:p>
        </p:txBody>
      </p:sp>
      <p:sp>
        <p:nvSpPr>
          <p:cNvPr id="18" name="椭圆 17"/>
          <p:cNvSpPr/>
          <p:nvPr>
            <p:custDataLst>
              <p:tags r:id="rId14"/>
            </p:custDataLst>
          </p:nvPr>
        </p:nvSpPr>
        <p:spPr>
          <a:xfrm>
            <a:off x="4461408" y="1176770"/>
            <a:ext cx="3532021" cy="1363662"/>
          </a:xfrm>
          <a:prstGeom prst="ellipse">
            <a:avLst/>
          </a:prstGeom>
          <a:gradFill flip="none" rotWithShape="1">
            <a:gsLst>
              <a:gs pos="0">
                <a:srgbClr val="E4E4E4"/>
              </a:gs>
              <a:gs pos="90000">
                <a:sysClr val="window" lastClr="FFFFFF"/>
              </a:gs>
            </a:gsLst>
            <a:lin ang="5400000" scaled="1"/>
            <a:tileRect/>
          </a:gradFill>
          <a:ln w="28575" cap="flat" cmpd="sng" algn="ctr">
            <a:noFill/>
            <a:prstDash val="solid"/>
          </a:ln>
          <a:effectLst>
            <a:outerShdw blurRad="165100" dist="63500" dir="5400000" algn="t" rotWithShape="0">
              <a:schemeClr val="tx1">
                <a:lumMod val="65000"/>
                <a:lumOff val="35000"/>
                <a:alpha val="31000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探究环境污染对生物的影响</a:t>
            </a:r>
          </a:p>
        </p:txBody>
      </p:sp>
      <p:cxnSp>
        <p:nvCxnSpPr>
          <p:cNvPr id="19" name="直接连接符 18"/>
          <p:cNvCxnSpPr>
            <a:cxnSpLocks noChangeShapeType="1"/>
            <a:stCxn id="17" idx="4"/>
            <a:endCxn id="12" idx="4"/>
          </p:cNvCxnSpPr>
          <p:nvPr>
            <p:custDataLst>
              <p:tags r:id="rId15"/>
            </p:custDataLst>
          </p:nvPr>
        </p:nvCxnSpPr>
        <p:spPr bwMode="auto">
          <a:xfrm flipH="1" flipV="1">
            <a:off x="7777356" y="3297180"/>
            <a:ext cx="716229" cy="910385"/>
          </a:xfrm>
          <a:prstGeom prst="line">
            <a:avLst/>
          </a:prstGeom>
          <a:noFill/>
          <a:ln w="19050">
            <a:solidFill>
              <a:schemeClr val="bg1">
                <a:lumMod val="85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文本框 19"/>
          <p:cNvSpPr txBox="1"/>
          <p:nvPr/>
        </p:nvSpPr>
        <p:spPr>
          <a:xfrm>
            <a:off x="1222829" y="373743"/>
            <a:ext cx="10278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3200" b="1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小结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660400" y="5405135"/>
            <a:ext cx="7923045" cy="569308"/>
          </a:xfrm>
          <a:prstGeom prst="rect">
            <a:avLst/>
          </a:prstGeom>
          <a:noFill/>
          <a:ln w="28575"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72567" tIns="36283" rIns="72567" bIns="36283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你还能说出哪些环境污染对生物造成危害的实例呢？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8871" y="1562117"/>
            <a:ext cx="3873500" cy="36750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730334" y="1562117"/>
            <a:ext cx="4567380" cy="2921555"/>
          </a:xfrm>
          <a:prstGeom prst="rect">
            <a:avLst/>
          </a:prstGeom>
          <a:noFill/>
          <a:ln w="6350">
            <a:noFill/>
            <a:prstDash val="dash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72567" tIns="36283" rIns="72567" bIns="36283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日本东部特大地震造成福岛核电站放射性物质泄漏，引发严重的核污染。周边居民被疏散，可见核污染会对生物造成严重危害。</a:t>
            </a:r>
            <a:endParaRPr kumimoji="0" lang="zh-CN" altLang="zh-CN" sz="2400" b="0" i="0" u="none" strike="noStrike" kern="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222829" y="373743"/>
            <a:ext cx="27142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3200" b="1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一、课程导入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/>
      <p:bldP spid="5" grpId="0" bldLvl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val 4"/>
          <p:cNvSpPr/>
          <p:nvPr/>
        </p:nvSpPr>
        <p:spPr>
          <a:xfrm>
            <a:off x="7244768" y="2588653"/>
            <a:ext cx="3850783" cy="3812146"/>
          </a:xfrm>
          <a:prstGeom prst="ellipse">
            <a:avLst/>
          </a:prstGeom>
          <a:gradFill>
            <a:gsLst>
              <a:gs pos="0">
                <a:srgbClr val="E8525B"/>
              </a:gs>
              <a:gs pos="100000">
                <a:srgbClr val="F8B542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Arial" panose="020B0604020202020204" pitchFamily="34" charset="0"/>
              <a:ea typeface="思源黑体 CN Medium" panose="020B0600000000000000" pitchFamily="34" charset="-122"/>
            </a:endParaRPr>
          </a:p>
        </p:txBody>
      </p:sp>
      <p:sp>
        <p:nvSpPr>
          <p:cNvPr id="8" name="Oval 7"/>
          <p:cNvSpPr/>
          <p:nvPr/>
        </p:nvSpPr>
        <p:spPr>
          <a:xfrm>
            <a:off x="5171047" y="4959394"/>
            <a:ext cx="1807133" cy="1710643"/>
          </a:xfrm>
          <a:prstGeom prst="ellipse">
            <a:avLst/>
          </a:prstGeom>
          <a:gradFill>
            <a:gsLst>
              <a:gs pos="0">
                <a:srgbClr val="E8525B"/>
              </a:gs>
              <a:gs pos="100000">
                <a:srgbClr val="F8B542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Arial" panose="020B0604020202020204" pitchFamily="34" charset="0"/>
              <a:ea typeface="思源黑体 CN Medium" panose="020B0600000000000000" pitchFamily="34" charset="-122"/>
            </a:endParaRPr>
          </a:p>
        </p:txBody>
      </p:sp>
      <p:sp>
        <p:nvSpPr>
          <p:cNvPr id="9" name="Oval 8"/>
          <p:cNvSpPr/>
          <p:nvPr/>
        </p:nvSpPr>
        <p:spPr>
          <a:xfrm>
            <a:off x="7641771" y="1280159"/>
            <a:ext cx="1158576" cy="1206678"/>
          </a:xfrm>
          <a:prstGeom prst="ellipse">
            <a:avLst/>
          </a:prstGeom>
          <a:gradFill>
            <a:gsLst>
              <a:gs pos="0">
                <a:srgbClr val="E8525B"/>
              </a:gs>
              <a:gs pos="100000">
                <a:srgbClr val="F8B542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Arial" panose="020B0604020202020204" pitchFamily="34" charset="0"/>
              <a:ea typeface="思源黑体 CN Medium" panose="020B0600000000000000" pitchFamily="34" charset="-122"/>
            </a:endParaRPr>
          </a:p>
        </p:txBody>
      </p:sp>
      <p:pic>
        <p:nvPicPr>
          <p:cNvPr id="5" name="图片占位符 4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5" r="16405"/>
          <a:stretch>
            <a:fillRect/>
          </a:stretch>
        </p:blipFill>
        <p:spPr/>
      </p:pic>
      <p:sp>
        <p:nvSpPr>
          <p:cNvPr id="13" name="Rectangle: Rounded Corners 40"/>
          <p:cNvSpPr/>
          <p:nvPr/>
        </p:nvSpPr>
        <p:spPr bwMode="auto">
          <a:xfrm rot="16200000">
            <a:off x="1265674" y="4202380"/>
            <a:ext cx="322784" cy="1423537"/>
          </a:xfrm>
          <a:prstGeom prst="roundRect">
            <a:avLst>
              <a:gd name="adj" fmla="val 12979"/>
            </a:avLst>
          </a:prstGeom>
          <a:gradFill>
            <a:gsLst>
              <a:gs pos="0">
                <a:srgbClr val="E8525B"/>
              </a:gs>
              <a:gs pos="100000">
                <a:srgbClr val="F8B542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solidFill>
                <a:schemeClr val="lt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" name="Rectangle: Rounded Corners 43"/>
          <p:cNvSpPr/>
          <p:nvPr/>
        </p:nvSpPr>
        <p:spPr bwMode="auto">
          <a:xfrm rot="16200000">
            <a:off x="2956539" y="4202380"/>
            <a:ext cx="322784" cy="1423537"/>
          </a:xfrm>
          <a:prstGeom prst="roundRect">
            <a:avLst>
              <a:gd name="adj" fmla="val 12979"/>
            </a:avLst>
          </a:prstGeom>
          <a:solidFill>
            <a:schemeClr val="bg1">
              <a:lumMod val="75000"/>
            </a:schemeClr>
          </a:solidFill>
          <a:ln w="50800">
            <a:noFill/>
          </a:ln>
        </p:spPr>
        <p:txBody>
          <a:bodyPr vert="horz" wrap="square" lIns="91440" tIns="45720" rIns="91440" bIns="45720" numCol="1" anchor="ctr" anchorCtr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ID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567884" y="2703296"/>
            <a:ext cx="5861196" cy="1269607"/>
            <a:chOff x="1555663" y="3141036"/>
            <a:chExt cx="4671853" cy="1011981"/>
          </a:xfrm>
        </p:grpSpPr>
        <p:sp>
          <p:nvSpPr>
            <p:cNvPr id="16" name="矩形 15"/>
            <p:cNvSpPr/>
            <p:nvPr/>
          </p:nvSpPr>
          <p:spPr bwMode="auto">
            <a:xfrm>
              <a:off x="1555663" y="3141036"/>
              <a:ext cx="4671853" cy="4170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dist">
                <a:defRPr/>
              </a:pPr>
              <a:r>
                <a:rPr lang="zh-CN" altLang="en-US" sz="2800" b="1" kern="100" dirty="0">
                  <a:solidFill>
                    <a:prstClr val="black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感谢各位的仔细聆听</a:t>
              </a:r>
            </a:p>
          </p:txBody>
        </p:sp>
        <p:sp>
          <p:nvSpPr>
            <p:cNvPr id="17" name="矩形 16"/>
            <p:cNvSpPr/>
            <p:nvPr/>
          </p:nvSpPr>
          <p:spPr>
            <a:xfrm>
              <a:off x="1571361" y="3637838"/>
              <a:ext cx="3472716" cy="5151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cxnSp>
          <p:nvCxnSpPr>
            <p:cNvPr id="18" name="直接连接符 17"/>
            <p:cNvCxnSpPr/>
            <p:nvPr/>
          </p:nvCxnSpPr>
          <p:spPr>
            <a:xfrm>
              <a:off x="1634862" y="3563329"/>
              <a:ext cx="4456218" cy="0"/>
            </a:xfrm>
            <a:prstGeom prst="line">
              <a:avLst/>
            </a:prstGeom>
            <a:noFill/>
            <a:ln w="635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</p:cxnSp>
      </p:grpSp>
      <p:sp>
        <p:nvSpPr>
          <p:cNvPr id="19" name="矩形 18"/>
          <p:cNvSpPr/>
          <p:nvPr/>
        </p:nvSpPr>
        <p:spPr bwMode="auto">
          <a:xfrm>
            <a:off x="567884" y="1942322"/>
            <a:ext cx="16081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57200">
              <a:defRPr/>
            </a:pPr>
            <a:r>
              <a:rPr lang="zh-CN" altLang="en-US" sz="3600" b="1" kern="1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第七章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587578" y="3903934"/>
            <a:ext cx="5670333" cy="547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Please Enter Your Detailed Text Here, The Content Should Be Concise And Clear, Concise And Concise Do Not Need Too Much Text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587578" y="3363120"/>
            <a:ext cx="487932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di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人教版  生物（初中）  （七年级 下）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732031" y="4780816"/>
            <a:ext cx="134615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主讲人：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xippt</a:t>
            </a:r>
            <a:endParaRPr kumimoji="0" lang="zh-CN" alt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2422897" y="4780816"/>
            <a:ext cx="134632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时间：</a:t>
            </a: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2020.4.30</a:t>
            </a:r>
            <a:endParaRPr kumimoji="0" lang="zh-CN" alt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矩形 23"/>
          <p:cNvSpPr/>
          <p:nvPr/>
        </p:nvSpPr>
        <p:spPr bwMode="auto">
          <a:xfrm>
            <a:off x="587578" y="314485"/>
            <a:ext cx="14863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57200">
              <a:defRPr/>
            </a:pPr>
            <a:r>
              <a:rPr lang="en-US" altLang="zh-CN" sz="1600" kern="1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YOUR  LOGO</a:t>
            </a:r>
            <a:endParaRPr lang="zh-CN" altLang="en-US" sz="1600" kern="100" dirty="0">
              <a:solidFill>
                <a:prstClr val="black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4" grpId="0" bldLvl="0" animBg="1"/>
      <p:bldP spid="19" grpId="0"/>
      <p:bldP spid="20" grpId="0"/>
      <p:bldP spid="21" grpId="0"/>
      <p:bldP spid="22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660400" y="5118555"/>
            <a:ext cx="9080066" cy="946462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72567" tIns="36283" rIns="72567" bIns="36283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酸雨：</a:t>
            </a:r>
            <a:r>
              <a:rPr kumimoji="0" lang="zh-CN" altLang="en-US" sz="2000" b="0" i="0" u="none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具有较强酸性的雨水，可以用酸碱度来表示。</a:t>
            </a:r>
            <a:endParaRPr kumimoji="0" lang="en-US" altLang="zh-CN" sz="2000" b="0" i="0" u="none" strike="noStrike" kern="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酸雨形成的原因：</a:t>
            </a:r>
            <a:r>
              <a:rPr kumimoji="0" lang="zh-CN" altLang="en-US" sz="2000" b="0" i="0" u="none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人为地向大气中排放大量的酸性物质造成的。</a:t>
            </a:r>
            <a:endParaRPr kumimoji="0" lang="zh-CN" altLang="zh-CN" sz="2000" b="0" i="0" u="none" strike="noStrike" kern="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1773238"/>
            <a:ext cx="6769100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151188" y="2317750"/>
            <a:ext cx="1755775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二氧化硫等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5500688" y="2317750"/>
            <a:ext cx="1408112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水蒸气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7921625" y="2317750"/>
            <a:ext cx="1343025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酸雨</a:t>
            </a:r>
          </a:p>
        </p:txBody>
      </p:sp>
      <p:sp>
        <p:nvSpPr>
          <p:cNvPr id="12" name="横卷形 9"/>
          <p:cNvSpPr/>
          <p:nvPr/>
        </p:nvSpPr>
        <p:spPr>
          <a:xfrm>
            <a:off x="-963964" y="1179180"/>
            <a:ext cx="4373585" cy="647700"/>
          </a:xfrm>
          <a:prstGeom prst="horizontalScroll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酸雨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222829" y="373743"/>
            <a:ext cx="60869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3200" b="1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二、探究环境污染对生物的影响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7" grpId="0"/>
      <p:bldP spid="8" grpId="0"/>
      <p:bldP spid="9" grpId="0"/>
      <p:bldP spid="12" grpId="0" bldLvl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660400" y="1978600"/>
            <a:ext cx="10858500" cy="3023954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72567" tIns="36283" rIns="72567" bIns="36283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1.</a:t>
            </a:r>
            <a:r>
              <a:rPr kumimoji="0" lang="zh-CN" altLang="en-US" sz="2000" b="0" i="0" u="none" strike="noStrike" kern="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材料准备：</a:t>
            </a:r>
            <a:r>
              <a:rPr kumimoji="0" lang="zh-CN" altLang="en-US" sz="2000" b="0" i="0" u="none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培养皿、食醋、烧杯、试剂瓶、</a:t>
            </a:r>
            <a:r>
              <a:rPr kumimoji="0" lang="en-US" altLang="zh-CN" sz="2000" b="0" i="0" u="none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pH</a:t>
            </a:r>
            <a:r>
              <a:rPr kumimoji="0" lang="zh-CN" altLang="en-US" sz="2000" b="0" i="0" u="none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试纸和比色卡、玻璃棒、注射器等。</a:t>
            </a:r>
          </a:p>
          <a:p>
            <a:pPr marL="0" marR="0" lvl="0" indent="0" defTabSz="91440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2.</a:t>
            </a:r>
            <a:r>
              <a:rPr kumimoji="0" lang="zh-CN" altLang="en-US" sz="2000" b="0" i="0" u="none" strike="noStrike" kern="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实施建议：</a:t>
            </a:r>
            <a:r>
              <a:rPr kumimoji="0" lang="zh-CN" altLang="en-US" sz="2000" b="0" i="0" u="none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配置“酸雨”将食醋与清水混合，玻璃棒搅拌配置出</a:t>
            </a:r>
            <a:r>
              <a:rPr kumimoji="0" lang="en-US" altLang="zh-CN" sz="2000" b="0" i="0" u="none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pH</a:t>
            </a:r>
            <a:r>
              <a:rPr kumimoji="0" lang="zh-CN" altLang="en-US" sz="2000" b="0" i="0" u="none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为</a:t>
            </a:r>
            <a:r>
              <a:rPr kumimoji="0" lang="en-US" altLang="zh-CN" sz="2000" b="0" i="0" u="none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kumimoji="0" lang="zh-CN" altLang="en-US" sz="2000" b="0" i="0" u="none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和</a:t>
            </a:r>
            <a:r>
              <a:rPr kumimoji="0" lang="en-US" altLang="zh-CN" sz="2000" b="0" i="0" u="none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5</a:t>
            </a:r>
            <a:r>
              <a:rPr kumimoji="0" lang="zh-CN" altLang="en-US" sz="2000" b="0" i="0" u="none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的两种“酸雨”溶液，贴好标签。</a:t>
            </a:r>
          </a:p>
          <a:p>
            <a:pPr marL="0" marR="0" lvl="0" indent="0" defTabSz="91440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3.</a:t>
            </a:r>
            <a:r>
              <a:rPr kumimoji="0" lang="zh-CN" altLang="en-US" sz="2000" b="0" i="0" u="none" strike="noStrike" kern="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选择植物种子测定：</a:t>
            </a:r>
            <a:r>
              <a:rPr kumimoji="0" lang="zh-CN" altLang="en-US" sz="2000" b="0" i="0" u="none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酸雨条件下种子的发芽率的生长状况。</a:t>
            </a:r>
          </a:p>
        </p:txBody>
      </p:sp>
      <p:sp>
        <p:nvSpPr>
          <p:cNvPr id="5" name="横卷形 9"/>
          <p:cNvSpPr/>
          <p:nvPr/>
        </p:nvSpPr>
        <p:spPr>
          <a:xfrm>
            <a:off x="-301845" y="1144709"/>
            <a:ext cx="4373585" cy="647700"/>
          </a:xfrm>
          <a:prstGeom prst="horizontalScroll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酸雨对生物的影响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222829" y="373743"/>
            <a:ext cx="60869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3200" b="1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二、探究环境污染对生物的影响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660400" y="1326614"/>
            <a:ext cx="10858500" cy="4909086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72567" tIns="36283" rIns="72567" bIns="36283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提出问题：</a:t>
            </a:r>
            <a:r>
              <a:rPr kumimoji="0" lang="zh-CN" altLang="en-US" sz="2000" b="0" i="0" u="none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酸雨对种子萌发有影响吗？</a:t>
            </a:r>
          </a:p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作出假设：</a:t>
            </a:r>
            <a:r>
              <a:rPr kumimoji="0" lang="zh-CN" altLang="en-US" sz="2000" b="0" i="0" u="none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酸雨对种子萌发有影响。</a:t>
            </a:r>
          </a:p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制定计划：</a:t>
            </a:r>
            <a:r>
              <a:rPr kumimoji="0" lang="zh-CN" altLang="en-US" sz="2000" b="0" i="0" u="none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kumimoji="0" lang="en-US" altLang="zh-CN" sz="2000" b="0" i="0" u="none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kumimoji="0" lang="zh-CN" altLang="en-US" sz="2000" b="0" i="0" u="none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）准备</a:t>
            </a:r>
            <a:r>
              <a:rPr kumimoji="0" lang="en-US" altLang="zh-CN" sz="2000" b="0" i="0" u="none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kumimoji="0" lang="zh-CN" altLang="en-US" sz="2000" b="0" i="0" u="none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个培养皿，内铺</a:t>
            </a:r>
            <a:r>
              <a:rPr kumimoji="0" lang="en-US" altLang="zh-CN" sz="2000" b="0" i="0" u="none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kumimoji="0" lang="zh-CN" altLang="en-US" sz="2000" b="0" i="0" u="none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层滤纸，加适量的自来水，在</a:t>
            </a:r>
            <a:r>
              <a:rPr kumimoji="0" lang="en-US" altLang="zh-CN" sz="2000" b="0" i="0" u="none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kumimoji="0" lang="zh-CN" altLang="en-US" sz="2000" b="0" i="0" u="none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个培养皿中分别均匀地摆上</a:t>
            </a:r>
            <a:r>
              <a:rPr kumimoji="0" lang="en-US" altLang="zh-CN" sz="2000" b="0" i="0" u="none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30</a:t>
            </a:r>
            <a:r>
              <a:rPr kumimoji="0" lang="zh-CN" altLang="en-US" sz="2000" b="0" i="0" u="none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粒种子；</a:t>
            </a:r>
          </a:p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kumimoji="0" lang="en-US" altLang="zh-CN" sz="2000" b="0" i="0" u="none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kumimoji="0" lang="zh-CN" altLang="en-US" sz="2000" b="0" i="0" u="none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）分别标记</a:t>
            </a:r>
            <a:r>
              <a:rPr kumimoji="0" lang="en-US" altLang="zh-CN" sz="2000" b="0" i="0" u="none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kumimoji="0" lang="zh-CN" altLang="en-US" sz="2000" b="0" i="0" u="none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、</a:t>
            </a:r>
            <a:r>
              <a:rPr kumimoji="0" lang="en-US" altLang="zh-CN" sz="2000" b="0" i="0" u="none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  <a:r>
              <a:rPr kumimoji="0" lang="zh-CN" altLang="en-US" sz="2000" b="0" i="0" u="none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、</a:t>
            </a:r>
            <a:r>
              <a:rPr kumimoji="0" lang="en-US" altLang="zh-CN" sz="2000" b="0" i="0" u="none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C</a:t>
            </a:r>
            <a:r>
              <a:rPr kumimoji="0" lang="zh-CN" altLang="en-US" sz="2000" b="0" i="0" u="none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。培养皿</a:t>
            </a:r>
            <a:r>
              <a:rPr kumimoji="0" lang="en-US" altLang="zh-CN" sz="2000" b="0" i="0" u="none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kumimoji="0" lang="zh-CN" altLang="en-US" sz="2000" b="0" i="0" u="none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滴加清水；培养皿</a:t>
            </a:r>
            <a:r>
              <a:rPr kumimoji="0" lang="en-US" altLang="zh-CN" sz="2000" b="0" i="0" u="none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  <a:r>
              <a:rPr kumimoji="0" lang="zh-CN" altLang="en-US" sz="2000" b="0" i="0" u="none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滴加</a:t>
            </a:r>
            <a:r>
              <a:rPr kumimoji="0" lang="en-US" altLang="zh-CN" sz="2000" b="0" i="0" u="none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pH</a:t>
            </a:r>
            <a:r>
              <a:rPr kumimoji="0" lang="zh-CN" altLang="en-US" sz="2000" b="0" i="0" u="none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为</a:t>
            </a:r>
            <a:r>
              <a:rPr kumimoji="0" lang="en-US" altLang="zh-CN" sz="2000" b="0" i="0" u="none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kumimoji="0" lang="zh-CN" altLang="en-US" sz="2000" b="0" i="0" u="none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的溶液；培养皿</a:t>
            </a:r>
            <a:r>
              <a:rPr kumimoji="0" lang="en-US" altLang="zh-CN" sz="2000" b="0" i="0" u="none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C</a:t>
            </a:r>
            <a:r>
              <a:rPr kumimoji="0" lang="zh-CN" altLang="en-US" sz="2000" b="0" i="0" u="none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滴加</a:t>
            </a:r>
            <a:r>
              <a:rPr kumimoji="0" lang="en-US" altLang="zh-CN" sz="2000" b="0" i="0" u="none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pH</a:t>
            </a:r>
            <a:r>
              <a:rPr kumimoji="0" lang="zh-CN" altLang="en-US" sz="2000" b="0" i="0" u="none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为</a:t>
            </a:r>
            <a:r>
              <a:rPr kumimoji="0" lang="en-US" altLang="zh-CN" sz="2000" b="0" i="0" u="none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5</a:t>
            </a:r>
            <a:r>
              <a:rPr kumimoji="0" lang="zh-CN" altLang="en-US" sz="2000" b="0" i="0" u="none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的溶液。</a:t>
            </a:r>
          </a:p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kumimoji="0" lang="en-US" altLang="zh-CN" sz="2000" b="0" i="0" u="none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kumimoji="0" lang="zh-CN" altLang="en-US" sz="2000" b="0" i="0" u="none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）每天定时用注射器取等量不同</a:t>
            </a:r>
            <a:r>
              <a:rPr kumimoji="0" lang="en-US" altLang="zh-CN" sz="2000" b="0" i="0" u="none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pH</a:t>
            </a:r>
            <a:r>
              <a:rPr kumimoji="0" lang="zh-CN" altLang="en-US" sz="2000" b="0" i="0" u="none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的酸雨，分别滴加在</a:t>
            </a:r>
            <a:r>
              <a:rPr kumimoji="0" lang="en-US" altLang="zh-CN" sz="2000" b="0" i="0" u="none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  <a:r>
              <a:rPr kumimoji="0" lang="zh-CN" altLang="en-US" sz="2000" b="0" i="0" u="none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、</a:t>
            </a:r>
            <a:r>
              <a:rPr kumimoji="0" lang="en-US" altLang="zh-CN" sz="2000" b="0" i="0" u="none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C</a:t>
            </a:r>
            <a:r>
              <a:rPr kumimoji="0" lang="zh-CN" altLang="en-US" sz="2000" b="0" i="0" u="none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培养皿的种子上，</a:t>
            </a:r>
            <a:r>
              <a:rPr kumimoji="0" lang="en-US" altLang="zh-CN" sz="2000" b="0" i="0" u="none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kumimoji="0" lang="zh-CN" altLang="en-US" sz="2000" b="0" i="0" u="none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培养皿滴加等量清水。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222829" y="373743"/>
            <a:ext cx="60869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3200" b="1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二、探究环境污染对生物的影响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oup 55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541720" y="1969736"/>
          <a:ext cx="9108560" cy="2367187"/>
        </p:xfrm>
        <a:graphic>
          <a:graphicData uri="http://schemas.openxmlformats.org/drawingml/2006/table">
            <a:tbl>
              <a:tblPr/>
              <a:tblGrid>
                <a:gridCol w="14578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16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23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47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23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000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4057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3897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73947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组别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萌发的种子数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6098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第</a:t>
                      </a:r>
                      <a:r>
                        <a:rPr kumimoji="0" lang="en-US" altLang="zh-C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1</a:t>
                      </a:r>
                      <a:r>
                        <a:rPr kumimoji="0" lang="zh-CN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天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8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第</a:t>
                      </a:r>
                      <a:r>
                        <a:rPr kumimoji="0" lang="en-US" altLang="zh-C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2</a:t>
                      </a:r>
                      <a:r>
                        <a:rPr kumimoji="0" lang="zh-CN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天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8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第</a:t>
                      </a:r>
                      <a:r>
                        <a:rPr kumimoji="0" lang="en-US" altLang="zh-CN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3</a:t>
                      </a:r>
                      <a:r>
                        <a:rPr kumimoji="0" lang="zh-CN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天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8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第</a:t>
                      </a:r>
                      <a:r>
                        <a:rPr kumimoji="0" lang="en-US" altLang="zh-CN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4</a:t>
                      </a:r>
                      <a:r>
                        <a:rPr kumimoji="0" lang="zh-CN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天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8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第</a:t>
                      </a:r>
                      <a:r>
                        <a:rPr kumimoji="0" lang="en-US" altLang="zh-CN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5</a:t>
                      </a:r>
                      <a:r>
                        <a:rPr kumimoji="0" lang="zh-CN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天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8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第</a:t>
                      </a:r>
                      <a:r>
                        <a:rPr kumimoji="0" lang="en-US" altLang="zh-CN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6</a:t>
                      </a:r>
                      <a:r>
                        <a:rPr kumimoji="0" lang="zh-CN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天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8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第</a:t>
                      </a:r>
                      <a:r>
                        <a:rPr kumimoji="0" lang="en-US" altLang="zh-CN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7</a:t>
                      </a:r>
                      <a:r>
                        <a:rPr kumimoji="0" lang="zh-CN" alt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天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8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60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对照组</a:t>
                      </a:r>
                      <a:r>
                        <a:rPr kumimoji="0" lang="en-US" altLang="zh-C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A</a:t>
                      </a:r>
                      <a:endParaRPr kumimoji="0" lang="zh-CN" altLang="zh-CN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8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8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8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8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8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8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8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67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对照组</a:t>
                      </a:r>
                      <a:r>
                        <a:rPr kumimoji="0" lang="en-US" altLang="zh-C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B</a:t>
                      </a:r>
                      <a:endParaRPr kumimoji="0" lang="zh-CN" altLang="zh-CN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8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8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8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8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8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8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8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60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对照组</a:t>
                      </a:r>
                      <a:r>
                        <a:rPr kumimoji="0" lang="en-US" altLang="zh-C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C</a:t>
                      </a:r>
                      <a:endParaRPr kumimoji="0" lang="zh-CN" altLang="zh-CN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8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8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8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8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8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8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8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494807" y="1121531"/>
            <a:ext cx="6354762" cy="569308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72567" tIns="36283" rIns="72567" bIns="36283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kumimoji="0" lang="en-US" altLang="zh-CN" sz="2400" i="0" u="none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  <a:r>
              <a:rPr kumimoji="0" lang="zh-CN" altLang="en-US" sz="2400" i="0" u="none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）观察并做记录</a:t>
            </a:r>
            <a:r>
              <a:rPr kumimoji="0" lang="en-US" altLang="zh-CN" sz="2400" i="0" u="none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(</a:t>
            </a:r>
            <a:r>
              <a:rPr kumimoji="0" lang="zh-CN" altLang="en-US" sz="2400" i="0" u="none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指导学生做好实验记录</a:t>
            </a:r>
            <a:r>
              <a:rPr kumimoji="0" lang="en-US" altLang="zh-CN" sz="2400" i="0" u="none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)</a:t>
            </a:r>
            <a:endParaRPr kumimoji="0" lang="zh-CN" altLang="en-US" sz="2400" i="0" u="none" strike="noStrike" kern="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660400" y="4402743"/>
            <a:ext cx="9381654" cy="569308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72567" tIns="36283" rIns="72567" bIns="36283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( 5 )</a:t>
            </a:r>
            <a:r>
              <a:rPr kumimoji="0" lang="zh-CN" altLang="en-US" sz="2400" i="0" u="none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计算结果：求种子的发芽率（组织学生按照下列公式计算）</a:t>
            </a:r>
          </a:p>
        </p:txBody>
      </p:sp>
      <p:sp>
        <p:nvSpPr>
          <p:cNvPr id="6" name="Text Box 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2999656" y="4972051"/>
            <a:ext cx="6354751" cy="903630"/>
          </a:xfrm>
          <a:prstGeom prst="rect">
            <a:avLst/>
          </a:prstGeom>
          <a:blipFill rotWithShape="1">
            <a:blip r:embed="rId3"/>
            <a:stretch>
              <a:fillRect l="-1342"/>
            </a:stretch>
          </a:blipFill>
          <a:ln w="28575"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0" cap="none" spc="0" normalizeH="0" baseline="0" noProof="1">
                <a:ln>
                  <a:noFill/>
                </a:ln>
                <a:noFill/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 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222829" y="373743"/>
            <a:ext cx="60869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3200" b="1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二、探究环境污染对生物的影响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660400" y="1028700"/>
            <a:ext cx="10858500" cy="294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）查找资料，了解酸雨含有什么成分，说一说模拟的酸雨和真实的酸雨有什 么差别？</a:t>
            </a:r>
          </a:p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24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）酸雨一定是由本地区的有害排放物造成的吗？</a:t>
            </a: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660400" y="2692681"/>
            <a:ext cx="1070428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酸雨和模拟酸雨的成分不同；酸雨的成分主要是水、硫酸和硝酸，模拟酸雨的成分是水和醋酸。</a:t>
            </a: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660400" y="4202774"/>
            <a:ext cx="10704286" cy="1427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不一定。酸雨是燃烧煤、石油、天然气时产生的二氧化碳和氮氧化物在大气中与水结合而成，酸雨可以随大气流动而漂移，因此酸雨不一定是本地区的有害排放物造成的，甚至可以造成跨地域、跨国界的危害。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222829" y="373743"/>
            <a:ext cx="60869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3200" b="1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二、探究环境污染对生物的影响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514" y="2001425"/>
            <a:ext cx="1501711" cy="11262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64114" y="2023839"/>
            <a:ext cx="1622187" cy="10814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3918" y="4198243"/>
            <a:ext cx="1607379" cy="10230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241103" y="1898743"/>
            <a:ext cx="42821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鱼虾死亡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4280931" y="4086191"/>
            <a:ext cx="35490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土壤酸化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6737339" y="1911191"/>
            <a:ext cx="43985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植物死亡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77997" y="2032956"/>
            <a:ext cx="1417630" cy="10632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93195" y="4185879"/>
            <a:ext cx="1417630" cy="10632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19711" y="4024495"/>
            <a:ext cx="1501711" cy="13859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6888064" y="4009886"/>
            <a:ext cx="33861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饮水酸化</a:t>
            </a:r>
          </a:p>
        </p:txBody>
      </p:sp>
      <p:sp>
        <p:nvSpPr>
          <p:cNvPr id="14" name="横卷形 13"/>
          <p:cNvSpPr/>
          <p:nvPr/>
        </p:nvSpPr>
        <p:spPr>
          <a:xfrm>
            <a:off x="430648" y="1050593"/>
            <a:ext cx="3887788" cy="825500"/>
          </a:xfrm>
          <a:prstGeom prst="horizontalScroll">
            <a:avLst>
              <a:gd name="adj" fmla="val 15746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酸雨对生物有极大的危害</a:t>
            </a:r>
          </a:p>
        </p:txBody>
      </p:sp>
      <p:sp>
        <p:nvSpPr>
          <p:cNvPr id="15" name="椭圆 14"/>
          <p:cNvSpPr/>
          <p:nvPr>
            <p:custDataLst>
              <p:tags r:id="rId1"/>
            </p:custDataLst>
          </p:nvPr>
        </p:nvSpPr>
        <p:spPr>
          <a:xfrm rot="60000">
            <a:off x="8214216" y="3348899"/>
            <a:ext cx="1464243" cy="565522"/>
          </a:xfrm>
          <a:prstGeom prst="ellipse">
            <a:avLst/>
          </a:prstGeom>
          <a:gradFill flip="none" rotWithShape="1">
            <a:gsLst>
              <a:gs pos="0">
                <a:srgbClr val="E4E4E4"/>
              </a:gs>
              <a:gs pos="90000">
                <a:sysClr val="window" lastClr="FFFFFF"/>
              </a:gs>
            </a:gsLst>
            <a:lin ang="5400000" scaled="1"/>
            <a:tileRect/>
          </a:gradFill>
          <a:ln w="28575" cap="flat" cmpd="sng" algn="ctr">
            <a:solidFill>
              <a:schemeClr val="tx1"/>
            </a:solidFill>
            <a:prstDash val="solid"/>
          </a:ln>
          <a:effectLst>
            <a:outerShdw blurRad="165100" dist="63500" dir="5400000" algn="t" rotWithShape="0">
              <a:schemeClr val="tx1">
                <a:lumMod val="65000"/>
                <a:lumOff val="35000"/>
                <a:alpha val="31000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1" i="0" u="none" strike="noStrike" kern="0" cap="none" spc="0" normalizeH="0" baseline="0" noProof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腐蚀文物</a:t>
            </a: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660400" y="5659037"/>
            <a:ext cx="11303540" cy="572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措施：通过净化装置，减少燃烧煤、石油等燃料时污染物的排放。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1222829" y="373743"/>
            <a:ext cx="60869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3200" b="1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二、探究环境污染对生物的影响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2" grpId="0"/>
      <p:bldP spid="15" grpId="0" bldLvl="0" animBg="1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横卷形 9"/>
          <p:cNvSpPr/>
          <p:nvPr/>
        </p:nvSpPr>
        <p:spPr>
          <a:xfrm>
            <a:off x="0" y="1130300"/>
            <a:ext cx="5583238" cy="825500"/>
          </a:xfrm>
          <a:prstGeom prst="horizontalScroll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其他环境污染对生物造成的危害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59874" y="2749400"/>
            <a:ext cx="2277610" cy="15184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7541305" y="5057324"/>
            <a:ext cx="2136775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重金属污染</a:t>
            </a: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50452" y="2749400"/>
            <a:ext cx="2699390" cy="15184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65734" y="2749400"/>
            <a:ext cx="2281172" cy="15184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2123991" y="5061405"/>
            <a:ext cx="2619375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大气污染</a:t>
            </a: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4743366" y="5095650"/>
            <a:ext cx="2589212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废水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222829" y="373743"/>
            <a:ext cx="60869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3200" b="1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二、探究环境污染对生物的影响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5.0,&quot;FooterHeight&quot;:9.0,&quot;SideMargin&quot;:5.5,&quot;TopMargin&quot;:0.0,&quot;BottomMargin&quot;:0.0,&quot;IntervalMargin&quot;:1.5,&quot;SettingType&quot;:&quot;System&quot;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6204221"/>
  <p:tag name="MH_LIBRARY" val="GRAPHIC"/>
  <p:tag name="MH_ORDER" val="Oval 6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6204221"/>
  <p:tag name="MH_LIBRARY" val="GRAPHIC"/>
  <p:tag name="MH_ORDER" val="Oval 6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6204221"/>
  <p:tag name="MH_LIBRARY" val="GRAPHIC"/>
  <p:tag name="MH_ORDER" val="Oval 7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6204221"/>
  <p:tag name="MH_LIBRARY" val="GRAPHIC"/>
  <p:tag name="MH_ORDER" val="TextBox 11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6204221"/>
  <p:tag name="MH_LIBRARY" val="GRAPHIC"/>
  <p:tag name="MH_ORDER" val="TextBox 11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6204221"/>
  <p:tag name="MH_LIBRARY" val="GRAPHIC"/>
  <p:tag name="MH_ORDER" val="TextBox 11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6204221"/>
  <p:tag name="MH_LIBRARY" val="GRAPHIC"/>
  <p:tag name="MH_ORDER" val="Freeform 3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6204221"/>
  <p:tag name="MH_LIBRARY" val="GRAPHIC"/>
  <p:tag name="MH_ORDER" val="Freeform 3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6204221"/>
  <p:tag name="MH_LIBRARY" val="GRAPHIC"/>
  <p:tag name="MH_ORDER" val="Oval 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6204221"/>
  <p:tag name="MH_LIBRARY" val="GRAPHIC"/>
  <p:tag name="MH_ORDER" val="Straight Connector 8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{93c0d8ff-f2bc-4f58-9200-9cae381c2437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6204221"/>
  <p:tag name="MH_LIBRARY" val="GRAPHIC"/>
  <p:tag name="MH_ORDER" val="Oval 6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{e2482deb-8cb4-48c1-835d-407aece2a0d7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6204221"/>
  <p:tag name="MH_LIBRARY" val="GRAPHIC"/>
  <p:tag name="MH_ORDER" val="Straight Connector 4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6204221"/>
  <p:tag name="MH_LIBRARY" val="GRAPHIC"/>
  <p:tag name="MH_ORDER" val="Straight Connector 4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6204221"/>
  <p:tag name="MH_LIBRARY" val="GRAPHIC"/>
  <p:tag name="MH_ORDER" val="Oval 5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6204221"/>
  <p:tag name="MH_LIBRARY" val="GRAPHIC"/>
  <p:tag name="MH_ORDER" val="Straight Connector 5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6204221"/>
  <p:tag name="MH_LIBRARY" val="GRAPHIC"/>
  <p:tag name="MH_ORDER" val="Straight Connector 57"/>
</p:tagLst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1543</Words>
  <Application>Microsoft Office PowerPoint</Application>
  <PresentationFormat>宽屏</PresentationFormat>
  <Paragraphs>179</Paragraphs>
  <Slides>20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5" baseType="lpstr">
      <vt:lpstr>FandolFang R</vt:lpstr>
      <vt:lpstr>思源黑体 CN Light</vt:lpstr>
      <vt:lpstr>Arial</vt:lpstr>
      <vt:lpstr>Calibri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2</cp:revision>
  <dcterms:created xsi:type="dcterms:W3CDTF">2020-06-23T02:45:46Z</dcterms:created>
  <dcterms:modified xsi:type="dcterms:W3CDTF">2021-01-09T09:51:14Z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