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49.xml" ContentType="application/vnd.openxmlformats-officedocument.presentationml.tags+xml"/>
  <Override PartName="/ppt/notesSlides/notesSlide16.xml" ContentType="application/vnd.openxmlformats-officedocument.presentationml.notesSlide+xml"/>
  <Override PartName="/ppt/tags/tag50.xml" ContentType="application/vnd.openxmlformats-officedocument.presentationml.tags+xml"/>
  <Override PartName="/ppt/notesSlides/notesSlide17.xml" ContentType="application/vnd.openxmlformats-officedocument.presentationml.notesSlide+xml"/>
  <Override PartName="/ppt/tags/tag51.xml" ContentType="application/vnd.openxmlformats-officedocument.presentationml.tags+xml"/>
  <Override PartName="/ppt/notesSlides/notesSlide18.xml" ContentType="application/vnd.openxmlformats-officedocument.presentationml.notesSlide+xml"/>
  <Override PartName="/ppt/tags/tag52.xml" ContentType="application/vnd.openxmlformats-officedocument.presentationml.tags+xml"/>
  <Override PartName="/ppt/notesSlides/notesSlide19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0.xml" ContentType="application/vnd.openxmlformats-officedocument.presentationml.notesSlide+xml"/>
  <Override PartName="/ppt/tags/tag56.xml" ContentType="application/vnd.openxmlformats-officedocument.presentationml.tags+xml"/>
  <Override PartName="/ppt/notesSlides/notesSlide21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64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5" r:id="rId22"/>
    <p:sldId id="287" r:id="rId23"/>
    <p:sldId id="288" r:id="rId24"/>
    <p:sldId id="257" r:id="rId25"/>
  </p:sldIdLst>
  <p:sldSz cx="12192000" cy="6858000"/>
  <p:notesSz cx="6858000" cy="9144000"/>
  <p:embeddedFontLst>
    <p:embeddedFont>
      <p:font typeface="思源黑体 CN Light" panose="02010600030101010101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86">
          <p15:clr>
            <a:srgbClr val="A4A3A4"/>
          </p15:clr>
        </p15:guide>
        <p15:guide id="4" orient="horz" pos="3928">
          <p15:clr>
            <a:srgbClr val="A4A3A4"/>
          </p15:clr>
        </p15:guide>
        <p15:guide id="5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662" y="1114"/>
      </p:cViewPr>
      <p:guideLst>
        <p:guide pos="416"/>
        <p:guide pos="7256"/>
        <p:guide orient="horz" pos="686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AA7D57A-6505-4C1D-A80B-6C9EAF72B223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0CB6E2A-DF05-4A83-B49B-7CCBADFA700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B6E2A-DF05-4A83-B49B-7CCBADFA700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B6E2A-DF05-4A83-B49B-7CCBADFA700E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 cap="flat">
            <a:miter lim="800000"/>
            <a:headEnd type="none" w="med" len="med"/>
            <a:tailEnd type="none" w="med" len="med"/>
          </a:ln>
        </p:spPr>
      </p:sp>
      <p:sp>
        <p:nvSpPr>
          <p:cNvPr id="39939" name="文本占位符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B6E2A-DF05-4A83-B49B-7CCBADFA700E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B6E2A-DF05-4A83-B49B-7CCBADFA700E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B6E2A-DF05-4A83-B49B-7CCBADFA700E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B6E2A-DF05-4A83-B49B-7CCBADFA700E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B6E2A-DF05-4A83-B49B-7CCBADFA700E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B6E2A-DF05-4A83-B49B-7CCBADFA700E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B6E2A-DF05-4A83-B49B-7CCBADFA700E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B6E2A-DF05-4A83-B49B-7CCBADFA700E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B6E2A-DF05-4A83-B49B-7CCBADFA700E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B6E2A-DF05-4A83-B49B-7CCBADFA700E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B6E2A-DF05-4A83-B49B-7CCBADFA700E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B6E2A-DF05-4A83-B49B-7CCBADFA700E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B6E2A-DF05-4A83-B49B-7CCBADFA700E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B6E2A-DF05-4A83-B49B-7CCBADFA700E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B6E2A-DF05-4A83-B49B-7CCBADFA700E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B6E2A-DF05-4A83-B49B-7CCBADFA700E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B6E2A-DF05-4A83-B49B-7CCBADFA700E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B6E2A-DF05-4A83-B49B-7CCBADFA700E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B6E2A-DF05-4A83-B49B-7CCBADFA700E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B6E2A-DF05-4A83-B49B-7CCBADFA700E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5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2" t="12368" r="20742" b="437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7594480" y="4674410"/>
            <a:ext cx="1977177" cy="318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9781214" y="4672741"/>
            <a:ext cx="1738171" cy="318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5585915" y="1914717"/>
            <a:ext cx="66060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en-US" altLang="zh-CN" sz="7200" dirty="0"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《</a:t>
            </a:r>
            <a:r>
              <a:rPr lang="zh-CN" altLang="en-US" sz="7200" dirty="0"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济南的冬天</a:t>
            </a:r>
            <a:r>
              <a:rPr lang="en-US" altLang="zh-CN" sz="7200" dirty="0"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》</a:t>
            </a:r>
          </a:p>
        </p:txBody>
      </p:sp>
      <p:sp>
        <p:nvSpPr>
          <p:cNvPr id="10" name="矩形 9"/>
          <p:cNvSpPr/>
          <p:nvPr/>
        </p:nvSpPr>
        <p:spPr>
          <a:xfrm>
            <a:off x="8199157" y="3468336"/>
            <a:ext cx="347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57200"/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七年级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152123" y="3234012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/>
          <p:nvPr>
            <p:custDataLst>
              <p:tags r:id="rId1"/>
            </p:custDataLst>
          </p:nvPr>
        </p:nvSpPr>
        <p:spPr>
          <a:xfrm>
            <a:off x="864856" y="1089025"/>
            <a:ext cx="10654044" cy="240065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清澈透明，又拓展想象，将天光、水色融为一体，描绘出济南鲜亮明丽的色彩，充满赞美之情。文章紧扣冬天的山景和水色，铺展出三幅画面：小山摇篮图、雪霁初晴图和空灵水晶图。文章绘山景，描水色，寓情于景，既表现济南冬天山水之美，又寄寓了作者对祖国河山真挚的爱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2455" y="3935086"/>
            <a:ext cx="2951163" cy="196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5538" y="3932969"/>
            <a:ext cx="3101267" cy="196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1"/>
          <p:cNvSpPr/>
          <p:nvPr>
            <p:custDataLst>
              <p:tags r:id="rId1"/>
            </p:custDataLst>
          </p:nvPr>
        </p:nvSpPr>
        <p:spPr>
          <a:xfrm>
            <a:off x="1188583" y="3844514"/>
            <a:ext cx="5864225" cy="479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025"/>
              </a:lnSpc>
            </a:pP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(1)全段的中心句是哪一句？</a:t>
            </a:r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38" name="文本框 2"/>
          <p:cNvSpPr/>
          <p:nvPr>
            <p:custDataLst>
              <p:tags r:id="rId2"/>
            </p:custDataLst>
          </p:nvPr>
        </p:nvSpPr>
        <p:spPr>
          <a:xfrm>
            <a:off x="1522272" y="4396964"/>
            <a:ext cx="3967162" cy="4460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2675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最妙的是下点儿小雪呀。</a:t>
            </a:r>
            <a:endParaRPr lang="zh-CN" altLang="en-US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39" name="文本框 3"/>
          <p:cNvSpPr/>
          <p:nvPr>
            <p:custDataLst>
              <p:tags r:id="rId3"/>
            </p:custDataLst>
          </p:nvPr>
        </p:nvSpPr>
        <p:spPr>
          <a:xfrm>
            <a:off x="1204772" y="4916009"/>
            <a:ext cx="5865812" cy="479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025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(2)全段的层次划分是怎样的？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0" name="文本框 4"/>
          <p:cNvSpPr/>
          <p:nvPr>
            <p:custDataLst>
              <p:tags r:id="rId4"/>
            </p:custDataLst>
          </p:nvPr>
        </p:nvSpPr>
        <p:spPr>
          <a:xfrm>
            <a:off x="1522271" y="5468459"/>
            <a:ext cx="7934325" cy="4898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075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全段分为三层：小雪呀/看吧……粉色/就是……太秀气！</a:t>
            </a:r>
            <a:endParaRPr lang="zh-CN" altLang="en-US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58" name="TextBox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4286" y="1432188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步骤四  低吟成诵  赏析语言</a:t>
            </a:r>
          </a:p>
        </p:txBody>
      </p:sp>
      <p:sp>
        <p:nvSpPr>
          <p:cNvPr id="23559" name="TextBox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04772" y="2311726"/>
            <a:ext cx="85693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．局部精读，赏析语言。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齐声诵读第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段，就如下内容品析研讨。请同学们自由选择进行答题。</a:t>
            </a:r>
          </a:p>
        </p:txBody>
      </p:sp>
      <p:sp>
        <p:nvSpPr>
          <p:cNvPr id="8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nimBg="1"/>
      <p:bldP spid="14338" grpId="0" animBg="1"/>
      <p:bldP spid="14339" grpId="0" animBg="1"/>
      <p:bldP spid="143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5"/>
          <p:cNvSpPr/>
          <p:nvPr>
            <p:custDataLst>
              <p:tags r:id="rId1"/>
            </p:custDataLst>
          </p:nvPr>
        </p:nvSpPr>
        <p:spPr>
          <a:xfrm>
            <a:off x="660400" y="1838683"/>
            <a:ext cx="10432761" cy="5155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325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(3)全段写“小雪”之美妙，主要通过其他的景物来进行烘托，这些景物是什么？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86" name="文本框 6"/>
          <p:cNvSpPr/>
          <p:nvPr>
            <p:custDataLst>
              <p:tags r:id="rId2"/>
            </p:custDataLst>
          </p:nvPr>
        </p:nvSpPr>
        <p:spPr>
          <a:xfrm>
            <a:off x="1058839" y="2542132"/>
            <a:ext cx="6199188" cy="4460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2675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矮松、树尖儿、山尖、草色、阳光。</a:t>
            </a:r>
            <a:endParaRPr lang="zh-CN" altLang="en-US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87" name="文本框 7"/>
          <p:cNvSpPr/>
          <p:nvPr>
            <p:custDataLst>
              <p:tags r:id="rId3"/>
            </p:custDataLst>
          </p:nvPr>
        </p:nvSpPr>
        <p:spPr>
          <a:xfrm>
            <a:off x="666506" y="3176075"/>
            <a:ext cx="5865812" cy="4770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025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(4)全段中的哪些动词用得好呢？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88" name="文本框 8"/>
          <p:cNvSpPr/>
          <p:nvPr>
            <p:custDataLst>
              <p:tags r:id="rId4"/>
            </p:custDataLst>
          </p:nvPr>
        </p:nvSpPr>
        <p:spPr>
          <a:xfrm>
            <a:off x="1058839" y="3841052"/>
            <a:ext cx="10466167" cy="4898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075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树尖儿用“顶”，山尖用“镶”，山用“穿”，山腰用“露”，几个字用得各得其所。</a:t>
            </a:r>
            <a:endParaRPr lang="zh-CN" altLang="en-US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89" name="文本框 3"/>
          <p:cNvSpPr/>
          <p:nvPr>
            <p:custDataLst>
              <p:tags r:id="rId5"/>
            </p:custDataLst>
          </p:nvPr>
        </p:nvSpPr>
        <p:spPr>
          <a:xfrm>
            <a:off x="666506" y="4518853"/>
            <a:ext cx="6018212" cy="4770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025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(5)全段中的哪些色彩词用得好呢？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90" name="文本框 4"/>
          <p:cNvSpPr/>
          <p:nvPr>
            <p:custDataLst>
              <p:tags r:id="rId6"/>
            </p:custDataLst>
          </p:nvPr>
        </p:nvSpPr>
        <p:spPr>
          <a:xfrm>
            <a:off x="1075028" y="5183832"/>
            <a:ext cx="6567488" cy="4460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2675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青黑，白，蓝，银，暗黄，微黄，粉色。</a:t>
            </a:r>
            <a:endParaRPr lang="zh-CN" altLang="en-US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  <p:bldP spid="16386" grpId="0" animBg="1"/>
      <p:bldP spid="16387" grpId="0" animBg="1"/>
      <p:bldP spid="16388" grpId="0" animBg="1"/>
      <p:bldP spid="16389" grpId="0" animBg="1"/>
      <p:bldP spid="163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/>
          <p:nvPr>
            <p:custDataLst>
              <p:tags r:id="rId1"/>
            </p:custDataLst>
          </p:nvPr>
        </p:nvSpPr>
        <p:spPr>
          <a:xfrm>
            <a:off x="660400" y="1230217"/>
            <a:ext cx="8321675" cy="5411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525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(6)全段中是怎样化静为动的呢？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/>
          <p:nvPr>
            <p:custDataLst>
              <p:tags r:id="rId2"/>
            </p:custDataLst>
          </p:nvPr>
        </p:nvSpPr>
        <p:spPr>
          <a:xfrm>
            <a:off x="1086699" y="1944891"/>
            <a:ext cx="7699375" cy="4898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075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化静为动的主要技巧是运用了比喻、拟人的修辞手法。</a:t>
            </a:r>
            <a:endParaRPr lang="zh-CN" altLang="en-US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9"/>
          <p:cNvSpPr/>
          <p:nvPr>
            <p:custDataLst>
              <p:tags r:id="rId3"/>
            </p:custDataLst>
          </p:nvPr>
        </p:nvSpPr>
        <p:spPr>
          <a:xfrm>
            <a:off x="660400" y="3818709"/>
            <a:ext cx="7727950" cy="494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525"/>
              </a:lnSpc>
            </a:pP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(8)你在对全段的朗读要求上有什么体会？</a:t>
            </a:r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10"/>
          <p:cNvSpPr/>
          <p:nvPr>
            <p:custDataLst>
              <p:tags r:id="rId4"/>
            </p:custDataLst>
          </p:nvPr>
        </p:nvSpPr>
        <p:spPr>
          <a:xfrm>
            <a:off x="660401" y="4312947"/>
            <a:ext cx="11156462" cy="132343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朗读中不仅要读好文中的描写部分，而且要读好首尾两句，其中的“最”“呀”“就”“吧”“太”是充分凝聚了作者情感的。</a:t>
            </a:r>
            <a:endParaRPr lang="zh-CN" altLang="en-US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7"/>
          <p:cNvSpPr/>
          <p:nvPr>
            <p:custDataLst>
              <p:tags r:id="rId5"/>
            </p:custDataLst>
          </p:nvPr>
        </p:nvSpPr>
        <p:spPr>
          <a:xfrm>
            <a:off x="660400" y="2608269"/>
            <a:ext cx="6016625" cy="44614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025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(7)全段主要运用了什么修辞手法？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8"/>
          <p:cNvSpPr/>
          <p:nvPr>
            <p:custDataLst>
              <p:tags r:id="rId6"/>
            </p:custDataLst>
          </p:nvPr>
        </p:nvSpPr>
        <p:spPr>
          <a:xfrm>
            <a:off x="1070510" y="3227917"/>
            <a:ext cx="6565900" cy="4172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2675"/>
              </a:lnSpc>
            </a:pP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主要用了拟人的修辞手法。</a:t>
            </a:r>
            <a:endParaRPr lang="zh-CN" altLang="en-US" sz="20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/>
          <p:nvPr>
            <p:custDataLst>
              <p:tags r:id="rId1"/>
            </p:custDataLst>
          </p:nvPr>
        </p:nvSpPr>
        <p:spPr>
          <a:xfrm>
            <a:off x="879904" y="1527092"/>
            <a:ext cx="8865438" cy="409342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4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．对比阅读，赏析语言。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比较下面三组句子，赏析课本语言的妙处。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甲组：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这一圈小山在冬天特别可爱，好像是把济南放在一个小摇篮里，他们全安静不动地低声地说：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你们放心吧，这儿准保暖和。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这一圈小山围着济南，使济南在冬天也特别暖和。</a:t>
            </a:r>
            <a:endParaRPr lang="en-US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/>
          <p:nvPr>
            <p:custDataLst>
              <p:tags r:id="rId1"/>
            </p:custDataLst>
          </p:nvPr>
        </p:nvSpPr>
        <p:spPr>
          <a:xfrm>
            <a:off x="1227015" y="1855446"/>
            <a:ext cx="9705591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句把老城四周的小山比作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小摇篮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，写出了山的小巧秀丽，又用拟人的修辞手法显出感人的脉脉温情。躺在摇篮里享受母亲体贴入微的抚爱，那当然是最暖和不过的了，况且山们还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低声地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哼着摇篮曲，秀美的睡态再现了这个“理想境界”温暖、舒适的特点。而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句的直白叙述则传达不出寄寓的赞美深情。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/>
          <p:nvPr>
            <p:custDataLst>
              <p:tags r:id="rId1"/>
            </p:custDataLst>
          </p:nvPr>
        </p:nvSpPr>
        <p:spPr>
          <a:xfrm>
            <a:off x="814527" y="1344096"/>
            <a:ext cx="9830079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乙组：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等到快日落的时候，微黄的阳光斜射在山腰上，那点儿薄雪好像忽然害了羞，微微露出点儿粉色。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快日落时，阳光斜射在山腰上，薄雪露出点儿粉色。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句把夕阳斜照下粉色的薄雪比拟成害羞的少女，突出了雪色的娇美和小山的秀丽，情态可掬，粉色羞容以微黄斜阳相映衬，色彩鲜艳悦目。通过比拟把本来没有生命、静止的东西写得活灵活现，呼之欲出。而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句则少了那份美感。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/>
          <p:nvPr>
            <p:custDataLst>
              <p:tags r:id="rId1"/>
            </p:custDataLst>
          </p:nvPr>
        </p:nvSpPr>
        <p:spPr>
          <a:xfrm>
            <a:off x="660400" y="1425119"/>
            <a:ext cx="9809982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丙组：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天儿越晴，水藻越绿，就凭这些绿的精神，水也不忍得冻上；况且那长枝的垂柳还要在水里照个影儿呢。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天儿越晴，水藻越绿，水也不结冰，垂柳的长枝倒映在水中。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句中人格化的水藻、水和垂柳楚楚可爱。用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不忍得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写出了水不仅有生命的质感，而且还有一副和善心肠，为了水藻的绿，为了垂柳的倒影，仍然充满着春意。虽没有直接写天气暖和，却让人感受到了温暖，传神之妙是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句用一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倒映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所不及的。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/>
          <p:nvPr>
            <p:custDataLst>
              <p:tags r:id="rId1"/>
            </p:custDataLst>
          </p:nvPr>
        </p:nvSpPr>
        <p:spPr>
          <a:xfrm>
            <a:off x="814527" y="1425119"/>
            <a:ext cx="9504624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．遣词造句，赏析语言。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本文语言朴实清新，娓娓道来，情恳辞切，除体现在比喻、拟人修辞手法的运用上，同时在遣词造句上也非常讲究，值得仔细品味。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“济南的冬天是没有风声的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，去掉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声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字可以吗？为什么？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不可以。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没有风声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并不是没有风，济南的冬天只是没有那种令人战栗的呼啸的北风而已，如果去掉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声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就说成了“没有风”，那是不切合实际情况的。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/>
          <p:nvPr>
            <p:custDataLst>
              <p:tags r:id="rId1"/>
            </p:custDataLst>
          </p:nvPr>
        </p:nvSpPr>
        <p:spPr>
          <a:xfrm>
            <a:off x="835051" y="1432204"/>
            <a:ext cx="10392391" cy="36200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山坡上卧着些小村庄，小村庄的房顶上卧着点儿雪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，这里为什么用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卧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字？和文章什么地方相呼应？</a:t>
            </a:r>
          </a:p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卧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字传神地写出了村庄和雪的情态，表达了一种安适平静的气氛，与文章基调相协调，有一字传神之效。和前文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一个老城，有山有水，全在蓝天下很暖和安适地睡着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相呼应。</a:t>
            </a:r>
            <a:endParaRPr lang="zh-CN" altLang="en-US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4"/>
          <p:cNvSpPr/>
          <p:nvPr>
            <p:custDataLst>
              <p:tags r:id="rId1"/>
            </p:custDataLst>
          </p:nvPr>
        </p:nvSpPr>
        <p:spPr>
          <a:xfrm>
            <a:off x="2328427" y="1614285"/>
            <a:ext cx="7951037" cy="437812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．知识与技能目标：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感知课文内容，体会拟人、比喻等修辞手法在写景中的作用。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．过程与方法目标：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通过自主学习、小组合作探究的学习方式，让学生在各种形式的反复朗读中理解课文，达到有感情的朗读课文。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．情感态度与价值观目标：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培养学生热爱祖国山河的感情，培养学生的审美能力。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三维目标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4527" y="1408500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步骤四  总结课文  拓展延伸</a:t>
            </a:r>
          </a:p>
        </p:txBody>
      </p:sp>
      <p:sp>
        <p:nvSpPr>
          <p:cNvPr id="24579" name="TextBox 3"/>
          <p:cNvSpPr/>
          <p:nvPr>
            <p:custDataLst>
              <p:tags r:id="rId2"/>
            </p:custDataLst>
          </p:nvPr>
        </p:nvSpPr>
        <p:spPr>
          <a:xfrm>
            <a:off x="1204887" y="1998355"/>
            <a:ext cx="9783387" cy="1709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．总结课文</a:t>
            </a:r>
          </a:p>
          <a:p>
            <a:pPr>
              <a:lnSpc>
                <a:spcPct val="15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情景交融是本文写作的一个特点。文章在描写济南的冬景时，处处流露出作者的赞美之情。</a:t>
            </a:r>
            <a:endParaRPr lang="en-US" altLang="zh-CN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①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直接抒发感情。如开头写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对于一个在北平住惯的人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对于一个刚由伦敦回来的人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，通过对比，得出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济南真得算个宝地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的结论，既写出了自己的独特感受，又显得情真意切；</a:t>
            </a:r>
            <a:endParaRPr lang="en-US" altLang="zh-CN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sp>
        <p:nvSpPr>
          <p:cNvPr id="8" name="TextBox 1"/>
          <p:cNvSpPr/>
          <p:nvPr>
            <p:custDataLst>
              <p:tags r:id="rId3"/>
            </p:custDataLst>
          </p:nvPr>
        </p:nvSpPr>
        <p:spPr>
          <a:xfrm>
            <a:off x="1171978" y="3821600"/>
            <a:ext cx="9991741" cy="21247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②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创造意境，流露深情。如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请闭上眼想：一个老城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这是不是个理想的境界？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最妙的是下点儿小雪呀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这是张小水墨画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，在优美的意境中，表达作者的赞美之情；</a:t>
            </a:r>
            <a:endParaRPr lang="en-US" altLang="zh-CN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③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虚实结合，展开想象，抒发热爱之情。如“树尖儿上顶着一髻儿白花，好像日本看护妇”“山尖全白了，给蓝天镶上一道银边”等，不仅写出了景物的外形，而且饱含了作者喜爱的心情。</a:t>
            </a:r>
            <a:endParaRPr lang="zh-CN" altLang="zh-CN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/>
          <p:nvPr>
            <p:custDataLst>
              <p:tags r:id="rId1"/>
            </p:custDataLst>
          </p:nvPr>
        </p:nvSpPr>
        <p:spPr>
          <a:xfrm>
            <a:off x="1353736" y="1448986"/>
            <a:ext cx="9840127" cy="44012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．拓展延伸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“春游芳草地，夏赏绿荷池，秋饮黄花酒，冬吟白雪诗。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四季景色，美不胜收。可见，生活中并不缺少美，关键是缺少发现美的眼睛，如果你发现了美，感受到了美，请不要吝啬你的赞美，不妨用你最喜欢的方式把它表达出来吧。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请以《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________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的冬天》为题写一篇小作文。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要求：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填入所在地的地名。②仔细观察，充分展开联想与想象，抓住景物特征，模仿课文力求做到情景交融。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学生自由抒写，朗读交流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40694" y="1598741"/>
            <a:ext cx="260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板书设计：</a:t>
            </a:r>
          </a:p>
        </p:txBody>
      </p:sp>
      <p:pic>
        <p:nvPicPr>
          <p:cNvPr id="36867" name="图片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49" y="2736611"/>
            <a:ext cx="78120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2" t="12368" r="20742" b="437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7594480" y="4674410"/>
            <a:ext cx="1977177" cy="318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9781214" y="4672741"/>
            <a:ext cx="1738171" cy="318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6836228" y="1914717"/>
            <a:ext cx="478956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zh-CN" altLang="en-US" sz="7200" dirty="0"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感谢聆听</a:t>
            </a:r>
            <a:endParaRPr lang="en-US" altLang="zh-CN" sz="7200" dirty="0"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99157" y="3468336"/>
            <a:ext cx="347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57200"/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七年级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152123" y="3234012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6"/>
          <p:cNvSpPr/>
          <p:nvPr>
            <p:custDataLst>
              <p:tags r:id="rId1"/>
            </p:custDataLst>
          </p:nvPr>
        </p:nvSpPr>
        <p:spPr>
          <a:xfrm>
            <a:off x="965681" y="1428922"/>
            <a:ext cx="10399005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老舍曾经说过：“上帝把夏天的艺术赐给瑞士，把春天的赐给西湖，秋和冬的全赐给了济南。”的确，春天的西湖，烟雨蒙蒙，远山近水，尽在画中，漫步湖边，荡舟湖上，令人如在画中游。苏轼有诗为证：“水光潋滟晴方好，山色空蒙雨亦奇。欲把西湖比西子，淡妆浓抹总相宜。”而到了夏天，世界著名的避暑胜地瑞士的景色最美：绿色山林环绕着浅蓝色的湖泊，映衬着阿尔卑斯山头的皑皑白雪；悬崖上瀑布流泻，草地上鲜花盛开，无愧于“世界公园”的美称。那么冬天的济南又美在哪里呢？今天，我们先来欣赏济南冬天的美景。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4527" y="1458129"/>
            <a:ext cx="5329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0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步骤一  知识梳理  夯实基础</a:t>
            </a:r>
          </a:p>
        </p:txBody>
      </p:sp>
      <p:sp>
        <p:nvSpPr>
          <p:cNvPr id="7171" name="TextBox 5"/>
          <p:cNvSpPr/>
          <p:nvPr>
            <p:custDataLst>
              <p:tags r:id="rId2"/>
            </p:custDataLst>
          </p:nvPr>
        </p:nvSpPr>
        <p:spPr>
          <a:xfrm>
            <a:off x="1062334" y="1786374"/>
            <a:ext cx="6222721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．作者简介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老舍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(1899—1966)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，原名舒庆春，字舍予，北京人，满族，作家。其文笔生动幽默，富有浓郁的地方色彩，被誉为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人民艺术家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。主要作品有小说《骆驼祥子》《四世同堂》，话剧《茶馆》《龙须沟》等。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389" name="图片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860" y="2416144"/>
            <a:ext cx="2652765" cy="330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9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67148" y="2138824"/>
            <a:ext cx="697302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济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南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伦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敦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）　　　 </a:t>
            </a:r>
          </a:p>
          <a:p>
            <a:pPr>
              <a:lnSpc>
                <a:spcPct val="18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镶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 ）  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水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藻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  <a:p>
            <a:pPr>
              <a:lnSpc>
                <a:spcPct val="18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贮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蓄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髻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>
              <a:lnSpc>
                <a:spcPct val="18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澄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清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着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落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8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护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4" name="文本框 2"/>
          <p:cNvSpPr/>
          <p:nvPr>
            <p:custDataLst>
              <p:tags r:id="rId2"/>
            </p:custDataLst>
          </p:nvPr>
        </p:nvSpPr>
        <p:spPr>
          <a:xfrm>
            <a:off x="4955272" y="2243734"/>
            <a:ext cx="595312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jǐ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5" name="文本框 3"/>
          <p:cNvSpPr/>
          <p:nvPr>
            <p:custDataLst>
              <p:tags r:id="rId3"/>
            </p:custDataLst>
          </p:nvPr>
        </p:nvSpPr>
        <p:spPr>
          <a:xfrm>
            <a:off x="7671533" y="2256490"/>
            <a:ext cx="935037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dūn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6" name="文本框 4"/>
          <p:cNvSpPr/>
          <p:nvPr>
            <p:custDataLst>
              <p:tags r:id="rId4"/>
            </p:custDataLst>
          </p:nvPr>
        </p:nvSpPr>
        <p:spPr>
          <a:xfrm>
            <a:off x="4661901" y="2971751"/>
            <a:ext cx="1223963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xiāng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7" name="文本框 5"/>
          <p:cNvSpPr/>
          <p:nvPr>
            <p:custDataLst>
              <p:tags r:id="rId5"/>
            </p:custDataLst>
          </p:nvPr>
        </p:nvSpPr>
        <p:spPr>
          <a:xfrm>
            <a:off x="7686186" y="2971750"/>
            <a:ext cx="89217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zǎo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8" name="文本框 6"/>
          <p:cNvSpPr/>
          <p:nvPr>
            <p:custDataLst>
              <p:tags r:id="rId6"/>
            </p:custDataLst>
          </p:nvPr>
        </p:nvSpPr>
        <p:spPr>
          <a:xfrm>
            <a:off x="4761645" y="3621220"/>
            <a:ext cx="8636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zhù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9" name="文本框 7"/>
          <p:cNvSpPr/>
          <p:nvPr>
            <p:custDataLst>
              <p:tags r:id="rId7"/>
            </p:custDataLst>
          </p:nvPr>
        </p:nvSpPr>
        <p:spPr>
          <a:xfrm>
            <a:off x="7862032" y="3674984"/>
            <a:ext cx="6477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jì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0" name="文本框 8"/>
          <p:cNvSpPr/>
          <p:nvPr>
            <p:custDataLst>
              <p:tags r:id="rId8"/>
            </p:custDataLst>
          </p:nvPr>
        </p:nvSpPr>
        <p:spPr>
          <a:xfrm>
            <a:off x="4604166" y="4289312"/>
            <a:ext cx="131445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chéng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1" name="文本框 9"/>
          <p:cNvSpPr/>
          <p:nvPr>
            <p:custDataLst>
              <p:tags r:id="rId9"/>
            </p:custDataLst>
          </p:nvPr>
        </p:nvSpPr>
        <p:spPr>
          <a:xfrm>
            <a:off x="7591303" y="4289312"/>
            <a:ext cx="10795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zhuó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9" name="TextBox 1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26632" y="1344998"/>
            <a:ext cx="29527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生难字词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）字音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3" name="文本框 6"/>
          <p:cNvSpPr/>
          <p:nvPr>
            <p:custDataLst>
              <p:tags r:id="rId11"/>
            </p:custDataLst>
          </p:nvPr>
        </p:nvSpPr>
        <p:spPr>
          <a:xfrm>
            <a:off x="4784615" y="4938781"/>
            <a:ext cx="93662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kān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 fill="hold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 fill="hold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1"/>
          <p:cNvSpPr/>
          <p:nvPr>
            <p:custDataLst>
              <p:tags r:id="rId1"/>
            </p:custDataLst>
          </p:nvPr>
        </p:nvSpPr>
        <p:spPr>
          <a:xfrm>
            <a:off x="1094756" y="1535500"/>
            <a:ext cx="8569325" cy="37869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8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8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词义</a:t>
            </a:r>
          </a:p>
          <a:p>
            <a:pPr>
              <a:lnSpc>
                <a:spcPct val="250000"/>
              </a:lnSpc>
            </a:pP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响晴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】晴朗无云。</a:t>
            </a:r>
          </a:p>
          <a:p>
            <a:pPr>
              <a:lnSpc>
                <a:spcPct val="250000"/>
              </a:lnSpc>
            </a:pP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贮蓄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】存放、储藏。</a:t>
            </a:r>
          </a:p>
          <a:p>
            <a:pPr>
              <a:lnSpc>
                <a:spcPct val="250000"/>
              </a:lnSpc>
            </a:pP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空灵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】灵活而不可捉摸。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59" y="25527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548145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步骤二  整体感知  走进文本</a:t>
            </a:r>
          </a:p>
        </p:txBody>
      </p:sp>
      <p:sp>
        <p:nvSpPr>
          <p:cNvPr id="10242" name="TextBox 2"/>
          <p:cNvSpPr/>
          <p:nvPr>
            <p:custDataLst>
              <p:tags r:id="rId2"/>
            </p:custDataLst>
          </p:nvPr>
        </p:nvSpPr>
        <p:spPr>
          <a:xfrm>
            <a:off x="1108033" y="2468446"/>
            <a:ext cx="10858500" cy="3043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朗读课文，思考：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济南的冬天总体特点是什么？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课文是从什么角度，用什么手法来表现这一特点的？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济南冬天的特点是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温晴”。</a:t>
            </a:r>
            <a:endParaRPr lang="en-US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00" y="246844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1"/>
          <p:cNvSpPr/>
          <p:nvPr>
            <p:custDataLst>
              <p:tags r:id="rId1"/>
            </p:custDataLst>
          </p:nvPr>
        </p:nvSpPr>
        <p:spPr>
          <a:xfrm>
            <a:off x="1176775" y="1414094"/>
            <a:ext cx="9956800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温晴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是从自身感受的角度来写的，采用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曲折行文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的对比方式。北平、伦敦、济南是老舍生活之舟的三个主要停靠站，因此，他拥有评判对比的资格。通过和北平冬天多风、伦敦多雾、热带地方日光的毒和响亮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根据语境是指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晴朗得刺眼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作对比，写济南冬天无风声、无重雾、无毒日的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奇迹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怪事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，突出它独有的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温晴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美景，赞赏它是个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宝地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。画面中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寒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暖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暗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热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温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的色调烘托出济南冬天阳光和煦、天朗地秀的总体风貌。在结构上是全文的总起，为下文具体描述作铺垫。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291090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步骤三  精读文本  理清思路</a:t>
            </a:r>
          </a:p>
        </p:txBody>
      </p:sp>
      <p:sp>
        <p:nvSpPr>
          <p:cNvPr id="12291" name="TextBox 3"/>
          <p:cNvSpPr/>
          <p:nvPr>
            <p:custDataLst>
              <p:tags r:id="rId2"/>
            </p:custDataLst>
          </p:nvPr>
        </p:nvSpPr>
        <p:spPr>
          <a:xfrm>
            <a:off x="835052" y="1650113"/>
            <a:ext cx="10171723" cy="45818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文中老舍先生采用了中国山水画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以大观小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的构图取景方法，请分析作者顺着主线抓住了哪些富有特征的景物来展示济南的冬天。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组织小组讨论、教师点拨、明确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顺着济南的冬天是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温晴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的这一主线，作者具体描述了冬天的山景和水色。用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三段文字写冬天的山景：先用拟人化的笔法烘托出一个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暖和安适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的“理想境界”，给人以济南冬天的总体感觉，然后分写阳光朗照下的山、薄雪覆盖下的山和城外远山。第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段文字写冬天的水色，先写水藻之绿，以衬托水之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2412</Words>
  <Application>Microsoft Office PowerPoint</Application>
  <PresentationFormat>宽屏</PresentationFormat>
  <Paragraphs>144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Calibri</vt:lpstr>
      <vt:lpstr>Wingdings</vt:lpstr>
      <vt:lpstr>Arial</vt:lpstr>
      <vt:lpstr>思源黑体 CN Light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2020-11-17T07:08:25Z</dcterms:created>
  <dcterms:modified xsi:type="dcterms:W3CDTF">2021-01-09T09:51:28Z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