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3.xml" ContentType="application/vnd.openxmlformats-officedocument.presentationml.notesSlide+xml"/>
  <Override PartName="/ppt/tags/tag31.xml" ContentType="application/vnd.openxmlformats-officedocument.presentationml.tags+xml"/>
  <Override PartName="/ppt/notesSlides/notesSlide1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5.xml" ContentType="application/vnd.openxmlformats-officedocument.presentationml.notesSlide+xml"/>
  <Override PartName="/ppt/tags/tag34.xml" ContentType="application/vnd.openxmlformats-officedocument.presentationml.tags+xml"/>
  <Override PartName="/ppt/notesSlides/notesSlide16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7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4" r:id="rId11"/>
    <p:sldId id="275" r:id="rId12"/>
    <p:sldId id="276" r:id="rId13"/>
    <p:sldId id="277" r:id="rId14"/>
    <p:sldId id="278" r:id="rId15"/>
    <p:sldId id="279" r:id="rId16"/>
    <p:sldId id="281" r:id="rId17"/>
    <p:sldId id="282" r:id="rId18"/>
    <p:sldId id="285" r:id="rId19"/>
    <p:sldId id="287" r:id="rId20"/>
    <p:sldId id="257" r:id="rId21"/>
  </p:sldIdLst>
  <p:sldSz cx="12192000" cy="6858000"/>
  <p:notesSz cx="6858000" cy="9144000"/>
  <p:embeddedFontLst>
    <p:embeddedFont>
      <p:font typeface="思源黑体 CN Light" panose="02010600030101010101" charset="-12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42">
          <p15:clr>
            <a:srgbClr val="A4A3A4"/>
          </p15:clr>
        </p15:guide>
        <p15:guide id="3" orient="horz" pos="595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77" y="91"/>
      </p:cViewPr>
      <p:guideLst>
        <p:guide pos="416"/>
        <p:guide pos="7242"/>
        <p:guide orient="horz" pos="595"/>
        <p:guide orient="horz" pos="664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845DA64-1C24-4C34-9E50-A23F64C4BDD4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2FE7D0B-2F94-4DD7-BD3B-5868637D73A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E7D0B-2F94-4DD7-BD3B-5868637D73AC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E7D0B-2F94-4DD7-BD3B-5868637D73AC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E7D0B-2F94-4DD7-BD3B-5868637D73AC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E7D0B-2F94-4DD7-BD3B-5868637D73AC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E7D0B-2F94-4DD7-BD3B-5868637D73AC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E7D0B-2F94-4DD7-BD3B-5868637D73AC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E7D0B-2F94-4DD7-BD3B-5868637D73AC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E7D0B-2F94-4DD7-BD3B-5868637D73AC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E7D0B-2F94-4DD7-BD3B-5868637D73AC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E7D0B-2F94-4DD7-BD3B-5868637D73AC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E7D0B-2F94-4DD7-BD3B-5868637D73AC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E7D0B-2F94-4DD7-BD3B-5868637D73AC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E7D0B-2F94-4DD7-BD3B-5868637D73AC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E7D0B-2F94-4DD7-BD3B-5868637D73AC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E7D0B-2F94-4DD7-BD3B-5868637D73AC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E7D0B-2F94-4DD7-BD3B-5868637D73AC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E7D0B-2F94-4DD7-BD3B-5868637D73AC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E7D0B-2F94-4DD7-BD3B-5868637D73AC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E7D0B-2F94-4DD7-BD3B-5868637D73AC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10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10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5FE82-A6FA-4B87-A209-C08796152AE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29.xml"/><Relationship Id="rId7" Type="http://schemas.openxmlformats.org/officeDocument/2006/relationships/image" Target="../media/image3.jpe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0.xml"/><Relationship Id="rId9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notesSlide" Target="../notesSlides/notesSlide5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5" r="11627" b="2634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038108" y="4258071"/>
            <a:ext cx="1977177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xippt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3224842" y="425640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645096" y="1471452"/>
            <a:ext cx="66329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457200">
              <a:buFont typeface="Arial" panose="020B0604020202020204" pitchFamily="34" charset="0"/>
              <a:buNone/>
            </a:pPr>
            <a:r>
              <a:rPr lang="en-US" altLang="zh-C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《</a:t>
            </a:r>
            <a:r>
              <a:rPr lang="zh-CN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雨的四季</a:t>
            </a:r>
            <a:r>
              <a:rPr lang="en-US" altLang="zh-C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》</a:t>
            </a:r>
          </a:p>
        </p:txBody>
      </p:sp>
      <p:sp>
        <p:nvSpPr>
          <p:cNvPr id="9" name="矩形 8"/>
          <p:cNvSpPr/>
          <p:nvPr/>
        </p:nvSpPr>
        <p:spPr>
          <a:xfrm>
            <a:off x="1038108" y="3001583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七年级 上册 配人教版</a:t>
            </a:r>
          </a:p>
        </p:txBody>
      </p:sp>
      <p:cxnSp>
        <p:nvCxnSpPr>
          <p:cNvPr id="10" name="直接连接符 9"/>
          <p:cNvCxnSpPr/>
          <p:nvPr/>
        </p:nvCxnSpPr>
        <p:spPr>
          <a:xfrm rot="10800000">
            <a:off x="1038108" y="287877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chemeClr val="bg2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13" name="TextBox 1"/>
          <p:cNvSpPr/>
          <p:nvPr>
            <p:custDataLst>
              <p:tags r:id="rId1"/>
            </p:custDataLst>
          </p:nvPr>
        </p:nvSpPr>
        <p:spPr>
          <a:xfrm>
            <a:off x="1428035" y="1294433"/>
            <a:ext cx="9335930" cy="501675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春天，树叶开始闪出黄青，花苞轻轻地在风中摆动，似乎还带着一种冬天的昏黄。可是只要经过一场春雨的洗淋，那种颜色和神态是难以想像的。每一棵树仿佛都睁开特别明亮的眼睛，树枝的手臂也顿时柔软了，而那萌发的叶子，简直就起伏着一层绿茵茵的波浪。水珠子从花苞里滴下来，比少女的眼泪还娇媚。半空中似乎总挂着透明的水雾的丝帘，牵动着阳光的彩棱镜。这时，整个大地是美丽的，小草像复苏的蚯蚓一样翻动，发出一种春天才能听到的沙沙声。呼吸变得畅快，空气里像有无数芳甜的果子，在诱惑着鼻子和嘴唇。真的，只有这一场雨，才完全驱走了冬天，才使世界改变了姿容。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chemeClr val="bg2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37" name="TextBox 1"/>
          <p:cNvSpPr/>
          <p:nvPr>
            <p:custDataLst>
              <p:tags r:id="rId1"/>
            </p:custDataLst>
          </p:nvPr>
        </p:nvSpPr>
        <p:spPr>
          <a:xfrm>
            <a:off x="1493855" y="2217763"/>
            <a:ext cx="9204290" cy="317009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．这段文字是如何写春雨的？是直接描写还是间接描写？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是间接描写。这段文字实际上写的是春雨给万物带来的变化。确切地说，这应该是一幅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春雨初霁图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，因为它展现的是雨过天晴的春意盎然景象。作者的笔墨主要放在了春雨给世界带来的变化上。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chemeClr val="bg2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61" name="TextBox 1"/>
          <p:cNvSpPr/>
          <p:nvPr>
            <p:custDataLst>
              <p:tags r:id="rId1"/>
            </p:custDataLst>
          </p:nvPr>
        </p:nvSpPr>
        <p:spPr>
          <a:xfrm>
            <a:off x="1583784" y="1833042"/>
            <a:ext cx="9024432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．这一段最后作者说：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只有这一场雨，才完全驱走了冬天，才使世界改变了姿容。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那么在春雨到来之前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世界的姿容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是什么样的呢？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请同学凭生活经验谈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植物是僵硬的，颜色是昏黄的，空气是干燥的，整个世界是寂静的，然而润物细无声的春雨来了，一切都变了。所以不仅作者，我们每个人都应该喜爱它、感谢它。接下来就让我们一起来欣赏一下“春的雨”和“雨的春”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chemeClr val="bg2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85" name="TextBox 1"/>
          <p:cNvSpPr/>
          <p:nvPr>
            <p:custDataLst>
              <p:tags r:id="rId1"/>
            </p:custDataLst>
          </p:nvPr>
        </p:nvSpPr>
        <p:spPr>
          <a:xfrm>
            <a:off x="1298871" y="1696813"/>
            <a:ext cx="8569325" cy="146328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4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．在这一段中作者都描绘了哪些具体的景物？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树、水珠子、水雾、小草、空气等。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6627" name="Picture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 bwMode="auto">
          <a:xfrm>
            <a:off x="1298871" y="3802812"/>
            <a:ext cx="2808272" cy="157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 bwMode="auto">
          <a:xfrm>
            <a:off x="4624175" y="3802812"/>
            <a:ext cx="2808272" cy="157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1" b="12481"/>
          <a:stretch>
            <a:fillRect/>
          </a:stretch>
        </p:blipFill>
        <p:spPr bwMode="auto">
          <a:xfrm>
            <a:off x="7949479" y="3802812"/>
            <a:ext cx="2808272" cy="157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chemeClr val="bg2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09" name="TextBox 1"/>
          <p:cNvSpPr/>
          <p:nvPr>
            <p:custDataLst>
              <p:tags r:id="rId1"/>
            </p:custDataLst>
          </p:nvPr>
        </p:nvSpPr>
        <p:spPr>
          <a:xfrm>
            <a:off x="1356807" y="2217763"/>
            <a:ext cx="9478387" cy="317009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．作为一篇优美的散文，本文在写景上有许多亮点，你认为春雨图中有哪些亮点？说出你的理由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好在哪里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树：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特别明亮的眼睛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生动形象地写出了树木刚刚从寒冬中苏醒过来，树叶泛出黄青、嫩叶萌发时的那种鲜活的生机。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chemeClr val="bg2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33" name="TextBox 1"/>
          <p:cNvSpPr/>
          <p:nvPr>
            <p:custDataLst>
              <p:tags r:id="rId1"/>
            </p:custDataLst>
          </p:nvPr>
        </p:nvSpPr>
        <p:spPr>
          <a:xfrm>
            <a:off x="1320441" y="1574189"/>
            <a:ext cx="9551117" cy="222862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(2)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花：把从花苞里滴下来的水珠子与少女的眼泪作比较，说它比少女的眼泪还娇媚，使本来平淡无奇的自然现象拥有了人的神态和情感。一滴水珠尚且如此娇媚，那么那朵花呢？那个在春雨浸润下的春天呢？一定是更加美艳动人吧！</a:t>
            </a:r>
          </a:p>
          <a:p>
            <a:pPr>
              <a:lnSpc>
                <a:spcPct val="20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(3)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水雾：或浓或淡的水雾映射着雨后的阳光，更映射着雨后的美丽世界。</a:t>
            </a:r>
            <a:endParaRPr lang="zh-CN" altLang="zh-CN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sp>
        <p:nvSpPr>
          <p:cNvPr id="6" name="TextBox 1"/>
          <p:cNvSpPr/>
          <p:nvPr>
            <p:custDataLst>
              <p:tags r:id="rId2"/>
            </p:custDataLst>
          </p:nvPr>
        </p:nvSpPr>
        <p:spPr>
          <a:xfrm>
            <a:off x="1334660" y="3802812"/>
            <a:ext cx="9536898" cy="222862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(4)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小草：谁听过春草复苏、萌发、成长的声音？作者听到了。这沙沙声是真正热爱大自然、珍视生命、细心体味生活的人用心灵听到的，这美丽的文字是作者用细腻的心写出来的。</a:t>
            </a:r>
          </a:p>
          <a:p>
            <a:pPr>
              <a:lnSpc>
                <a:spcPct val="20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(5)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空气：空气本是无色无味的，平常到甚至让人忽视。可是在作者笔下空气却在春雨过后透出果子一样的芳甜。</a:t>
            </a:r>
            <a:endParaRPr lang="zh-CN" altLang="zh-CN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chemeClr val="bg2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81" name="TextBox 1"/>
          <p:cNvSpPr/>
          <p:nvPr>
            <p:custDataLst>
              <p:tags r:id="rId1"/>
            </p:custDataLst>
          </p:nvPr>
        </p:nvSpPr>
        <p:spPr>
          <a:xfrm>
            <a:off x="1095550" y="1540655"/>
            <a:ext cx="10000901" cy="452431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．下面请一位同学伴着音乐再带我们走进作者营造的美妙意境中，让我们共同沉浸其中吧！</a:t>
            </a:r>
          </a:p>
          <a:p>
            <a:pPr>
              <a:lnSpc>
                <a:spcPct val="200000"/>
              </a:lnSpc>
            </a:pP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多美的文字啊！透过这优美的文字我们更能感受到在下雨的春季那优美的意境。</a:t>
            </a:r>
          </a:p>
          <a:p>
            <a:pPr>
              <a:lnSpc>
                <a:spcPct val="20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在作者笔下没有生命的树却生机盎然，没有情感的花也姿态娇羞，没有声音的正在复苏的小草沙沙作响，没有味道的空气都四溢芳香，这种美源于自然。作者以细腻的笔触、秀美的文字向我们讲述着雨的春季。雨的春季被作者饱含温情乃至热情的情感化、人格化了，一支神来之笔借春雨点染了整个春天，一支生花之笔借春天写活了万物。美丽的春天被作者用美的语言描绘得淋漓尽致，我们通过分析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写了什么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怎么写的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“好在哪里”领会了“春雨图”的语言美、意境美，下面请大家也用这种方法来分析“夏雨图”。</a:t>
            </a:r>
            <a:endParaRPr lang="zh-CN" altLang="en-US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chemeClr val="bg2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747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2810" y="1309387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步骤四  总结课文  拓展延伸</a:t>
            </a:r>
          </a:p>
        </p:txBody>
      </p:sp>
      <p:sp>
        <p:nvSpPr>
          <p:cNvPr id="21507" name="TextBox 3"/>
          <p:cNvSpPr/>
          <p:nvPr>
            <p:custDataLst>
              <p:tags r:id="rId2"/>
            </p:custDataLst>
          </p:nvPr>
        </p:nvSpPr>
        <p:spPr>
          <a:xfrm>
            <a:off x="1238179" y="1668410"/>
            <a:ext cx="10106409" cy="255454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．总结课文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作者抓住不同季节雨的特征，从形、声、色、味等角度，以饱蘸情感的笔墨写出了雨的趣味、雨的性格，将雨写得可感可触，亲切可爱，从而抒发了对雨的赞美与喜爱之情，表现了作者对生命与大自然的热爱。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sp>
        <p:nvSpPr>
          <p:cNvPr id="8" name="TextBox 1"/>
          <p:cNvSpPr/>
          <p:nvPr>
            <p:custDataLst>
              <p:tags r:id="rId3"/>
            </p:custDataLst>
          </p:nvPr>
        </p:nvSpPr>
        <p:spPr>
          <a:xfrm>
            <a:off x="1238181" y="4089803"/>
            <a:ext cx="10106408" cy="193899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．拓展延伸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作者用细腻的笔触将雨的四季描写得淋漓尽致，下面让我们学习这种方法也来写一种你熟悉的景物，一段也好，一句也好，只要能语言优美、描写形象，就是我们最大的收获！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chemeClr val="bg2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818" name="TextBox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98082" y="1876279"/>
            <a:ext cx="260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板书设计：</a:t>
            </a:r>
          </a:p>
        </p:txBody>
      </p:sp>
      <p:pic>
        <p:nvPicPr>
          <p:cNvPr id="34819" name="图片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93" y="2973877"/>
            <a:ext cx="7694613" cy="2160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chemeClr val="bg2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76" name="TextBox 4"/>
          <p:cNvSpPr/>
          <p:nvPr/>
        </p:nvSpPr>
        <p:spPr>
          <a:xfrm>
            <a:off x="1182915" y="1448322"/>
            <a:ext cx="9826171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．知识与技能目标：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学会有感情地朗读课文，体会声韵美；学习用比喻、拟人等修辞手法，细致描摹景物。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．过程与方法目标：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通过品味语言，探情寻意，感受文章的语言美。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．情感态度与价值观目标：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细腻感受、领悟作者热爱自然，热爱生活的意趣。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三维目标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5" r="11627" b="2634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1038108" y="4258071"/>
            <a:ext cx="1977177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xippt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3224842" y="425640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1038108" y="1471452"/>
            <a:ext cx="62399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457200">
              <a:buFont typeface="Arial" panose="020B0604020202020204" pitchFamily="34" charset="0"/>
              <a:buNone/>
            </a:pPr>
            <a:r>
              <a:rPr lang="zh-CN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感谢聆听</a:t>
            </a:r>
            <a:endParaRPr lang="en-US" altLang="zh-CN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38108" y="3001583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七年级 上册 配人教版</a:t>
            </a:r>
          </a:p>
        </p:txBody>
      </p:sp>
      <p:cxnSp>
        <p:nvCxnSpPr>
          <p:cNvPr id="10" name="直接连接符 9"/>
          <p:cNvCxnSpPr/>
          <p:nvPr/>
        </p:nvCxnSpPr>
        <p:spPr>
          <a:xfrm rot="10800000">
            <a:off x="1038108" y="287877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chemeClr val="bg2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01" name="TextBox 5"/>
          <p:cNvSpPr/>
          <p:nvPr>
            <p:custDataLst>
              <p:tags r:id="rId1"/>
            </p:custDataLst>
          </p:nvPr>
        </p:nvSpPr>
        <p:spPr>
          <a:xfrm>
            <a:off x="1303456" y="1448322"/>
            <a:ext cx="9585088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有一支没有音符的乐曲，只有细心倾听的人，才了解它的歌词，一点一滴，奏出欢快和谐的旋律，它不需要那些五线谱上的音符，这就是雨，它似歌、如诗、像画，春雨柔美，夏雨猛烈，秋雨清凉，冬雨冷静，各式各样的雨滋润着万物也浸润着心灵。被誉为中国“抒情诗之王”的当代诗人刘湛秋写的美文《雨的四季》就是这样一首四季雨歌。今天就让我们共同走进他笔下如诗如画的文章，领略文章语言的美、意境的美，以及雨的美。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chemeClr val="bg2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63" name="TextBox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6763" y="1620867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步骤一  知识梳理  夯实基础</a:t>
            </a:r>
          </a:p>
        </p:txBody>
      </p:sp>
      <p:sp>
        <p:nvSpPr>
          <p:cNvPr id="5123" name="TextBox 3"/>
          <p:cNvSpPr/>
          <p:nvPr>
            <p:custDataLst>
              <p:tags r:id="rId2"/>
            </p:custDataLst>
          </p:nvPr>
        </p:nvSpPr>
        <p:spPr>
          <a:xfrm>
            <a:off x="835052" y="2226096"/>
            <a:ext cx="6262913" cy="378565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．作者简介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刘湛秋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(1935—2014)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安徽芜湖人，当代著名诗人、翻译家、评论家。著有诗集《抒情与思考《温暖的情思》《写在早春的信笺上》《生命的欢乐》，翻译诗集《叶赛宁抒情诗选》，其诗集《无题抒情诗》获过中国新诗奖。曾被誉为“抒情诗之王”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365" name="Picture 4" descr="zzg-jb-011906-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940" y="2226096"/>
            <a:ext cx="2743200" cy="346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chemeClr val="bg2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86" name="文本框 9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29438" y="1933532"/>
            <a:ext cx="7993062" cy="396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604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花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苞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　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彩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棱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镜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　　　 </a:t>
            </a:r>
          </a:p>
          <a:p>
            <a:pPr>
              <a:lnSpc>
                <a:spcPts val="604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粗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犷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 ）     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绿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茵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茵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  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</a:p>
          <a:p>
            <a:pPr>
              <a:lnSpc>
                <a:spcPts val="604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静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谧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   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吝啬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  <a:p>
            <a:pPr>
              <a:lnSpc>
                <a:spcPts val="604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邈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   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莅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临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</a:p>
          <a:p>
            <a:pPr>
              <a:lnSpc>
                <a:spcPts val="6040"/>
              </a:lnSpc>
            </a:pP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咄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咄逼人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   ）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46" name="文本框 2"/>
          <p:cNvSpPr/>
          <p:nvPr>
            <p:custDataLst>
              <p:tags r:id="rId2"/>
            </p:custDataLst>
          </p:nvPr>
        </p:nvSpPr>
        <p:spPr>
          <a:xfrm>
            <a:off x="4466402" y="2173388"/>
            <a:ext cx="88265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bāo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47" name="文本框 3"/>
          <p:cNvSpPr/>
          <p:nvPr>
            <p:custDataLst>
              <p:tags r:id="rId3"/>
            </p:custDataLst>
          </p:nvPr>
        </p:nvSpPr>
        <p:spPr>
          <a:xfrm>
            <a:off x="7761258" y="2160337"/>
            <a:ext cx="1106488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léng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48" name="文本框 4"/>
          <p:cNvSpPr/>
          <p:nvPr>
            <p:custDataLst>
              <p:tags r:id="rId4"/>
            </p:custDataLst>
          </p:nvPr>
        </p:nvSpPr>
        <p:spPr>
          <a:xfrm>
            <a:off x="4280664" y="2934435"/>
            <a:ext cx="130175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guǎng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49" name="文本框 5"/>
          <p:cNvSpPr/>
          <p:nvPr>
            <p:custDataLst>
              <p:tags r:id="rId5"/>
            </p:custDataLst>
          </p:nvPr>
        </p:nvSpPr>
        <p:spPr>
          <a:xfrm>
            <a:off x="7777927" y="2938212"/>
            <a:ext cx="81915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yīn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50" name="文本框 6"/>
          <p:cNvSpPr/>
          <p:nvPr>
            <p:custDataLst>
              <p:tags r:id="rId6"/>
            </p:custDataLst>
          </p:nvPr>
        </p:nvSpPr>
        <p:spPr>
          <a:xfrm>
            <a:off x="4539426" y="3716087"/>
            <a:ext cx="784225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mì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51" name="文本框 7"/>
          <p:cNvSpPr/>
          <p:nvPr>
            <p:custDataLst>
              <p:tags r:id="rId7"/>
            </p:custDataLst>
          </p:nvPr>
        </p:nvSpPr>
        <p:spPr>
          <a:xfrm>
            <a:off x="7296914" y="3716087"/>
            <a:ext cx="151130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lìn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sè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52" name="文本框 8"/>
          <p:cNvSpPr/>
          <p:nvPr>
            <p:custDataLst>
              <p:tags r:id="rId8"/>
            </p:custDataLst>
          </p:nvPr>
        </p:nvSpPr>
        <p:spPr>
          <a:xfrm>
            <a:off x="4445765" y="4493961"/>
            <a:ext cx="123825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miǎo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53" name="文本框 9"/>
          <p:cNvSpPr/>
          <p:nvPr>
            <p:custDataLst>
              <p:tags r:id="rId9"/>
            </p:custDataLst>
          </p:nvPr>
        </p:nvSpPr>
        <p:spPr>
          <a:xfrm>
            <a:off x="7540362" y="4493962"/>
            <a:ext cx="64770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lì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395" name="TextBox 1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95170" y="1175454"/>
            <a:ext cx="2952750" cy="116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454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生难字词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ts val="454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）字音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55" name="文本框 8"/>
          <p:cNvSpPr/>
          <p:nvPr>
            <p:custDataLst>
              <p:tags r:id="rId11"/>
            </p:custDataLst>
          </p:nvPr>
        </p:nvSpPr>
        <p:spPr>
          <a:xfrm>
            <a:off x="5215702" y="5271835"/>
            <a:ext cx="936625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duō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 fill="hold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 fill="hold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 fill="hold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chemeClr val="bg2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10" name="TextBox 1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3896" y="1340098"/>
            <a:ext cx="8548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）词义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0" name="TextBox 10"/>
          <p:cNvSpPr/>
          <p:nvPr>
            <p:custDataLst>
              <p:tags r:id="rId2"/>
            </p:custDataLst>
          </p:nvPr>
        </p:nvSpPr>
        <p:spPr>
          <a:xfrm>
            <a:off x="2356714" y="1833042"/>
            <a:ext cx="7478572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高邈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】高而远。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莅临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】来到，来临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多指贵宾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。多用于书面。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造访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】拜访。多用于书面。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吝啬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】过分爱惜自己的财物，不舍得给别人，也不舍得自己用。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咄咄逼人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】形容气势汹汹、盛气凌人。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chemeClr val="bg2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34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0400" y="1356796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步骤二  整体感知  走进文本</a:t>
            </a:r>
          </a:p>
        </p:txBody>
      </p:sp>
      <p:sp>
        <p:nvSpPr>
          <p:cNvPr id="8194" name="TextBox 2"/>
          <p:cNvSpPr/>
          <p:nvPr>
            <p:custDataLst>
              <p:tags r:id="rId2"/>
            </p:custDataLst>
          </p:nvPr>
        </p:nvSpPr>
        <p:spPr>
          <a:xfrm>
            <a:off x="1386951" y="2026844"/>
            <a:ext cx="9418097" cy="378565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3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．朗读课文，整体感知。</a:t>
            </a:r>
          </a:p>
          <a:p>
            <a:pPr>
              <a:lnSpc>
                <a:spcPct val="3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本文是一篇优美的抒情散文，作者抓住了四季的雨的不同特征进行具体描绘，表现了春雨的美丽娇媚、夏雨的热烈粗犷、秋雨的端庄沉静、冬雨的自然平静，抒发了作者对生命与大自然的热爱之情。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chemeClr val="bg2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17" name="TextBox 1"/>
          <p:cNvSpPr/>
          <p:nvPr>
            <p:custDataLst>
              <p:tags r:id="rId1"/>
            </p:custDataLst>
          </p:nvPr>
        </p:nvSpPr>
        <p:spPr>
          <a:xfrm>
            <a:off x="1434123" y="1833042"/>
            <a:ext cx="9323754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下面请大家默读课文，酝酿一下情感。同时思考这样一个问题，文章为什么叫雨的四季而不叫四季的雨？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《雨的四季》一文歌咏对象是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雨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，即描写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四季的雨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，但作者却不以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四季的雨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为题，这是因为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四季的雨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单纯强调一个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雨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字，显得呆板、生硬。而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雨的四季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则充满灵动，赐予了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雨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一定的人格，充满情趣和意境。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469735" y="1054100"/>
            <a:ext cx="11252530" cy="5497425"/>
          </a:xfrm>
          <a:prstGeom prst="roundRect">
            <a:avLst/>
          </a:prstGeom>
          <a:solidFill>
            <a:schemeClr val="bg2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83" name="Text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0400" y="1597460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步骤三  精读课文  赏析语言</a:t>
            </a:r>
          </a:p>
        </p:txBody>
      </p:sp>
      <p:sp>
        <p:nvSpPr>
          <p:cNvPr id="10243" name="TextBox 3"/>
          <p:cNvSpPr/>
          <p:nvPr>
            <p:custDataLst>
              <p:tags r:id="rId2"/>
            </p:custDataLst>
          </p:nvPr>
        </p:nvSpPr>
        <p:spPr>
          <a:xfrm>
            <a:off x="1182914" y="2602484"/>
            <a:ext cx="9826172" cy="240065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本文是一篇散文。散文又叫美文，如果用一个字来形容本文，我想恐怕非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美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字不可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读完文章我们不难发现作者是很喜欢雨的，他通过对四季雨景的描绘，通过四幅雨景图表现了自己对雨深深的喜爱之情。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1875</Words>
  <Application>Microsoft Office PowerPoint</Application>
  <PresentationFormat>宽屏</PresentationFormat>
  <Paragraphs>111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Calibri</vt:lpstr>
      <vt:lpstr>Wingdings</vt:lpstr>
      <vt:lpstr>Arial</vt:lpstr>
      <vt:lpstr>思源黑体 CN Light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2020-11-17T07:08:11Z</dcterms:created>
  <dcterms:modified xsi:type="dcterms:W3CDTF">2021-01-09T09:51:35Z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