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8" r:id="rId16"/>
    <p:sldId id="279" r:id="rId17"/>
    <p:sldId id="280" r:id="rId18"/>
    <p:sldId id="282" r:id="rId19"/>
    <p:sldId id="283" r:id="rId20"/>
    <p:sldId id="284" r:id="rId21"/>
    <p:sldId id="285" r:id="rId22"/>
    <p:sldId id="286" r:id="rId23"/>
    <p:sldId id="287" r:id="rId24"/>
    <p:sldId id="288" r:id="rId25"/>
    <p:sldId id="257" r:id="rId26"/>
  </p:sldIdLst>
  <p:sldSz cx="12192000" cy="6858000"/>
  <p:notesSz cx="6858000" cy="9144000"/>
  <p:embeddedFontLst>
    <p:embeddedFont>
      <p:font typeface="FandolFang R" panose="02010600030101010101" charset="-122"/>
      <p:regular r:id="rId28"/>
    </p:embeddedFont>
    <p:embeddedFont>
      <p:font typeface="思源黑体 CN Light" panose="02010600030101010101" charset="-122"/>
      <p:regular r:id="rId29"/>
    </p:embeddedFont>
    <p:embeddedFont>
      <p:font typeface="演示斜黑体" panose="02010600030101010101" charset="-122"/>
      <p:regular r:id="rId30"/>
    </p:embeddedFont>
    <p:embeddedFont>
      <p:font typeface="Calibri" panose="020F0502020204030204" pitchFamily="34" charset="0"/>
      <p:regular r:id="rId31"/>
      <p:bold r:id="rId32"/>
      <p:italic r:id="rId33"/>
      <p:bold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595">
          <p15:clr>
            <a:srgbClr val="A4A3A4"/>
          </p15:clr>
        </p15:guide>
        <p15:guide id="4" orient="horz" pos="664">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guide pos="416"/>
        <p:guide pos="7256"/>
        <p:guide orient="horz" pos="595"/>
        <p:guide orient="horz" pos="664"/>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49236F84-148C-4328-9325-41E46744F578}"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BAC9F3A-71F7-4E69-9137-A78F4D4732C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C9F3A-71F7-4E69-9137-A78F4D4732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endParaRPr lang="zh-CN" altLang="en-US"/>
          </a:p>
        </p:txBody>
      </p:sp>
      <p:sp>
        <p:nvSpPr>
          <p:cNvPr id="3" name="页脚占位符 1028"/>
          <p:cNvSpPr>
            <a:spLocks noGrp="1" noChangeArrowheads="1"/>
          </p:cNvSpPr>
          <p:nvPr>
            <p:ph type="ftr" sz="quarter" idx="11"/>
          </p:nvPr>
        </p:nvSpPr>
        <p:spPr/>
        <p:txBody>
          <a:bodyPr/>
          <a:lstStyle>
            <a:lvl1pPr>
              <a:defRPr/>
            </a:lvl1pPr>
          </a:lstStyle>
          <a:p>
            <a:endParaRPr lang="zh-CN" altLang="en-US"/>
          </a:p>
        </p:txBody>
      </p:sp>
      <p:sp>
        <p:nvSpPr>
          <p:cNvPr id="4" name="灯片编号占位符 1029"/>
          <p:cNvSpPr>
            <a:spLocks noGrp="1" noChangeArrowheads="1"/>
          </p:cNvSpPr>
          <p:nvPr>
            <p:ph type="sldNum" sz="quarter" idx="12"/>
          </p:nvPr>
        </p:nvSpPr>
        <p:spPr/>
        <p:txBody>
          <a:bodyPr/>
          <a:lstStyle>
            <a:lvl1pPr>
              <a:defRPr/>
            </a:lvl1pPr>
          </a:lstStyle>
          <a:p>
            <a:fld id="{9CE1671D-02A4-4425-8FFA-9D5ABE4DDA99}" type="slidenum">
              <a:rPr lang="zh-CN" altLang="en-US"/>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notesSlide" Target="../notesSlides/notesSlide5.xml"/><Relationship Id="rId4" Type="http://schemas.openxmlformats.org/officeDocument/2006/relationships/tags" Target="../tags/tag8.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20546" r="30510" b="20546"/>
          <a:stretch>
            <a:fillRect/>
          </a:stretch>
        </p:blipFill>
        <p:spPr>
          <a:xfrm>
            <a:off x="0" y="0"/>
            <a:ext cx="12192000" cy="6858000"/>
          </a:xfrm>
          <a:prstGeom prst="rect">
            <a:avLst/>
          </a:prstGeom>
        </p:spPr>
      </p:pic>
      <p:sp>
        <p:nvSpPr>
          <p:cNvPr id="6" name="矩形 5"/>
          <p:cNvSpPr/>
          <p:nvPr/>
        </p:nvSpPr>
        <p:spPr>
          <a:xfrm rot="10800000">
            <a:off x="0" y="0"/>
            <a:ext cx="7804974" cy="6858000"/>
          </a:xfrm>
          <a:prstGeom prst="rect">
            <a:avLst/>
          </a:prstGeom>
          <a:gradFill>
            <a:gsLst>
              <a:gs pos="0">
                <a:schemeClr val="tx1">
                  <a:alpha val="0"/>
                </a:schemeClr>
              </a:gs>
              <a:gs pos="78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695896" y="1608612"/>
            <a:ext cx="5057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en-US" altLang="zh-CN"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r>
              <a:rPr lang="zh-CN" altLang="en-US"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散步</a:t>
            </a:r>
            <a:r>
              <a:rPr lang="en-US" altLang="zh-CN"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5" name="TextBox 1"/>
          <p:cNvSpPr/>
          <p:nvPr>
            <p:custDataLst>
              <p:tags r:id="rId1"/>
            </p:custDataLst>
          </p:nvPr>
        </p:nvSpPr>
        <p:spPr>
          <a:xfrm>
            <a:off x="1140767" y="1833042"/>
            <a:ext cx="9910466" cy="393954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．在解决分歧时</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为什么感到责任重大？</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因为一切都取决于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。文章告诉我们：</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我的母亲老了，她早已习惯听从她强壮的儿子；我的儿子还小，他还习惯听从他高大的父亲；妻子呢，在外面，她总是听我的。</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正好处在中间，上有老、下有小，如果一旦抉择错误，就会伤害家中成员的感情，破坏家庭和睦，破坏家中这份浓浓的亲情。所以</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感到中年人的责任重大。</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fill="hold"/>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dissolve">
                                      <p:cBhvr>
                                        <p:cTn id="12" dur="500" fill="hold"/>
                                        <p:tgtEl>
                                          <p:spTgt spid="112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89" name="TextBox 1"/>
          <p:cNvSpPr/>
          <p:nvPr>
            <p:custDataLst>
              <p:tags r:id="rId1"/>
            </p:custDataLst>
          </p:nvPr>
        </p:nvSpPr>
        <p:spPr>
          <a:xfrm>
            <a:off x="1075453" y="1909986"/>
            <a:ext cx="10041095"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．年迈的母亲和年幼的儿子对于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和妻子来说，背起来应该很轻松，可为什么我们都走得很慢很仔细？</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我们害怕他们摔着，其实是对老人的尊敬，对小孩的爱护。作者在字里行间流露出一种对生活的热爱、对生命的珍爱，生命就像一只永不熄灭的火炬，一代一代往下传递。</a:t>
            </a:r>
          </a:p>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．这是怎样的一家人？</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互敬互爱、温馨幸福、融洽和谐、尊老爱幼。</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blinds(horizontal)">
                                      <p:cBhvr>
                                        <p:cTn id="7" dur="500" fill="hold"/>
                                        <p:tgtEl>
                                          <p:spTgt spid="12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89">
                                            <p:txEl>
                                              <p:pRg st="1" end="1"/>
                                            </p:txEl>
                                          </p:spTgt>
                                        </p:tgtEl>
                                        <p:attrNameLst>
                                          <p:attrName>style.visibility</p:attrName>
                                        </p:attrNameLst>
                                      </p:cBhvr>
                                      <p:to>
                                        <p:strVal val="visible"/>
                                      </p:to>
                                    </p:set>
                                    <p:animEffect transition="in" filter="dissolve">
                                      <p:cBhvr>
                                        <p:cTn id="12" dur="500" fill="hold"/>
                                        <p:tgtEl>
                                          <p:spTgt spid="122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9">
                                            <p:txEl>
                                              <p:pRg st="2" end="2"/>
                                            </p:txEl>
                                          </p:spTgt>
                                        </p:tgtEl>
                                        <p:attrNameLst>
                                          <p:attrName>style.visibility</p:attrName>
                                        </p:attrNameLst>
                                      </p:cBhvr>
                                      <p:to>
                                        <p:strVal val="visible"/>
                                      </p:to>
                                    </p:set>
                                    <p:animEffect transition="in" filter="blinds(horizontal)">
                                      <p:cBhvr>
                                        <p:cTn id="17" dur="500" fill="hold"/>
                                        <p:tgtEl>
                                          <p:spTgt spid="122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289">
                                            <p:txEl>
                                              <p:pRg st="3" end="3"/>
                                            </p:txEl>
                                          </p:spTgt>
                                        </p:tgtEl>
                                        <p:attrNameLst>
                                          <p:attrName>style.visibility</p:attrName>
                                        </p:attrNameLst>
                                      </p:cBhvr>
                                      <p:to>
                                        <p:strVal val="visible"/>
                                      </p:to>
                                    </p:set>
                                    <p:animEffect transition="in" filter="dissolve">
                                      <p:cBhvr>
                                        <p:cTn id="22" dur="500" fill="hold"/>
                                        <p:tgtEl>
                                          <p:spTgt spid="122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55" name="TextBox 2"/>
          <p:cNvSpPr>
            <a:spLocks noChangeArrowheads="1"/>
          </p:cNvSpPr>
          <p:nvPr>
            <p:custDataLst>
              <p:tags r:id="rId1"/>
            </p:custDataLst>
          </p:nvPr>
        </p:nvSpPr>
        <p:spPr bwMode="auto">
          <a:xfrm>
            <a:off x="766763" y="1382539"/>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步骤三  深层探究  深入文本</a:t>
            </a:r>
          </a:p>
        </p:txBody>
      </p:sp>
      <p:sp>
        <p:nvSpPr>
          <p:cNvPr id="13315" name="TextBox 3"/>
          <p:cNvSpPr/>
          <p:nvPr>
            <p:custDataLst>
              <p:tags r:id="rId2"/>
            </p:custDataLst>
          </p:nvPr>
        </p:nvSpPr>
        <p:spPr>
          <a:xfrm>
            <a:off x="1258238" y="1909986"/>
            <a:ext cx="9675524"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好像我背上的同她背上的加起来，就是整个世界。</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这句话怎样理解？</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这句话表达了文章主旨。文中</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和妻子就代表着中年人，上有老，下有小，既要赡养老人，又要抚养孩子，肩负着承前启后的重大责任。母亲给我们以生命，而儿子又是这生命的延续。我们把母亲和儿子背在背上前行，正是背负着完整的生命世界。因为整个世界也就是由老年人、中年人、孩子组成。一个家庭是这样，一个民族乃至全世界又何尝不是这样？所以说背起的是整个世界。</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fill="hold"/>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fill="hold"/>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7" name="TextBox 1"/>
          <p:cNvSpPr/>
          <p:nvPr>
            <p:custDataLst>
              <p:tags r:id="rId1"/>
            </p:custDataLst>
          </p:nvPr>
        </p:nvSpPr>
        <p:spPr>
          <a:xfrm>
            <a:off x="1236227" y="1448322"/>
            <a:ext cx="9719547"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．这篇短文为什么大词小用、小题大做？</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大词小用确有好几处。一处把母亲要走大路，儿子要走小路，说成“分歧”。一处说面对“分歧”，“我感到了责任的重大”。一处把自己的话说成“决定”。一处说“好像我背上的同她背上的加起来，就是整个世界”。这样的大词小用，小题大做，透露出其中的深意，他想说的意思超出事情本身，是在借散步这件事讲一个道理，即：对家庭的热爱，对亲情的珍惜和重视。</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linds(horizontal)">
                                      <p:cBhvr>
                                        <p:cTn id="7" dur="500" fill="hold"/>
                                        <p:tgtEl>
                                          <p:spTgt spid="14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dissolve">
                                      <p:cBhvr>
                                        <p:cTn id="12" dur="500" fill="hold"/>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97418"/>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61" name="TextBox 1"/>
          <p:cNvSpPr/>
          <p:nvPr>
            <p:custDataLst>
              <p:tags r:id="rId1"/>
            </p:custDataLst>
          </p:nvPr>
        </p:nvSpPr>
        <p:spPr>
          <a:xfrm>
            <a:off x="660400" y="1527845"/>
            <a:ext cx="10874689" cy="5016758"/>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16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．作者选取</a:t>
            </a:r>
            <a:r>
              <a:rPr lang="en-US"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散步</a:t>
            </a:r>
            <a:r>
              <a:rPr lang="en-US"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这个生活的一角，以</a:t>
            </a:r>
            <a:r>
              <a:rPr lang="en-US"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和母亲的关系为主线，逐步展现了一家四口祖孙三代和睦、互敬互爱的关系。那么作者是怎样由小见大，从平凡的事中挖掘出深意的呢？</a:t>
            </a:r>
          </a:p>
          <a:p>
            <a:pPr>
              <a:lnSpc>
                <a:spcPct val="200000"/>
              </a:lnSpc>
            </a:pPr>
            <a:r>
              <a:rPr lang="en-US" altLang="zh-CN" sz="16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通过散步，体现美好的家庭生活，写一家人的互敬互爱。</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她现在很听我的话，就像我小时候很听她的话一样</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小时候是一个乖孩子，很听母亲的话；母亲现在老了，而</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已到中年，母亲很尊重</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。母子之间互相尊重，相处和谐，充满骨肉之情。</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我的母亲老了</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她总是听我的</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，母亲老了，尊重</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的选择；儿子还小，习惯听</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a:t>
            </a:r>
            <a:r>
              <a:rPr lang="zh-CN" altLang="en-US"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话；妻子呢？在外面往往听从“我”的意见。一家人互敬互爱，非常和谐。</a:t>
            </a:r>
          </a:p>
          <a:p>
            <a:pPr>
              <a:lnSpc>
                <a:spcPct val="200000"/>
              </a:lnSpc>
            </a:pPr>
            <a:r>
              <a:rPr lang="zh-CN" altLang="en-US" sz="16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通过细节描写表现祖孙三代的感情。“我”的母亲和儿子发生分歧，“我”经过思考决定：走大路。大路平坦，方便老人，反映了“我”对母亲的尊敬。母亲改变了主意：“还是走小路吧。”小路崎岖，孩子感兴趣。母亲慈祥，想让孙子高兴，改变了主意，反映了母亲对孙子的爱护。</a:t>
            </a:r>
          </a:p>
          <a:p>
            <a:pPr>
              <a:lnSpc>
                <a:spcPct val="200000"/>
              </a:lnSpc>
            </a:pPr>
            <a:endParaRPr lang="zh-CN" altLang="zh-CN" sz="16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fill="hold"/>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1">
                                            <p:txEl>
                                              <p:pRg st="1" end="1"/>
                                            </p:txEl>
                                          </p:spTgt>
                                        </p:tgtEl>
                                        <p:attrNameLst>
                                          <p:attrName>style.visibility</p:attrName>
                                        </p:attrNameLst>
                                      </p:cBhvr>
                                      <p:to>
                                        <p:strVal val="visible"/>
                                      </p:to>
                                    </p:set>
                                    <p:animEffect transition="in" filter="dissolve">
                                      <p:cBhvr>
                                        <p:cTn id="12" dur="500" fill="hold"/>
                                        <p:tgtEl>
                                          <p:spTgt spid="15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1">
                                            <p:txEl>
                                              <p:pRg st="2" end="2"/>
                                            </p:txEl>
                                          </p:spTgt>
                                        </p:tgtEl>
                                        <p:attrNameLst>
                                          <p:attrName>style.visibility</p:attrName>
                                        </p:attrNameLst>
                                      </p:cBhvr>
                                      <p:to>
                                        <p:strVal val="visible"/>
                                      </p:to>
                                    </p:set>
                                    <p:animEffect transition="in" filter="dissolve">
                                      <p:cBhvr>
                                        <p:cTn id="17" dur="500" fill="hold"/>
                                        <p:tgtEl>
                                          <p:spTgt spid="153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50" name="TextBox 8"/>
          <p:cNvSpPr>
            <a:spLocks noChangeArrowheads="1"/>
          </p:cNvSpPr>
          <p:nvPr>
            <p:custDataLst>
              <p:tags r:id="rId1"/>
            </p:custDataLst>
          </p:nvPr>
        </p:nvSpPr>
        <p:spPr bwMode="auto">
          <a:xfrm>
            <a:off x="814527" y="1419399"/>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步骤四  品味语言  感受魅力</a:t>
            </a:r>
          </a:p>
        </p:txBody>
      </p:sp>
      <p:sp>
        <p:nvSpPr>
          <p:cNvPr id="17410" name="TextBox 2"/>
          <p:cNvSpPr/>
          <p:nvPr>
            <p:custDataLst>
              <p:tags r:id="rId2"/>
            </p:custDataLst>
          </p:nvPr>
        </p:nvSpPr>
        <p:spPr>
          <a:xfrm>
            <a:off x="1112323" y="1909986"/>
            <a:ext cx="9967354"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．感受写景句子的魅力。</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这南方的初春的田野！大块儿小块儿的新绿随意地铺着，有的浓，有的淡；树枝上的嫩芽儿也密了；田里的冬水也咕咕地起着水泡儿……</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这段文字描绘了新绿、嫩芽、冬水等景象，展现了春天的气息、生命的呼唤，富有诗意，读后使人似乎闻到了乡间田野泥土的芬芳，表现出勃勃的生机，同时也衬托了一家人散步时祥和、欢乐的心情。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7" dur="500" fill="hold"/>
                                        <p:tgtEl>
                                          <p:spTgt spid="174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dissolve">
                                      <p:cBhvr>
                                        <p:cTn id="12" dur="500" fill="hold"/>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33" name="TextBox 2"/>
          <p:cNvSpPr/>
          <p:nvPr>
            <p:custDataLst>
              <p:tags r:id="rId1"/>
            </p:custDataLst>
          </p:nvPr>
        </p:nvSpPr>
        <p:spPr>
          <a:xfrm>
            <a:off x="1748693" y="2525540"/>
            <a:ext cx="8694614" cy="255454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她的眼睛顺小路望过去：那里有金色的菜花、两行整齐的桑树，尽头一口水波粼粼的鱼塘。</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充满诗情画意的田园风光，点明了走小路的原因，充分展现了母亲理解孙儿的内心世界，满足孙儿的愿望，同时渲染了一种和谐美好的氛围。</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linds(horizontal)">
                                      <p:cBhvr>
                                        <p:cTn id="7" dur="500" fill="hold"/>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Effect transition="in" filter="dissolve">
                                      <p:cBhvr>
                                        <p:cTn id="12" dur="500" fill="hold"/>
                                        <p:tgtEl>
                                          <p:spTgt spid="184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57" name="TextBox 1"/>
          <p:cNvSpPr/>
          <p:nvPr>
            <p:custDataLst>
              <p:tags r:id="rId1"/>
            </p:custDataLst>
          </p:nvPr>
        </p:nvSpPr>
        <p:spPr>
          <a:xfrm>
            <a:off x="1298471" y="1448322"/>
            <a:ext cx="9595059"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．感受情感丰富的句子的魅力。</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母亲本不愿出来的；她老了，身体不好，走远一点儿就觉得累。我说，正因为如此，才应该多走走。母亲信服地点点头，便去拿外套。</a:t>
            </a:r>
          </a:p>
          <a:p>
            <a:pPr>
              <a:lnSpc>
                <a:spcPct val="2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几句把母子二人的情态都显现出来了，母亲的老迈、顺从，儿子的诚恳、孝敬，情态毕现。“正因为如此”一句，又透露了“我”的文化修养。缺乏文化修养的人，话是不会这样说的。由此可以明白，表现什么样的情态，就要用什么样的语言。</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7">
                                            <p:txEl>
                                              <p:pRg st="1" end="1"/>
                                            </p:txEl>
                                          </p:spTgt>
                                        </p:tgtEl>
                                        <p:attrNameLst>
                                          <p:attrName>style.visibility</p:attrName>
                                        </p:attrNameLst>
                                      </p:cBhvr>
                                      <p:to>
                                        <p:strVal val="visible"/>
                                      </p:to>
                                    </p:set>
                                    <p:animEffect transition="in" filter="blinds(horizontal)">
                                      <p:cBhvr>
                                        <p:cTn id="7" dur="500" fill="hold"/>
                                        <p:tgtEl>
                                          <p:spTgt spid="194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7">
                                            <p:txEl>
                                              <p:pRg st="2" end="2"/>
                                            </p:txEl>
                                          </p:spTgt>
                                        </p:tgtEl>
                                        <p:attrNameLst>
                                          <p:attrName>style.visibility</p:attrName>
                                        </p:attrNameLst>
                                      </p:cBhvr>
                                      <p:to>
                                        <p:strVal val="visible"/>
                                      </p:to>
                                    </p:set>
                                    <p:animEffect transition="in" filter="dissolve">
                                      <p:cBhvr>
                                        <p:cTn id="12" dur="500" fill="hold"/>
                                        <p:tgtEl>
                                          <p:spTgt spid="194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05" name="TextBox 1"/>
          <p:cNvSpPr/>
          <p:nvPr>
            <p:custDataLst>
              <p:tags r:id="rId1"/>
            </p:custDataLst>
          </p:nvPr>
        </p:nvSpPr>
        <p:spPr>
          <a:xfrm>
            <a:off x="1010139" y="1602210"/>
            <a:ext cx="10171723"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对称的句式。</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①有的浓，有的淡。</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②前面也是妈妈和儿子，后面也是妈妈和儿子！</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③我和母亲走在前面，我的妻子和儿子走在后面。</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④我蹲下来，背起了我的母亲，妻子也蹲下来，背起了我们的儿子。</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⑤我的母亲要走大路，大路平顺；我的儿子要走小路，小路有意思</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⑥我的母亲虽然高大，然而很瘦，自然不算重；儿子虽然很胖，毕竟幼小，自然也很轻。</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blinds(horizontal)">
                                      <p:cBhvr>
                                        <p:cTn id="7" dur="500" fill="hold"/>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5">
                                            <p:txEl>
                                              <p:pRg st="1" end="1"/>
                                            </p:txEl>
                                          </p:spTgt>
                                        </p:tgtEl>
                                        <p:attrNameLst>
                                          <p:attrName>style.visibility</p:attrName>
                                        </p:attrNameLst>
                                      </p:cBhvr>
                                      <p:to>
                                        <p:strVal val="visible"/>
                                      </p:to>
                                    </p:set>
                                    <p:animEffect transition="in" filter="dissolve">
                                      <p:cBhvr>
                                        <p:cTn id="12" dur="500" fill="hold"/>
                                        <p:tgtEl>
                                          <p:spTgt spid="21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505">
                                            <p:txEl>
                                              <p:pRg st="2" end="2"/>
                                            </p:txEl>
                                          </p:spTgt>
                                        </p:tgtEl>
                                        <p:attrNameLst>
                                          <p:attrName>style.visibility</p:attrName>
                                        </p:attrNameLst>
                                      </p:cBhvr>
                                      <p:to>
                                        <p:strVal val="visible"/>
                                      </p:to>
                                    </p:set>
                                    <p:animEffect transition="in" filter="dissolve">
                                      <p:cBhvr>
                                        <p:cTn id="17" dur="500" fill="hold"/>
                                        <p:tgtEl>
                                          <p:spTgt spid="215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505">
                                            <p:txEl>
                                              <p:pRg st="3" end="3"/>
                                            </p:txEl>
                                          </p:spTgt>
                                        </p:tgtEl>
                                        <p:attrNameLst>
                                          <p:attrName>style.visibility</p:attrName>
                                        </p:attrNameLst>
                                      </p:cBhvr>
                                      <p:to>
                                        <p:strVal val="visible"/>
                                      </p:to>
                                    </p:set>
                                    <p:animEffect transition="in" filter="dissolve">
                                      <p:cBhvr>
                                        <p:cTn id="22" dur="500" fill="hold"/>
                                        <p:tgtEl>
                                          <p:spTgt spid="215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1505">
                                            <p:txEl>
                                              <p:pRg st="4" end="4"/>
                                            </p:txEl>
                                          </p:spTgt>
                                        </p:tgtEl>
                                        <p:attrNameLst>
                                          <p:attrName>style.visibility</p:attrName>
                                        </p:attrNameLst>
                                      </p:cBhvr>
                                      <p:to>
                                        <p:strVal val="visible"/>
                                      </p:to>
                                    </p:set>
                                    <p:animEffect transition="in" filter="dissolve">
                                      <p:cBhvr>
                                        <p:cTn id="27" dur="500" fill="hold"/>
                                        <p:tgtEl>
                                          <p:spTgt spid="215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505">
                                            <p:txEl>
                                              <p:pRg st="5" end="5"/>
                                            </p:txEl>
                                          </p:spTgt>
                                        </p:tgtEl>
                                        <p:attrNameLst>
                                          <p:attrName>style.visibility</p:attrName>
                                        </p:attrNameLst>
                                      </p:cBhvr>
                                      <p:to>
                                        <p:strVal val="visible"/>
                                      </p:to>
                                    </p:set>
                                    <p:animEffect transition="in" filter="dissolve">
                                      <p:cBhvr>
                                        <p:cTn id="32" dur="500" fill="hold"/>
                                        <p:tgtEl>
                                          <p:spTgt spid="215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1505">
                                            <p:txEl>
                                              <p:pRg st="6" end="6"/>
                                            </p:txEl>
                                          </p:spTgt>
                                        </p:tgtEl>
                                        <p:attrNameLst>
                                          <p:attrName>style.visibility</p:attrName>
                                        </p:attrNameLst>
                                      </p:cBhvr>
                                      <p:to>
                                        <p:strVal val="visible"/>
                                      </p:to>
                                    </p:set>
                                    <p:animEffect transition="in" filter="dissolve">
                                      <p:cBhvr>
                                        <p:cTn id="37" dur="500" fill="hold"/>
                                        <p:tgtEl>
                                          <p:spTgt spid="215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9139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29" name="TextBox 1"/>
          <p:cNvSpPr/>
          <p:nvPr>
            <p:custDataLst>
              <p:tags r:id="rId1"/>
            </p:custDataLst>
          </p:nvPr>
        </p:nvSpPr>
        <p:spPr>
          <a:xfrm>
            <a:off x="473896" y="1291164"/>
            <a:ext cx="11132017" cy="1631216"/>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⑦我的母亲老了，她早已习惯听从她强壮的儿子；我的儿子还小，他还习惯听从他高大的父亲。</a:t>
            </a:r>
          </a:p>
          <a:p>
            <a:pPr>
              <a:lnSpc>
                <a:spcPct val="2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作用：语言精美，两两对称，整齐和谐，互相映衬，富有情趣。</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pic>
        <p:nvPicPr>
          <p:cNvPr id="32771" name="图片 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952761" y="3392409"/>
            <a:ext cx="25288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dissolve">
                                      <p:cBhvr>
                                        <p:cTn id="7" dur="500" fill="hold"/>
                                        <p:tgtEl>
                                          <p:spTgt spid="22529">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 calcmode="lin" valueType="num">
                                      <p:cBhvr>
                                        <p:cTn id="10" dur="500" fill="hold"/>
                                        <p:tgtEl>
                                          <p:spTgt spid="32771"/>
                                        </p:tgtEl>
                                        <p:attrNameLst>
                                          <p:attrName>ppt_x</p:attrName>
                                        </p:attrNameLst>
                                      </p:cBhvr>
                                      <p:tavLst>
                                        <p:tav tm="0">
                                          <p:val>
                                            <p:strVal val="#ppt_x"/>
                                          </p:val>
                                        </p:tav>
                                        <p:tav tm="100000">
                                          <p:val>
                                            <p:strVal val="#ppt_x"/>
                                          </p:val>
                                        </p:tav>
                                      </p:tavLst>
                                    </p:anim>
                                    <p:anim calcmode="lin" valueType="num">
                                      <p:cBhvr>
                                        <p:cTn id="11"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2529">
                                            <p:txEl>
                                              <p:pRg st="1" end="1"/>
                                            </p:txEl>
                                          </p:spTgt>
                                        </p:tgtEl>
                                        <p:attrNameLst>
                                          <p:attrName>style.visibility</p:attrName>
                                        </p:attrNameLst>
                                      </p:cBhvr>
                                      <p:to>
                                        <p:strVal val="visible"/>
                                      </p:to>
                                    </p:set>
                                    <p:animEffect transition="in" filter="dissolve">
                                      <p:cBhvr>
                                        <p:cTn id="16" dur="500" fill="hold"/>
                                        <p:tgtEl>
                                          <p:spTgt spid="225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6" name="TextBox 4"/>
          <p:cNvSpPr/>
          <p:nvPr/>
        </p:nvSpPr>
        <p:spPr>
          <a:xfrm>
            <a:off x="2438706" y="1448322"/>
            <a:ext cx="7314589"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．知识与技能目标：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理解文章所表达的思想感情。品味揣摩含义丰富的语句。</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．过程与方法目标：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运用比较阅读的方法来阅读散文，通过比较阅读提高审美情趣。</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．情感态度与价值观目标：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培养尊老爱幼、珍惜亲情、珍爱生命的情感。</a:t>
            </a:r>
            <a:endParaRPr lang="zh-CN" altLang="zh-CN" sz="2000" kern="0" dirty="0">
              <a:ea typeface="思源黑体 CN Medium" panose="020B0600000000000000" pitchFamily="34" charset="-122"/>
              <a:sym typeface="Arial" panose="020B0604020202020204" pitchFamily="34" charset="0"/>
            </a:endParaRPr>
          </a:p>
        </p:txBody>
      </p:sp>
      <p:sp>
        <p:nvSpPr>
          <p:cNvPr id="6"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三维目标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fill="hold"/>
                                        <p:tgtEl>
                                          <p:spTgt spid="307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0" dur="500" fill="hold"/>
                                        <p:tgtEl>
                                          <p:spTgt spid="307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5" dur="500" fill="hold"/>
                                        <p:tgtEl>
                                          <p:spTgt spid="307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8" dur="500" fill="hold"/>
                                        <p:tgtEl>
                                          <p:spTgt spid="307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3" dur="500" fill="hold"/>
                                        <p:tgtEl>
                                          <p:spTgt spid="307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6" dur="500" fill="hold"/>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53" name="TextBox 1"/>
          <p:cNvSpPr/>
          <p:nvPr>
            <p:custDataLst>
              <p:tags r:id="rId1"/>
            </p:custDataLst>
          </p:nvPr>
        </p:nvSpPr>
        <p:spPr>
          <a:xfrm>
            <a:off x="1012093" y="1372801"/>
            <a:ext cx="10167815" cy="2195473"/>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ts val="406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含义深刻的语句：一霎时，我感到了责任的重大。</a:t>
            </a:r>
          </a:p>
          <a:p>
            <a:pPr>
              <a:lnSpc>
                <a:spcPts val="406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是家庭主脑，如果处理不好母亲、儿子两者间的</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分歧</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，就会影响家庭和谐。</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把这种</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分歧</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的处理看得很重，可见</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对家庭的重大责任感，表达了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对母亲、儿子两人浓浓的亲情。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pic>
        <p:nvPicPr>
          <p:cNvPr id="33795" name="Picture 8" descr="http://www.teacherclub.com.cn/tresearch/UserFiles/00001/0000/761/483/200911/20091119173306730.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3030" t="2319" r="2020" b="2603"/>
          <a:stretch>
            <a:fillRect/>
          </a:stretch>
        </p:blipFill>
        <p:spPr bwMode="auto">
          <a:xfrm>
            <a:off x="4714894" y="3354865"/>
            <a:ext cx="30876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linds(horizontal)">
                                      <p:cBhvr>
                                        <p:cTn id="7" dur="500" fill="hold"/>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53">
                                            <p:txEl>
                                              <p:pRg st="1" end="1"/>
                                            </p:txEl>
                                          </p:spTgt>
                                        </p:tgtEl>
                                        <p:attrNameLst>
                                          <p:attrName>style.visibility</p:attrName>
                                        </p:attrNameLst>
                                      </p:cBhvr>
                                      <p:to>
                                        <p:strVal val="visible"/>
                                      </p:to>
                                    </p:set>
                                    <p:animEffect transition="in" filter="dissolve">
                                      <p:cBhvr>
                                        <p:cTn id="12" dur="500" fill="hold"/>
                                        <p:tgtEl>
                                          <p:spTgt spid="2355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3795"/>
                                        </p:tgtEl>
                                        <p:attrNameLst>
                                          <p:attrName>style.visibility</p:attrName>
                                        </p:attrNameLst>
                                      </p:cBhvr>
                                      <p:to>
                                        <p:strVal val="visible"/>
                                      </p:to>
                                    </p:set>
                                    <p:anim calcmode="lin" valueType="num">
                                      <p:cBhvr>
                                        <p:cTn id="15" dur="500" fill="hold"/>
                                        <p:tgtEl>
                                          <p:spTgt spid="33795"/>
                                        </p:tgtEl>
                                        <p:attrNameLst>
                                          <p:attrName>ppt_x</p:attrName>
                                        </p:attrNameLst>
                                      </p:cBhvr>
                                      <p:tavLst>
                                        <p:tav tm="0">
                                          <p:val>
                                            <p:strVal val="#ppt_x"/>
                                          </p:val>
                                        </p:tav>
                                        <p:tav tm="100000">
                                          <p:val>
                                            <p:strVal val="#ppt_x"/>
                                          </p:val>
                                        </p:tav>
                                      </p:tavLst>
                                    </p:anim>
                                    <p:anim calcmode="lin" valueType="num">
                                      <p:cBhvr>
                                        <p:cTn id="16"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9" name="TextBox 8"/>
          <p:cNvSpPr>
            <a:spLocks noChangeArrowheads="1"/>
          </p:cNvSpPr>
          <p:nvPr>
            <p:custDataLst>
              <p:tags r:id="rId1"/>
            </p:custDataLst>
          </p:nvPr>
        </p:nvSpPr>
        <p:spPr bwMode="auto">
          <a:xfrm>
            <a:off x="814527" y="1382123"/>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步骤五  总结课文  拓展延伸</a:t>
            </a:r>
          </a:p>
        </p:txBody>
      </p:sp>
      <p:sp>
        <p:nvSpPr>
          <p:cNvPr id="24579" name="TextBox 3"/>
          <p:cNvSpPr/>
          <p:nvPr>
            <p:custDataLst>
              <p:tags r:id="rId2"/>
            </p:custDataLst>
          </p:nvPr>
        </p:nvSpPr>
        <p:spPr>
          <a:xfrm>
            <a:off x="956574" y="1756520"/>
            <a:ext cx="10278853"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．总结课文</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本文采用了哪些写作技巧？有怎样的作用？</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生甲：以小见大的写法。文章以平常事来探讨家庭伦理中的大原则以及中年人在家庭中的作用，由个别到一般，从具体到抽象，从行为到原则，内涵丰富，意义深远。</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生乙：一波三折的写法。母亲不愿散步却让</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叫出来了，大小路的分歧及其解决</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决定走大路，母亲却改变了主意。亲情、伦理、人性的亮丽之光在波谷与波峰上折射得熠熠生辉。</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7" dur="500" fill="hold"/>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fill="hold"/>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fill="hold"/>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01" name="TextBox 1"/>
          <p:cNvSpPr/>
          <p:nvPr>
            <p:custDataLst>
              <p:tags r:id="rId1"/>
            </p:custDataLst>
          </p:nvPr>
        </p:nvSpPr>
        <p:spPr>
          <a:xfrm>
            <a:off x="1182662" y="2217763"/>
            <a:ext cx="9826677"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．拓展延伸</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晚饭后，全家人在一起看电视，爷爷奶奶喜欢看戏曲节目，爸爸喜欢看足球赛，妈妈喜欢看韩剧，你喜欢看动画片，而遥控器在你的手中，你该怎么办？请写一段</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字左右的文字和同学们分享。</a:t>
            </a:r>
            <a:endParaRPr lang="zh-CN" altLang="zh-CN" sz="2000"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Effect transition="in" filter="blinds(horizontal)">
                                      <p:cBhvr>
                                        <p:cTn id="7" dur="500" fill="hold"/>
                                        <p:tgtEl>
                                          <p:spTgt spid="256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90" name="TextBox 12"/>
          <p:cNvSpPr>
            <a:spLocks noChangeArrowheads="1"/>
          </p:cNvSpPr>
          <p:nvPr>
            <p:custDataLst>
              <p:tags r:id="rId1"/>
            </p:custDataLst>
          </p:nvPr>
        </p:nvSpPr>
        <p:spPr bwMode="auto">
          <a:xfrm>
            <a:off x="1186316" y="1929170"/>
            <a:ext cx="260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板书设计：</a:t>
            </a:r>
          </a:p>
        </p:txBody>
      </p:sp>
      <p:pic>
        <p:nvPicPr>
          <p:cNvPr id="37891" name="图片 6"/>
          <p:cNvPicPr>
            <a:picLocks noChangeAspect="1" noChangeArrowheads="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431" r="7684"/>
          <a:stretch>
            <a:fillRect/>
          </a:stretch>
        </p:blipFill>
        <p:spPr bwMode="auto">
          <a:xfrm>
            <a:off x="2243931" y="2534399"/>
            <a:ext cx="77041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fill="hold"/>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20546" r="30510" b="20546"/>
          <a:stretch>
            <a:fillRect/>
          </a:stretch>
        </p:blipFill>
        <p:spPr>
          <a:xfrm>
            <a:off x="0" y="0"/>
            <a:ext cx="12192000" cy="6858000"/>
          </a:xfrm>
          <a:prstGeom prst="rect">
            <a:avLst/>
          </a:prstGeom>
        </p:spPr>
      </p:pic>
      <p:sp>
        <p:nvSpPr>
          <p:cNvPr id="6" name="矩形 5"/>
          <p:cNvSpPr/>
          <p:nvPr/>
        </p:nvSpPr>
        <p:spPr>
          <a:xfrm rot="10800000">
            <a:off x="0" y="0"/>
            <a:ext cx="7804974" cy="6858000"/>
          </a:xfrm>
          <a:prstGeom prst="rect">
            <a:avLst/>
          </a:prstGeom>
          <a:gradFill>
            <a:gsLst>
              <a:gs pos="0">
                <a:schemeClr val="tx1">
                  <a:alpha val="0"/>
                </a:schemeClr>
              </a:gs>
              <a:gs pos="78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1038108" y="1608612"/>
            <a:ext cx="5057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9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1" name="TextBox 5"/>
          <p:cNvSpPr/>
          <p:nvPr>
            <p:custDataLst>
              <p:tags r:id="rId1"/>
            </p:custDataLst>
          </p:nvPr>
        </p:nvSpPr>
        <p:spPr>
          <a:xfrm>
            <a:off x="1338664" y="2217763"/>
            <a:ext cx="9514672"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有人说，幸福的家犹如港湾，让我们的心疲惫时靠岸；有人说，浓浓的亲情犹如甘泉，滋润我们枯涸的心田。家因为有了真爱而温馨，因为有了亲情而美好。那么，家究竟是什么呢？是一所老房子，是一张旧照片，还是一种挥之不去的记忆？今天我们来学习《散步》。让我们跟随作者的脚步去进行一次别样的寻家之旅。</a:t>
            </a:r>
            <a:endParaRPr lang="zh-CN" altLang="zh-CN" sz="2000" kern="0" dirty="0">
              <a:ea typeface="思源黑体 CN Medium" panose="020B0600000000000000" pitchFamily="34" charset="-122"/>
              <a:sym typeface="Arial" panose="020B0604020202020204" pitchFamily="34" charset="0"/>
            </a:endParaRPr>
          </a:p>
        </p:txBody>
      </p:sp>
      <p:sp>
        <p:nvSpPr>
          <p:cNvPr id="7"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文本框 8"/>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fill="hold"/>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63" name="TextBox 11"/>
          <p:cNvSpPr>
            <a:spLocks noChangeArrowheads="1"/>
          </p:cNvSpPr>
          <p:nvPr>
            <p:custDataLst>
              <p:tags r:id="rId1"/>
            </p:custDataLst>
          </p:nvPr>
        </p:nvSpPr>
        <p:spPr bwMode="auto">
          <a:xfrm>
            <a:off x="644211" y="1196695"/>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步骤一  知识梳理  夯实基础</a:t>
            </a:r>
          </a:p>
        </p:txBody>
      </p:sp>
      <p:sp>
        <p:nvSpPr>
          <p:cNvPr id="5123" name="TextBox 3"/>
          <p:cNvSpPr/>
          <p:nvPr>
            <p:custDataLst>
              <p:tags r:id="rId2"/>
            </p:custDataLst>
          </p:nvPr>
        </p:nvSpPr>
        <p:spPr>
          <a:xfrm>
            <a:off x="944599" y="1648694"/>
            <a:ext cx="6169634" cy="381245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．作者简介</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莫怀戚</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(1951—2014)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，重庆人。笔名周平安、章大明。当代作家，中国作家协会会员，重庆作协副主席。</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1980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年开始文学创作，其中篇小说《诗礼人家》曾获</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四川文学奖</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。著有《莫怀戚中短篇小说选》。</a:t>
            </a:r>
            <a:endParaRPr lang="zh-CN" altLang="zh-CN" sz="2000" kern="0" dirty="0">
              <a:ea typeface="思源黑体 CN Medium" panose="020B0600000000000000" pitchFamily="34" charset="-122"/>
              <a:sym typeface="Arial" panose="020B0604020202020204" pitchFamily="34" charset="0"/>
            </a:endParaRPr>
          </a:p>
        </p:txBody>
      </p:sp>
      <p:sp>
        <p:nvSpPr>
          <p:cNvPr id="6"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014" y="1936469"/>
            <a:ext cx="2725682" cy="409861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fill="hold"/>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86" name="文本框 99"/>
          <p:cNvSpPr>
            <a:spLocks noChangeArrowheads="1"/>
          </p:cNvSpPr>
          <p:nvPr>
            <p:custDataLst>
              <p:tags r:id="rId1"/>
            </p:custDataLst>
          </p:nvPr>
        </p:nvSpPr>
        <p:spPr bwMode="auto">
          <a:xfrm>
            <a:off x="3741145" y="2839204"/>
            <a:ext cx="799306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散</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步</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熬</a:t>
            </a:r>
            <a:r>
              <a:rPr lang="en-US"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18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咕</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咕</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分</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歧</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18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霎</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时</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粼</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粼</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6146" name="文本框 2"/>
          <p:cNvSpPr/>
          <p:nvPr>
            <p:custDataLst>
              <p:tags r:id="rId2"/>
            </p:custDataLst>
          </p:nvPr>
        </p:nvSpPr>
        <p:spPr>
          <a:xfrm>
            <a:off x="4932345" y="3006784"/>
            <a:ext cx="88265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sàn</a:t>
            </a:r>
            <a:endParaRPr lang="en-US" altLang="zh-CN" sz="2000" b="1" kern="0">
              <a:solidFill>
                <a:srgbClr val="FF0000"/>
              </a:solidFill>
              <a:ea typeface="思源黑体 CN Medium" panose="020B0600000000000000" pitchFamily="34" charset="-122"/>
              <a:sym typeface="Arial" panose="020B0604020202020204" pitchFamily="34" charset="0"/>
            </a:endParaRPr>
          </a:p>
        </p:txBody>
      </p:sp>
      <p:sp>
        <p:nvSpPr>
          <p:cNvPr id="6147" name="文本框 3"/>
          <p:cNvSpPr/>
          <p:nvPr>
            <p:custDataLst>
              <p:tags r:id="rId3"/>
            </p:custDataLst>
          </p:nvPr>
        </p:nvSpPr>
        <p:spPr>
          <a:xfrm>
            <a:off x="7756229" y="3006784"/>
            <a:ext cx="6477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áo</a:t>
            </a:r>
            <a:endParaRPr lang="en-US" altLang="zh-CN" sz="2000" b="1" kern="0">
              <a:solidFill>
                <a:srgbClr val="FF0000"/>
              </a:solidFill>
              <a:ea typeface="思源黑体 CN Medium" panose="020B0600000000000000" pitchFamily="34" charset="-122"/>
              <a:sym typeface="Arial" panose="020B0604020202020204" pitchFamily="34" charset="0"/>
            </a:endParaRPr>
          </a:p>
        </p:txBody>
      </p:sp>
      <p:sp>
        <p:nvSpPr>
          <p:cNvPr id="6148" name="文本框 4"/>
          <p:cNvSpPr/>
          <p:nvPr>
            <p:custDataLst>
              <p:tags r:id="rId4"/>
            </p:custDataLst>
          </p:nvPr>
        </p:nvSpPr>
        <p:spPr>
          <a:xfrm>
            <a:off x="5011720" y="3716637"/>
            <a:ext cx="7239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gū</a:t>
            </a:r>
            <a:endParaRPr lang="en-US" altLang="zh-CN" sz="2000" b="1" kern="0">
              <a:solidFill>
                <a:srgbClr val="FF0000"/>
              </a:solidFill>
              <a:ea typeface="思源黑体 CN Medium" panose="020B0600000000000000" pitchFamily="34" charset="-122"/>
              <a:sym typeface="Arial" panose="020B0604020202020204" pitchFamily="34" charset="0"/>
            </a:endParaRPr>
          </a:p>
        </p:txBody>
      </p:sp>
      <p:sp>
        <p:nvSpPr>
          <p:cNvPr id="6149" name="文本框 5"/>
          <p:cNvSpPr/>
          <p:nvPr>
            <p:custDataLst>
              <p:tags r:id="rId5"/>
            </p:custDataLst>
          </p:nvPr>
        </p:nvSpPr>
        <p:spPr>
          <a:xfrm>
            <a:off x="7817810" y="3682511"/>
            <a:ext cx="6762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qí</a:t>
            </a:r>
            <a:endParaRPr lang="en-US" altLang="zh-CN" sz="2000" b="1" kern="0">
              <a:solidFill>
                <a:srgbClr val="FF0000"/>
              </a:solidFill>
              <a:ea typeface="思源黑体 CN Medium" panose="020B0600000000000000" pitchFamily="34" charset="-122"/>
              <a:sym typeface="Arial" panose="020B0604020202020204" pitchFamily="34" charset="0"/>
            </a:endParaRPr>
          </a:p>
        </p:txBody>
      </p:sp>
      <p:sp>
        <p:nvSpPr>
          <p:cNvPr id="6150" name="文本框 6"/>
          <p:cNvSpPr/>
          <p:nvPr>
            <p:custDataLst>
              <p:tags r:id="rId6"/>
            </p:custDataLst>
          </p:nvPr>
        </p:nvSpPr>
        <p:spPr>
          <a:xfrm>
            <a:off x="4942663" y="4416330"/>
            <a:ext cx="862013"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shà</a:t>
            </a:r>
            <a:endParaRPr lang="en-US" altLang="zh-CN" sz="2000" b="1" kern="0" dirty="0">
              <a:solidFill>
                <a:srgbClr val="FF0000"/>
              </a:solidFill>
              <a:ea typeface="思源黑体 CN Medium" panose="020B0600000000000000" pitchFamily="34" charset="-122"/>
              <a:sym typeface="Arial" panose="020B0604020202020204" pitchFamily="34" charset="0"/>
            </a:endParaRPr>
          </a:p>
        </p:txBody>
      </p:sp>
      <p:sp>
        <p:nvSpPr>
          <p:cNvPr id="6151" name="文本框 7"/>
          <p:cNvSpPr/>
          <p:nvPr>
            <p:custDataLst>
              <p:tags r:id="rId7"/>
            </p:custDataLst>
          </p:nvPr>
        </p:nvSpPr>
        <p:spPr>
          <a:xfrm>
            <a:off x="7809259" y="4406170"/>
            <a:ext cx="9366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lín</a:t>
            </a:r>
            <a:endParaRPr lang="en-US" altLang="zh-CN" sz="2000" b="1" kern="0">
              <a:solidFill>
                <a:srgbClr val="FF0000"/>
              </a:solidFill>
              <a:ea typeface="思源黑体 CN Medium" panose="020B0600000000000000" pitchFamily="34" charset="-122"/>
              <a:sym typeface="Arial" panose="020B0604020202020204" pitchFamily="34" charset="0"/>
            </a:endParaRPr>
          </a:p>
        </p:txBody>
      </p:sp>
      <p:sp>
        <p:nvSpPr>
          <p:cNvPr id="16393" name="TextBox 19"/>
          <p:cNvSpPr>
            <a:spLocks noChangeArrowheads="1"/>
          </p:cNvSpPr>
          <p:nvPr>
            <p:custDataLst>
              <p:tags r:id="rId8"/>
            </p:custDataLst>
          </p:nvPr>
        </p:nvSpPr>
        <p:spPr bwMode="auto">
          <a:xfrm>
            <a:off x="1381125" y="1213608"/>
            <a:ext cx="29527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生难字词</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2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）字音</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fill="hold"/>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fill="hold"/>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left)">
                                      <p:cBhvr>
                                        <p:cTn id="17" dur="500" fill="hold"/>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left)">
                                      <p:cBhvr>
                                        <p:cTn id="22" dur="500" fill="hold"/>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wipe(left)">
                                      <p:cBhvr>
                                        <p:cTn id="27" dur="500" fill="hold"/>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wipe(left)">
                                      <p:cBhvr>
                                        <p:cTn id="32" dur="500" fill="hold"/>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0" grpId="0" animBg="1"/>
      <p:bldP spid="61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0" name="TextBox 16"/>
          <p:cNvSpPr>
            <a:spLocks noChangeArrowheads="1"/>
          </p:cNvSpPr>
          <p:nvPr>
            <p:custDataLst>
              <p:tags r:id="rId1"/>
            </p:custDataLst>
          </p:nvPr>
        </p:nvSpPr>
        <p:spPr bwMode="auto">
          <a:xfrm>
            <a:off x="1267716" y="1597459"/>
            <a:ext cx="8548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）词义</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170" name="TextBox 10"/>
          <p:cNvSpPr/>
          <p:nvPr>
            <p:custDataLst>
              <p:tags r:id="rId2"/>
            </p:custDataLst>
          </p:nvPr>
        </p:nvSpPr>
        <p:spPr>
          <a:xfrm>
            <a:off x="3217959" y="2602483"/>
            <a:ext cx="5756082" cy="240065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信服</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】相信并佩服。</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委屈</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】受到不应该有的指责或待遇，心里难过。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各得其所</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】指每个人或事物都得到适当的安置。</a:t>
            </a:r>
            <a:endParaRPr lang="zh-CN" altLang="zh-CN" sz="2000" kern="0" dirty="0">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slide(fromBottom)">
                                      <p:cBhvr>
                                        <p:cTn id="7" dur="500" fill="hold"/>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slide(fromBottom)">
                                      <p:cBhvr>
                                        <p:cTn id="12" dur="500" fill="hold"/>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slide(fromBottom)">
                                      <p:cBhvr>
                                        <p:cTn id="17" dur="500" fill="hold"/>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34" name="TextBox 8"/>
          <p:cNvSpPr>
            <a:spLocks noChangeArrowheads="1"/>
          </p:cNvSpPr>
          <p:nvPr>
            <p:custDataLst>
              <p:tags r:id="rId1"/>
            </p:custDataLst>
          </p:nvPr>
        </p:nvSpPr>
        <p:spPr bwMode="auto">
          <a:xfrm>
            <a:off x="644211" y="1385942"/>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步骤二  整体感知  走进文本</a:t>
            </a:r>
          </a:p>
        </p:txBody>
      </p:sp>
      <p:sp>
        <p:nvSpPr>
          <p:cNvPr id="8194" name="TextBox 2"/>
          <p:cNvSpPr/>
          <p:nvPr>
            <p:custDataLst>
              <p:tags r:id="rId2"/>
            </p:custDataLst>
          </p:nvPr>
        </p:nvSpPr>
        <p:spPr>
          <a:xfrm>
            <a:off x="1213021" y="1909986"/>
            <a:ext cx="9765959"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朗读课文，并思考下列问题。</a:t>
            </a:r>
          </a:p>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．散步的地点在哪里？哪个季节？哪些人物散步？散步时发生了什么？</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散步的地点是：田野；散步的季节是：初春；散步的人物有：</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的母亲，“我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的妻子和儿子；散步的过程中发生了分歧。</a:t>
            </a:r>
            <a:endPar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分歧是怎样产生的？</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母亲要走大路，儿子要走小路。</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054100"/>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7" name="TextBox 1"/>
          <p:cNvSpPr/>
          <p:nvPr>
            <p:custDataLst>
              <p:tags r:id="rId1"/>
            </p:custDataLst>
          </p:nvPr>
        </p:nvSpPr>
        <p:spPr>
          <a:xfrm>
            <a:off x="1557774" y="2217763"/>
            <a:ext cx="9076453"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．分歧是怎样解决的？</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决定委屈儿子，顺从母亲，走大路。母亲固然听儿子的，但在这种特定的情景下，更爱孙子，“变了主意</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走小路。最后我们在阳光下，向着菜花、桑树和鱼塘走去。</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fill="hold"/>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7">
                                            <p:txEl>
                                              <p:pRg st="1" end="1"/>
                                            </p:txEl>
                                          </p:spTgt>
                                        </p:tgtEl>
                                        <p:attrNameLst>
                                          <p:attrName>style.visibility</p:attrName>
                                        </p:attrNameLst>
                                      </p:cBhvr>
                                      <p:to>
                                        <p:strVal val="visible"/>
                                      </p:to>
                                    </p:set>
                                    <p:animEffect transition="in" filter="dissolve">
                                      <p:cBhvr>
                                        <p:cTn id="12" dur="500" fill="hold"/>
                                        <p:tgtEl>
                                          <p:spTgt spid="9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9735" y="1111177"/>
            <a:ext cx="11252530" cy="5497425"/>
          </a:xfrm>
          <a:prstGeom prst="roundRect">
            <a:avLst/>
          </a:prstGeom>
          <a:solidFill>
            <a:schemeClr val="bg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1" name="TextBox 1"/>
          <p:cNvSpPr/>
          <p:nvPr>
            <p:custDataLst>
              <p:tags r:id="rId1"/>
            </p:custDataLst>
          </p:nvPr>
        </p:nvSpPr>
        <p:spPr>
          <a:xfrm>
            <a:off x="1157794" y="1395208"/>
            <a:ext cx="9876413" cy="4929363"/>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．在解决分歧的过程中，谁做得最好？你可以看出谁的权力最大？研讨中对每个人物作简要的分析并让学生找出相关的语句，注意品评，读出感情。</a:t>
            </a:r>
          </a:p>
          <a:p>
            <a:pPr>
              <a:lnSpc>
                <a:spcPct val="300000"/>
              </a:lnSpc>
            </a:pP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①可以说每个人做得都好，因为</a:t>
            </a:r>
            <a:r>
              <a:rPr lang="en-US"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孝顺善良；母亲慈爱亲切；妻子温柔贤惠；儿子聪明乖巧。</a:t>
            </a:r>
            <a:endParaRPr lang="en-US"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300000"/>
              </a:lnSpc>
            </a:pPr>
            <a:r>
              <a:rPr lang="en-US"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②</a:t>
            </a:r>
            <a:r>
              <a:rPr lang="zh-CN" altLang="zh-CN"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家庭成员之间不存在权力的大小，他们之间好像构成了一个循环的关系链，那是因为有亲情。作者在字里行间都表达出这种永恒的情感，阐释了一个重大主题——互敬互爱、珍惜亲情、珍爱生命。</a:t>
            </a:r>
            <a:endParaRPr lang="zh-CN" altLang="zh-CN"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blinds(horizontal)">
                                      <p:cBhvr>
                                        <p:cTn id="7" dur="500" fill="hold"/>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dissolve">
                                      <p:cBhvr>
                                        <p:cTn id="12" dur="500" fill="hold"/>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dissolve">
                                      <p:cBhvr>
                                        <p:cTn id="17" dur="500" fill="hold"/>
                                        <p:tgtEl>
                                          <p:spTgt spid="10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AS_UNIQUEID" val="15"/>
</p:tagLst>
</file>

<file path=ppt/tags/tag11.xml><?xml version="1.0" encoding="utf-8"?>
<p:tagLst xmlns:a="http://schemas.openxmlformats.org/drawingml/2006/main" xmlns:r="http://schemas.openxmlformats.org/officeDocument/2006/relationships" xmlns:p="http://schemas.openxmlformats.org/presentationml/2006/main">
  <p:tag name="AS_UNIQUEID" val="16"/>
</p:tagLst>
</file>

<file path=ppt/tags/tag12.xml><?xml version="1.0" encoding="utf-8"?>
<p:tagLst xmlns:a="http://schemas.openxmlformats.org/drawingml/2006/main" xmlns:r="http://schemas.openxmlformats.org/officeDocument/2006/relationships" xmlns:p="http://schemas.openxmlformats.org/presentationml/2006/main">
  <p:tag name="AS_UNIQUEID" val="17"/>
</p:tagLst>
</file>

<file path=ppt/tags/tag13.xml><?xml version="1.0" encoding="utf-8"?>
<p:tagLst xmlns:a="http://schemas.openxmlformats.org/drawingml/2006/main" xmlns:r="http://schemas.openxmlformats.org/officeDocument/2006/relationships" xmlns:p="http://schemas.openxmlformats.org/presentationml/2006/main">
  <p:tag name="AS_UNIQUEID" val="18"/>
</p:tagLst>
</file>

<file path=ppt/tags/tag14.xml><?xml version="1.0" encoding="utf-8"?>
<p:tagLst xmlns:a="http://schemas.openxmlformats.org/drawingml/2006/main" xmlns:r="http://schemas.openxmlformats.org/officeDocument/2006/relationships" xmlns:p="http://schemas.openxmlformats.org/presentationml/2006/main">
  <p:tag name="AS_UNIQUEID" val="19"/>
</p:tagLst>
</file>

<file path=ppt/tags/tag15.xml><?xml version="1.0" encoding="utf-8"?>
<p:tagLst xmlns:a="http://schemas.openxmlformats.org/drawingml/2006/main" xmlns:r="http://schemas.openxmlformats.org/officeDocument/2006/relationships" xmlns:p="http://schemas.openxmlformats.org/presentationml/2006/main">
  <p:tag name="AS_UNIQUEID" val="20"/>
</p:tagLst>
</file>

<file path=ppt/tags/tag16.xml><?xml version="1.0" encoding="utf-8"?>
<p:tagLst xmlns:a="http://schemas.openxmlformats.org/drawingml/2006/main" xmlns:r="http://schemas.openxmlformats.org/officeDocument/2006/relationships" xmlns:p="http://schemas.openxmlformats.org/presentationml/2006/main">
  <p:tag name="AS_UNIQUEID" val="21"/>
</p:tagLst>
</file>

<file path=ppt/tags/tag17.xml><?xml version="1.0" encoding="utf-8"?>
<p:tagLst xmlns:a="http://schemas.openxmlformats.org/drawingml/2006/main" xmlns:r="http://schemas.openxmlformats.org/officeDocument/2006/relationships" xmlns:p="http://schemas.openxmlformats.org/presentationml/2006/main">
  <p:tag name="AS_UNIQUEID" val="23"/>
</p:tagLst>
</file>

<file path=ppt/tags/tag18.xml><?xml version="1.0" encoding="utf-8"?>
<p:tagLst xmlns:a="http://schemas.openxmlformats.org/drawingml/2006/main" xmlns:r="http://schemas.openxmlformats.org/officeDocument/2006/relationships" xmlns:p="http://schemas.openxmlformats.org/presentationml/2006/main">
  <p:tag name="AS_UNIQUEID" val="24"/>
</p:tagLst>
</file>

<file path=ppt/tags/tag19.xml><?xml version="1.0" encoding="utf-8"?>
<p:tagLst xmlns:a="http://schemas.openxmlformats.org/drawingml/2006/main" xmlns:r="http://schemas.openxmlformats.org/officeDocument/2006/relationships" xmlns:p="http://schemas.openxmlformats.org/presentationml/2006/main">
  <p:tag name="AS_UNIQUEID" val="25"/>
</p:tagLst>
</file>

<file path=ppt/tags/tag2.xml><?xml version="1.0" encoding="utf-8"?>
<p:tagLst xmlns:a="http://schemas.openxmlformats.org/drawingml/2006/main" xmlns:r="http://schemas.openxmlformats.org/officeDocument/2006/relationships" xmlns:p="http://schemas.openxmlformats.org/presentationml/2006/main">
  <p:tag name="AS_UNIQUEID" val="5"/>
</p:tagLst>
</file>

<file path=ppt/tags/tag20.xml><?xml version="1.0" encoding="utf-8"?>
<p:tagLst xmlns:a="http://schemas.openxmlformats.org/drawingml/2006/main" xmlns:r="http://schemas.openxmlformats.org/officeDocument/2006/relationships" xmlns:p="http://schemas.openxmlformats.org/presentationml/2006/main">
  <p:tag name="AS_UNIQUEID" val="26"/>
</p:tagLst>
</file>

<file path=ppt/tags/tag21.xml><?xml version="1.0" encoding="utf-8"?>
<p:tagLst xmlns:a="http://schemas.openxmlformats.org/drawingml/2006/main" xmlns:r="http://schemas.openxmlformats.org/officeDocument/2006/relationships" xmlns:p="http://schemas.openxmlformats.org/presentationml/2006/main">
  <p:tag name="AS_UNIQUEID" val="29"/>
</p:tagLst>
</file>

<file path=ppt/tags/tag22.xml><?xml version="1.0" encoding="utf-8"?>
<p:tagLst xmlns:a="http://schemas.openxmlformats.org/drawingml/2006/main" xmlns:r="http://schemas.openxmlformats.org/officeDocument/2006/relationships" xmlns:p="http://schemas.openxmlformats.org/presentationml/2006/main">
  <p:tag name="AS_UNIQUEID" val="30"/>
</p:tagLst>
</file>

<file path=ppt/tags/tag23.xml><?xml version="1.0" encoding="utf-8"?>
<p:tagLst xmlns:a="http://schemas.openxmlformats.org/drawingml/2006/main" xmlns:r="http://schemas.openxmlformats.org/officeDocument/2006/relationships" xmlns:p="http://schemas.openxmlformats.org/presentationml/2006/main">
  <p:tag name="AS_UNIQUEID" val="31"/>
</p:tagLst>
</file>

<file path=ppt/tags/tag24.xml><?xml version="1.0" encoding="utf-8"?>
<p:tagLst xmlns:a="http://schemas.openxmlformats.org/drawingml/2006/main" xmlns:r="http://schemas.openxmlformats.org/officeDocument/2006/relationships" xmlns:p="http://schemas.openxmlformats.org/presentationml/2006/main">
  <p:tag name="AS_UNIQUEID" val="32"/>
</p:tagLst>
</file>

<file path=ppt/tags/tag25.xml><?xml version="1.0" encoding="utf-8"?>
<p:tagLst xmlns:a="http://schemas.openxmlformats.org/drawingml/2006/main" xmlns:r="http://schemas.openxmlformats.org/officeDocument/2006/relationships" xmlns:p="http://schemas.openxmlformats.org/presentationml/2006/main">
  <p:tag name="AS_UNIQUEID" val="34"/>
</p:tagLst>
</file>

<file path=ppt/tags/tag26.xml><?xml version="1.0" encoding="utf-8"?>
<p:tagLst xmlns:a="http://schemas.openxmlformats.org/drawingml/2006/main" xmlns:r="http://schemas.openxmlformats.org/officeDocument/2006/relationships" xmlns:p="http://schemas.openxmlformats.org/presentationml/2006/main">
  <p:tag name="AS_UNIQUEID" val="35"/>
</p:tagLst>
</file>

<file path=ppt/tags/tag27.xml><?xml version="1.0" encoding="utf-8"?>
<p:tagLst xmlns:a="http://schemas.openxmlformats.org/drawingml/2006/main" xmlns:r="http://schemas.openxmlformats.org/officeDocument/2006/relationships" xmlns:p="http://schemas.openxmlformats.org/presentationml/2006/main">
  <p:tag name="AS_UNIQUEID" val="36"/>
</p:tagLst>
</file>

<file path=ppt/tags/tag28.xml><?xml version="1.0" encoding="utf-8"?>
<p:tagLst xmlns:a="http://schemas.openxmlformats.org/drawingml/2006/main" xmlns:r="http://schemas.openxmlformats.org/officeDocument/2006/relationships" xmlns:p="http://schemas.openxmlformats.org/presentationml/2006/main">
  <p:tag name="AS_UNIQUEID" val="38"/>
</p:tagLst>
</file>

<file path=ppt/tags/tag29.xml><?xml version="1.0" encoding="utf-8"?>
<p:tagLst xmlns:a="http://schemas.openxmlformats.org/drawingml/2006/main" xmlns:r="http://schemas.openxmlformats.org/officeDocument/2006/relationships" xmlns:p="http://schemas.openxmlformats.org/presentationml/2006/main">
  <p:tag name="AS_UNIQUEID" val="41"/>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42"/>
</p:tagLst>
</file>

<file path=ppt/tags/tag31.xml><?xml version="1.0" encoding="utf-8"?>
<p:tagLst xmlns:a="http://schemas.openxmlformats.org/drawingml/2006/main" xmlns:r="http://schemas.openxmlformats.org/officeDocument/2006/relationships" xmlns:p="http://schemas.openxmlformats.org/presentationml/2006/main">
  <p:tag name="AS_UNIQUEID" val="43"/>
</p:tagLst>
</file>

<file path=ppt/tags/tag32.xml><?xml version="1.0" encoding="utf-8"?>
<p:tagLst xmlns:a="http://schemas.openxmlformats.org/drawingml/2006/main" xmlns:r="http://schemas.openxmlformats.org/officeDocument/2006/relationships" xmlns:p="http://schemas.openxmlformats.org/presentationml/2006/main">
  <p:tag name="AS_UNIQUEID" val="44"/>
</p:tagLst>
</file>

<file path=ppt/tags/tag33.xml><?xml version="1.0" encoding="utf-8"?>
<p:tagLst xmlns:a="http://schemas.openxmlformats.org/drawingml/2006/main" xmlns:r="http://schemas.openxmlformats.org/officeDocument/2006/relationships" xmlns:p="http://schemas.openxmlformats.org/presentationml/2006/main">
  <p:tag name="AS_UNIQUEID" val="45"/>
</p:tagLst>
</file>

<file path=ppt/tags/tag34.xml><?xml version="1.0" encoding="utf-8"?>
<p:tagLst xmlns:a="http://schemas.openxmlformats.org/drawingml/2006/main" xmlns:r="http://schemas.openxmlformats.org/officeDocument/2006/relationships" xmlns:p="http://schemas.openxmlformats.org/presentationml/2006/main">
  <p:tag name="AS_UNIQUEID" val="47"/>
</p:tagLst>
</file>

<file path=ppt/tags/tag35.xml><?xml version="1.0" encoding="utf-8"?>
<p:tagLst xmlns:a="http://schemas.openxmlformats.org/drawingml/2006/main" xmlns:r="http://schemas.openxmlformats.org/officeDocument/2006/relationships" xmlns:p="http://schemas.openxmlformats.org/presentationml/2006/main">
  <p:tag name="AS_UNIQUEID" val="48"/>
</p:tagLst>
</file>

<file path=ppt/tags/tag36.xml><?xml version="1.0" encoding="utf-8"?>
<p:tagLst xmlns:a="http://schemas.openxmlformats.org/drawingml/2006/main" xmlns:r="http://schemas.openxmlformats.org/officeDocument/2006/relationships" xmlns:p="http://schemas.openxmlformats.org/presentationml/2006/main">
  <p:tag name="AS_UNIQUEID" val="49"/>
</p:tagLst>
</file>

<file path=ppt/tags/tag37.xml><?xml version="1.0" encoding="utf-8"?>
<p:tagLst xmlns:a="http://schemas.openxmlformats.org/drawingml/2006/main" xmlns:r="http://schemas.openxmlformats.org/officeDocument/2006/relationships" xmlns:p="http://schemas.openxmlformats.org/presentationml/2006/main">
  <p:tag name="AS_UNIQUEID" val="53"/>
</p:tagLst>
</file>

<file path=ppt/tags/tag38.xml><?xml version="1.0" encoding="utf-8"?>
<p:tagLst xmlns:a="http://schemas.openxmlformats.org/drawingml/2006/main" xmlns:r="http://schemas.openxmlformats.org/officeDocument/2006/relationships" xmlns:p="http://schemas.openxmlformats.org/presentationml/2006/main">
  <p:tag name="AS_UNIQUEID" val="54"/>
</p:tagLst>
</file>

<file path=ppt/tags/tag4.xml><?xml version="1.0" encoding="utf-8"?>
<p:tagLst xmlns:a="http://schemas.openxmlformats.org/drawingml/2006/main" xmlns:r="http://schemas.openxmlformats.org/officeDocument/2006/relationships" xmlns:p="http://schemas.openxmlformats.org/presentationml/2006/main">
  <p:tag name="AS_UNIQUEID" val="8"/>
</p:tagLst>
</file>

<file path=ppt/tags/tag5.xml><?xml version="1.0" encoding="utf-8"?>
<p:tagLst xmlns:a="http://schemas.openxmlformats.org/drawingml/2006/main" xmlns:r="http://schemas.openxmlformats.org/officeDocument/2006/relationships" xmlns:p="http://schemas.openxmlformats.org/presentationml/2006/main">
  <p:tag name="AS_UNIQUEID" val="10"/>
</p:tagLst>
</file>

<file path=ppt/tags/tag6.xml><?xml version="1.0" encoding="utf-8"?>
<p:tagLst xmlns:a="http://schemas.openxmlformats.org/drawingml/2006/main" xmlns:r="http://schemas.openxmlformats.org/officeDocument/2006/relationships" xmlns:p="http://schemas.openxmlformats.org/presentationml/2006/main">
  <p:tag name="AS_UNIQUEID" val="11"/>
</p:tagLst>
</file>

<file path=ppt/tags/tag7.xml><?xml version="1.0" encoding="utf-8"?>
<p:tagLst xmlns:a="http://schemas.openxmlformats.org/drawingml/2006/main" xmlns:r="http://schemas.openxmlformats.org/officeDocument/2006/relationships" xmlns:p="http://schemas.openxmlformats.org/presentationml/2006/main">
  <p:tag name="AS_UNIQUEID" val="12"/>
</p:tagLst>
</file>

<file path=ppt/tags/tag8.xml><?xml version="1.0" encoding="utf-8"?>
<p:tagLst xmlns:a="http://schemas.openxmlformats.org/drawingml/2006/main" xmlns:r="http://schemas.openxmlformats.org/officeDocument/2006/relationships" xmlns:p="http://schemas.openxmlformats.org/presentationml/2006/main">
  <p:tag name="AS_UNIQUEID" val="13"/>
</p:tagLst>
</file>

<file path=ppt/tags/tag9.xml><?xml version="1.0" encoding="utf-8"?>
<p:tagLst xmlns:a="http://schemas.openxmlformats.org/drawingml/2006/main" xmlns:r="http://schemas.openxmlformats.org/officeDocument/2006/relationships" xmlns:p="http://schemas.openxmlformats.org/presentationml/2006/main">
  <p:tag name="AS_UNIQUEID" val="1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2374</Words>
  <Application>Microsoft Office PowerPoint</Application>
  <PresentationFormat>宽屏</PresentationFormat>
  <Paragraphs>138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Calibri</vt:lpstr>
      <vt:lpstr>Wingdings</vt:lpstr>
      <vt:lpstr>Arial</vt:lpstr>
      <vt:lpstr>思源黑体 CN Light</vt:lpstr>
      <vt:lpstr>演示斜黑体</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2020-11-17T07:09:19Z</dcterms:created>
  <dcterms:modified xsi:type="dcterms:W3CDTF">2021-01-09T09:51:54Z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