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8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9.xml" ContentType="application/vnd.openxmlformats-officedocument.presentationml.notesSlide+xml"/>
  <Override PartName="/ppt/tags/tag34.xml" ContentType="application/vnd.openxmlformats-officedocument.presentationml.tags+xml"/>
  <Override PartName="/ppt/notesSlides/notesSlide10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1.xml" ContentType="application/vnd.openxmlformats-officedocument.presentationml.notesSlide+xml"/>
  <Override PartName="/ppt/tags/tag37.xml" ContentType="application/vnd.openxmlformats-officedocument.presentationml.tags+xml"/>
  <Override PartName="/ppt/notesSlides/notesSlide12.xml" ContentType="application/vnd.openxmlformats-officedocument.presentationml.notesSlide+xml"/>
  <Override PartName="/ppt/tags/tag38.xml" ContentType="application/vnd.openxmlformats-officedocument.presentationml.tags+xml"/>
  <Override PartName="/ppt/notesSlides/notesSlide13.xml" ContentType="application/vnd.openxmlformats-officedocument.presentationml.notesSlide+xml"/>
  <Override PartName="/ppt/tags/tag39.xml" ContentType="application/vnd.openxmlformats-officedocument.presentationml.tags+xml"/>
  <Override PartName="/ppt/notesSlides/notesSlide14.xml" ContentType="application/vnd.openxmlformats-officedocument.presentationml.notesSlide+xml"/>
  <Override PartName="/ppt/tags/tag40.xml" ContentType="application/vnd.openxmlformats-officedocument.presentationml.tags+xml"/>
  <Override PartName="/ppt/notesSlides/notesSlide15.xml" ContentType="application/vnd.openxmlformats-officedocument.presentationml.notesSlide+xml"/>
  <Override PartName="/ppt/tags/tag41.xml" ContentType="application/vnd.openxmlformats-officedocument.presentationml.tags+xml"/>
  <Override PartName="/ppt/notesSlides/notesSlide16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7.xml" ContentType="application/vnd.openxmlformats-officedocument.presentationml.notesSlide+xml"/>
  <Override PartName="/ppt/tags/tag44.xml" ContentType="application/vnd.openxmlformats-officedocument.presentationml.tags+xml"/>
  <Override PartName="/ppt/notesSlides/notesSlide18.xml" ContentType="application/vnd.openxmlformats-officedocument.presentationml.notesSlide+xml"/>
  <Override PartName="/ppt/tags/tag45.xml" ContentType="application/vnd.openxmlformats-officedocument.presentationml.tags+xml"/>
  <Override PartName="/ppt/notesSlides/notesSlide19.xml" ContentType="application/vnd.openxmlformats-officedocument.presentationml.notesSlide+xml"/>
  <Override PartName="/ppt/tags/tag46.xml" ContentType="application/vnd.openxmlformats-officedocument.presentationml.tags+xml"/>
  <Override PartName="/ppt/notesSlides/notesSlide20.xml" ContentType="application/vnd.openxmlformats-officedocument.presentationml.notesSlide+xml"/>
  <Override PartName="/ppt/tags/tag47.xml" ContentType="application/vnd.openxmlformats-officedocument.presentationml.tags+xml"/>
  <Override PartName="/ppt/notesSlides/notesSlide21.xml" ContentType="application/vnd.openxmlformats-officedocument.presentationml.notesSlide+xml"/>
  <Override PartName="/ppt/tags/tag48.xml" ContentType="application/vnd.openxmlformats-officedocument.presentationml.tags+xml"/>
  <Override PartName="/ppt/notesSlides/notesSlide22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3.xml" ContentType="application/vnd.openxmlformats-officedocument.presentationml.notesSlide+xml"/>
  <Override PartName="/ppt/tags/tag51.xml" ContentType="application/vnd.openxmlformats-officedocument.presentationml.tags+xml"/>
  <Override PartName="/ppt/notesSlides/notesSlide24.xml" ContentType="application/vnd.openxmlformats-officedocument.presentationml.notesSlide+xml"/>
  <Override PartName="/ppt/tags/tag52.xml" ContentType="application/vnd.openxmlformats-officedocument.presentationml.tags+xml"/>
  <Override PartName="/ppt/notesSlides/notesSlide25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91" r:id="rId27"/>
    <p:sldId id="292" r:id="rId28"/>
    <p:sldId id="257" r:id="rId29"/>
  </p:sldIdLst>
  <p:sldSz cx="12192000" cy="6858000"/>
  <p:notesSz cx="6858000" cy="9144000"/>
  <p:embeddedFontLst>
    <p:embeddedFont>
      <p:font typeface="FandolFang R" panose="02010600030101010101" charset="-122"/>
      <p:regular r:id="rId31"/>
    </p:embeddedFont>
    <p:embeddedFont>
      <p:font typeface="思源黑体 CN Light" panose="02010600030101010101" charset="-122"/>
      <p:regular r:id="rId32"/>
    </p:embeddedFont>
    <p:embeddedFont>
      <p:font typeface="演示斜黑体" panose="02010600030101010101" charset="-122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595">
          <p15:clr>
            <a:srgbClr val="A4A3A4"/>
          </p15:clr>
        </p15:guide>
        <p15:guide id="4" orient="horz" pos="663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12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8" autoAdjust="0"/>
    <p:restoredTop sz="94660"/>
  </p:normalViewPr>
  <p:slideViewPr>
    <p:cSldViewPr snapToGrid="0">
      <p:cViewPr>
        <p:scale>
          <a:sx n="66" d="100"/>
          <a:sy n="66" d="100"/>
        </p:scale>
        <p:origin x="686" y="1114"/>
      </p:cViewPr>
      <p:guideLst>
        <p:guide pos="416"/>
        <p:guide pos="7256"/>
        <p:guide orient="horz" pos="595"/>
        <p:guide orient="horz" pos="663"/>
        <p:guide orient="horz" pos="3928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5261CFB-9B47-4E6A-831C-0AF92FADEB81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B20F28-FA5E-478E-B99C-91D54A296C5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0F28-FA5E-478E-B99C-91D54A296C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0F28-FA5E-478E-B99C-91D54A296C5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0F28-FA5E-478E-B99C-91D54A296C5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0F28-FA5E-478E-B99C-91D54A296C5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0F28-FA5E-478E-B99C-91D54A296C5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0F28-FA5E-478E-B99C-91D54A296C5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0F28-FA5E-478E-B99C-91D54A296C5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0F28-FA5E-478E-B99C-91D54A296C5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0F28-FA5E-478E-B99C-91D54A296C5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0F28-FA5E-478E-B99C-91D54A296C5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0F28-FA5E-478E-B99C-91D54A296C5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0F28-FA5E-478E-B99C-91D54A296C5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0F28-FA5E-478E-B99C-91D54A296C5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0F28-FA5E-478E-B99C-91D54A296C5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0F28-FA5E-478E-B99C-91D54A296C5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0F28-FA5E-478E-B99C-91D54A296C5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0F28-FA5E-478E-B99C-91D54A296C53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0F28-FA5E-478E-B99C-91D54A296C53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0F28-FA5E-478E-B99C-91D54A296C53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0F28-FA5E-478E-B99C-91D54A296C53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0F28-FA5E-478E-B99C-91D54A296C5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0F28-FA5E-478E-B99C-91D54A296C5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0F28-FA5E-478E-B99C-91D54A296C5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0F28-FA5E-478E-B99C-91D54A296C5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0F28-FA5E-478E-B99C-91D54A296C5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0F28-FA5E-478E-B99C-91D54A296C5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20F28-FA5E-478E-B99C-91D54A296C5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554628" y="1042482"/>
            <a:ext cx="11252530" cy="5497425"/>
          </a:xfrm>
          <a:prstGeom prst="roundRect">
            <a:avLst/>
          </a:prstGeom>
          <a:solidFill>
            <a:schemeClr val="bg2">
              <a:lumMod val="60000"/>
              <a:lumOff val="4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4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7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0" y="0"/>
            <a:ext cx="8356600" cy="6858000"/>
          </a:xfrm>
          <a:prstGeom prst="rect">
            <a:avLst/>
          </a:prstGeom>
          <a:gradFill>
            <a:gsLst>
              <a:gs pos="0">
                <a:srgbClr val="0D1206">
                  <a:alpha val="0"/>
                </a:srgbClr>
              </a:gs>
              <a:gs pos="85000">
                <a:srgbClr val="0D120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951022" y="4478507"/>
            <a:ext cx="1977177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457200">
              <a:spcBef>
                <a:spcPts val="0"/>
              </a:spcBef>
              <a:buNone/>
              <a:defRPr/>
            </a:pPr>
            <a:r>
              <a:rPr lang="zh-CN" altLang="en-US" sz="1600" ker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主讲人：</a:t>
            </a:r>
            <a:r>
              <a:rPr lang="en-US" altLang="zh-CN" sz="1600" ker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xippt</a:t>
            </a:r>
            <a:endParaRPr lang="en-US" altLang="zh-CN" sz="1600" kern="0" dirty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3137756" y="4476838"/>
            <a:ext cx="1738171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时间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xxx</a:t>
            </a: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558010" y="1888884"/>
            <a:ext cx="8356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457200">
              <a:buFont typeface="Arial" panose="020B0604020202020204" pitchFamily="34" charset="0"/>
              <a:buNone/>
            </a:pPr>
            <a:r>
              <a:rPr lang="en-US" altLang="zh-CN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rPr>
              <a:t>《</a:t>
            </a:r>
            <a:r>
              <a:rPr lang="zh-CN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rPr>
              <a:t>从百草园到三味书屋</a:t>
            </a:r>
            <a:r>
              <a:rPr lang="en-US" altLang="zh-CN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rPr>
              <a:t>》</a:t>
            </a:r>
          </a:p>
        </p:txBody>
      </p:sp>
      <p:sp>
        <p:nvSpPr>
          <p:cNvPr id="10" name="矩形 9"/>
          <p:cNvSpPr/>
          <p:nvPr/>
        </p:nvSpPr>
        <p:spPr>
          <a:xfrm>
            <a:off x="951022" y="3222019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七年级 上册 配人教版</a:t>
            </a:r>
          </a:p>
        </p:txBody>
      </p:sp>
      <p:cxnSp>
        <p:nvCxnSpPr>
          <p:cNvPr id="11" name="直接连接符 10"/>
          <p:cNvCxnSpPr/>
          <p:nvPr/>
        </p:nvCxnSpPr>
        <p:spPr>
          <a:xfrm rot="10800000">
            <a:off x="951022" y="3099206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Box 1"/>
          <p:cNvSpPr/>
          <p:nvPr>
            <p:custDataLst>
              <p:tags r:id="rId1"/>
            </p:custDataLst>
          </p:nvPr>
        </p:nvSpPr>
        <p:spPr>
          <a:xfrm>
            <a:off x="835052" y="1266757"/>
            <a:ext cx="10298109" cy="146328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4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．作者在百草园和三味书屋中的生活如何？请分别用一个词概括。</a:t>
            </a:r>
          </a:p>
          <a:p>
            <a:pPr>
              <a:lnSpc>
                <a:spcPct val="200000"/>
              </a:lnSpc>
            </a:pP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乐园；乏味。</a:t>
            </a:r>
            <a:endParaRPr lang="zh-CN" altLang="en-US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3683322" y="3206188"/>
            <a:ext cx="4825356" cy="271426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0400" y="1287710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步骤三  重点精读  局部突破</a:t>
            </a:r>
          </a:p>
        </p:txBody>
      </p:sp>
      <p:sp>
        <p:nvSpPr>
          <p:cNvPr id="12291" name="TextBox 3"/>
          <p:cNvSpPr/>
          <p:nvPr>
            <p:custDataLst>
              <p:tags r:id="rId2"/>
            </p:custDataLst>
          </p:nvPr>
        </p:nvSpPr>
        <p:spPr>
          <a:xfrm>
            <a:off x="814527" y="1685190"/>
            <a:ext cx="5445596" cy="440120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．为什么要写美女蛇的故事？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关于长妈妈讲述美女蛇故事的作用众说不一：有说是表现长妈妈的迷信思想；有说是寄托善良制服邪恶的愿望；有说是表现百草园里有恶毒事物；也有说美女蛇的故事吸引孩子，给百草园增添了神秘感，丰富了百草园作为儿童乐园的情趣。我们认为最后一种说法比较妥当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321" y="3090439"/>
            <a:ext cx="4426244" cy="273162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1"/>
          <p:cNvSpPr/>
          <p:nvPr>
            <p:custDataLst>
              <p:tags r:id="rId1"/>
            </p:custDataLst>
          </p:nvPr>
        </p:nvSpPr>
        <p:spPr>
          <a:xfrm>
            <a:off x="814528" y="1178879"/>
            <a:ext cx="10238660" cy="193899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．作者在百草园感受到了哪些乐趣？你能概括回答吗？体现了作者怎样的情感？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有吸引人的景物，有神奇的美女蛇故事，有雪地捕鸟的乐趣。一个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乐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字体现了作者对百草园的无限热爱之情。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3683322" y="3206188"/>
            <a:ext cx="4825356" cy="271426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/>
          <p:nvPr>
            <p:custDataLst>
              <p:tags r:id="rId1"/>
            </p:custDataLst>
          </p:nvPr>
        </p:nvSpPr>
        <p:spPr>
          <a:xfrm>
            <a:off x="1276751" y="1232448"/>
            <a:ext cx="9987451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．百草园的生活情趣盎然，那么，又如何看待三味书屋的学习生活呢？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三味书屋的学习生活苦中有乐。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苦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在要求严厉，不自由：①先生严肃；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②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拜师行礼，不准提问，规矩多；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③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生活单调：读书、习字、对课；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④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读书苦：难读，难懂。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也有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乐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①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三味书屋的陈设、布置对“我”而言充满着奇异的新鲜感；②收获乐：增长了见识，学习内容“渐渐加多”，读书的乐趣也自然加多；③课间休息乐：书屋后的小园，可以爬树折蜡梅、寻蝉蜕和捉苍蝇喂蚂蚁等，偷看小说绣像，“指甲上做戏”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8"/>
          <p:cNvSpPr/>
          <p:nvPr>
            <p:custDataLst>
              <p:tags r:id="rId1"/>
            </p:custDataLst>
          </p:nvPr>
        </p:nvSpPr>
        <p:spPr>
          <a:xfrm>
            <a:off x="2593085" y="1237088"/>
            <a:ext cx="10704373" cy="49986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．赏读课文第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段，感悟探讨这段文字写景的妙处。</a:t>
            </a:r>
          </a:p>
          <a:p>
            <a:pPr>
              <a:lnSpc>
                <a:spcPct val="200000"/>
              </a:lnSpc>
            </a:pP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 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形、声、色、味俱全，春、夏、秋景皆备。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 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层次井然，条理分明，活泼多姿。</a:t>
            </a:r>
            <a:endParaRPr lang="en-US" altLang="zh-CN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先用两个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不必说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从整体上写百草园，</a:t>
            </a:r>
            <a:endParaRPr lang="en-US" altLang="zh-CN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再写局部的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泥墙根一带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endParaRPr lang="en-US" altLang="zh-CN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由低到高写静物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菜畦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—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石井栏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—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皂荚树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—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桑椹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endParaRPr lang="en-US" altLang="zh-CN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再由高到低写动物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鸣蝉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—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黄蜂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—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叫天子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endParaRPr lang="en-US" altLang="zh-CN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整体是从静物到动物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菜畦、皂荚树、桑椹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—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鸣蝉、黄蜂、叫天子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endParaRPr lang="en-US" altLang="zh-CN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局部是从动物到植物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油蛉、蟋蟀、蜈蚣、斑蝥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—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何首乌、木莲、覆盆子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lang="en-US" altLang="zh-CN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 fill="hold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 fill="hold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3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3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3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3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/>
          <p:nvPr>
            <p:custDataLst>
              <p:tags r:id="rId1"/>
            </p:custDataLst>
          </p:nvPr>
        </p:nvSpPr>
        <p:spPr>
          <a:xfrm>
            <a:off x="1769029" y="1926719"/>
            <a:ext cx="10822936" cy="288143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300000"/>
              </a:lnSpc>
            </a:pP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(3)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运用多种修辞手法，写出孩子心中奇妙的想象和特殊的感受。</a:t>
            </a:r>
            <a:endParaRPr lang="en-US" altLang="zh-CN" sz="24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30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有比喻：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覆盆子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像小珊瑚珠攒成的小球。</a:t>
            </a:r>
            <a:endParaRPr lang="en-US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30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有拟人：油蛉在这里低唱，蟋蟀们在这里弹琴。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/>
          <p:nvPr>
            <p:custDataLst>
              <p:tags r:id="rId1"/>
            </p:custDataLst>
          </p:nvPr>
        </p:nvSpPr>
        <p:spPr>
          <a:xfrm>
            <a:off x="991996" y="1986075"/>
            <a:ext cx="10352593" cy="286232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3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．本文的主题是什么？为了表现主题，作者运用了什么写作手法？你从哪里看出来的？</a:t>
            </a:r>
          </a:p>
          <a:p>
            <a:pPr>
              <a:lnSpc>
                <a:spcPct val="3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“通过对百草园和三味书屋的回忆，表现作者儿童时代对自然的热爱，对知识的追求，以及天真、幼稚、欢乐的心理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。对比。百草园的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乐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与三味书屋的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乏味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形成了鲜明的比对。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0400" y="1495244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步骤四  赏析语言  感受魅力</a:t>
            </a:r>
          </a:p>
        </p:txBody>
      </p:sp>
      <p:sp>
        <p:nvSpPr>
          <p:cNvPr id="19458" name="TextBox 2"/>
          <p:cNvSpPr/>
          <p:nvPr>
            <p:custDataLst>
              <p:tags r:id="rId2"/>
            </p:custDataLst>
          </p:nvPr>
        </p:nvSpPr>
        <p:spPr>
          <a:xfrm>
            <a:off x="1045639" y="2029840"/>
            <a:ext cx="10379337" cy="378565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．语言品析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“连那最末次的相见也已经隔了七八年，其中似乎确凿只有一些野草；但那时却是我的乐园。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句中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似乎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确凿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两个词是否矛盾？为什么？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不矛盾。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似乎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确凿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看似矛盾，实际上准确表达了作者特殊的心情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对百草园依恋的深情。因为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连那最末次的相见也已经隔了七八年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，所以对百草园的印象有些模糊，故用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似乎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表示不确定；然而追忆童年生活，种种景象历历在目，故用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确凿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表肯定语气。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/>
          <p:nvPr>
            <p:custDataLst>
              <p:tags r:id="rId1"/>
            </p:custDataLst>
          </p:nvPr>
        </p:nvSpPr>
        <p:spPr>
          <a:xfrm>
            <a:off x="1162817" y="1345418"/>
            <a:ext cx="10000901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作者写冬天的百草园，着重描写了捕鸟，那么作者是怎样描写的？准确地运用了哪些动词？分析其作用，并说说为什么要写捕鸟。</a:t>
            </a:r>
            <a:endParaRPr lang="en-US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先写捕鸟的时间、条件、方法，然后写捕鸟的收获、经验教训。运用的动词有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扫开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露出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支起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撒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系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牵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看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拉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罩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这些动词，准确、生动、真切地写出了捕鸟的全过程，使读者有身临其境之感，同时也从捕鸟活动中写出捕鸟时的兴奋惊喜之情，不点乐园，却乐在其中。写捕鸟也是为了写百草园给爱玩的儿童带来的无穷乐趣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/>
          <p:nvPr>
            <p:custDataLst>
              <p:tags r:id="rId1"/>
            </p:custDataLst>
          </p:nvPr>
        </p:nvSpPr>
        <p:spPr>
          <a:xfrm>
            <a:off x="1102529" y="1665462"/>
            <a:ext cx="10201868" cy="393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(3)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说说下面两句话中加点的字能否改为括号内的字，为什么？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①肥胖的黄蜂伏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停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在菜花上。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不能。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伏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字准确地表现出黄蜂因肥胖而趴在菜花上的情态；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停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字就无法表现这种情态。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②轻捷的叫天子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云雀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忽然从草间直窜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飞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向云霄里去了。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不能。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窜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字显示速度快，又来得突然，用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飞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字则无法表达这种效果。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1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21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4"/>
          <p:cNvSpPr/>
          <p:nvPr/>
        </p:nvSpPr>
        <p:spPr>
          <a:xfrm>
            <a:off x="2167653" y="1378070"/>
            <a:ext cx="9046308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．知识与技能目标：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积累词语，了解作者儿时游戏与学习生活的经历，理清文章脉络。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．过程与方法目标：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补充交流，合作学习，通过情景导入，探索鲁迅成长的足迹，体味童真、童趣。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．情感态度与价值观目标：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培养学生热爱大自然，追求新鲜知识的童心。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三维目标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/>
          <p:nvPr>
            <p:custDataLst>
              <p:tags r:id="rId1"/>
            </p:custDataLst>
          </p:nvPr>
        </p:nvSpPr>
        <p:spPr>
          <a:xfrm>
            <a:off x="1085833" y="1798631"/>
            <a:ext cx="10329094" cy="393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(4)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“也许是因为拔何首乌毁了泥墙罢，也许是因为将砖头抛到间壁的梁家去了罢，也许是因为站在石井栏上跳了下来罢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……”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句中连用三个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也许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有什么表达效果？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连用三个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也许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表猜测，表达出作者深刻眷恋百草园和被迫离开时无奈与依依惜别的深情。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(5)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第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段最后两句是什么句式？作用是什么？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两个感叹句。写出了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我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即将离开百草园的无限依恋之情。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/>
          <p:nvPr>
            <p:custDataLst>
              <p:tags r:id="rId1"/>
            </p:custDataLst>
          </p:nvPr>
        </p:nvSpPr>
        <p:spPr>
          <a:xfrm>
            <a:off x="1186745" y="1437890"/>
            <a:ext cx="9976974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．形象分析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读课文第二部分，找出对寿镜吾先生的描写语句，并说说文章对这位先生进行了哪些方面的描写。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①神态描写：如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他似乎很不高兴，脸上还有怒色了”。</a:t>
            </a:r>
            <a:endParaRPr lang="en-US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②动作描写：如“他总是微笑起来，而且将头仰起，摇着，向后面拗过去，拗过去”。</a:t>
            </a:r>
            <a:endParaRPr lang="en-US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③语言描写：如“铁如意，指挥倜傥，一座皆惊呢……”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 fill="hold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1"/>
          <p:cNvSpPr/>
          <p:nvPr>
            <p:custDataLst>
              <p:tags r:id="rId1"/>
            </p:custDataLst>
          </p:nvPr>
        </p:nvSpPr>
        <p:spPr>
          <a:xfrm>
            <a:off x="1086261" y="1857968"/>
            <a:ext cx="10308570" cy="317009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你认为先生是一位怎样的人？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他是一位极方正、质朴、博学、和蔼、对学生严而不厉的先生。打戒尺、罚跪是私塾教育管理学生的方式 。有戒尺，有罚跪规则而不常用，说明他对这种落后的教育方式持保留态度，也反映他对学生开明的思想。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Box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72845" y="1620100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步骤五  总结课文  拓展延伸</a:t>
            </a:r>
          </a:p>
        </p:txBody>
      </p:sp>
      <p:sp>
        <p:nvSpPr>
          <p:cNvPr id="25603" name="TextBox 3"/>
          <p:cNvSpPr/>
          <p:nvPr>
            <p:custDataLst>
              <p:tags r:id="rId2"/>
            </p:custDataLst>
          </p:nvPr>
        </p:nvSpPr>
        <p:spPr>
          <a:xfrm>
            <a:off x="1120834" y="2433457"/>
            <a:ext cx="9962497" cy="317009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．主题探究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把前后两部分联系起来思考，这篇文章表现了作者怎样的思想感情？下面有三种理解，你同意哪一种？说说你的理由。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(1)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用百草园的自由快乐衬托三味书屋的枯燥无味，揭露和批判封建腐朽、脱离儿童实际的私塾教育。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/>
          <p:nvPr>
            <p:custDataLst>
              <p:tags r:id="rId1"/>
            </p:custDataLst>
          </p:nvPr>
        </p:nvSpPr>
        <p:spPr>
          <a:xfrm>
            <a:off x="1510030" y="1805204"/>
            <a:ext cx="9658252" cy="378565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3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(2)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用百草园的自由快乐同三味书屋的枯燥无味作对比，表现了儿童热爱大自然、喜欢自由快乐生活的心理，同时对束缚儿童身心发展的封建教育表示不满。</a:t>
            </a:r>
          </a:p>
          <a:p>
            <a:pPr>
              <a:lnSpc>
                <a:spcPct val="3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(3)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通过对百草园和三味书屋的回忆，表现作者儿童时代对自然的热爱，对知识的追求，以及天真、幼稚、欢乐的心理。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1"/>
          <p:cNvSpPr/>
          <p:nvPr>
            <p:custDataLst>
              <p:tags r:id="rId1"/>
            </p:custDataLst>
          </p:nvPr>
        </p:nvSpPr>
        <p:spPr>
          <a:xfrm>
            <a:off x="1192963" y="1421415"/>
            <a:ext cx="9970756" cy="517064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．拓展延伸</a:t>
            </a: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童年的故事给鲁迅留下了深刻的印象，你的童年故事也肯定有令自己印象深刻的趣事，用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200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字左右的文字描写一下。</a:t>
            </a: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示例：记得我四岁时，有一天在房间里瞎溜达，不知怎么地就来到了镜子前。呀！前面怎么迎面过来一个和我长相一样的“人”？我不摸还好，一摸吓一跳，那“人”竟是平平的，而且也伸手好像想摸我。我赶紧后退几步。好啊，竟敢学我，看我怎么对付你！我抡起巴掌，那“人”也抡起巴掌，我一打，那“人”也打，哟，怪疼的。我可吓着了，又平又会动，还会学我，还能打人，坏了，一定是个怪物。我赶紧叫来妈妈，妈妈告诉我：“这是镜子，根本不是什么怪物，你看。”只见妈妈左摇右摆，镜子里的人也左摇右摆。经过妈妈的一番讲解，我才明白，镜子里的人就是我自己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26049" y="1558357"/>
            <a:ext cx="260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板书设计：</a:t>
            </a:r>
          </a:p>
        </p:txBody>
      </p:sp>
      <p:pic>
        <p:nvPicPr>
          <p:cNvPr id="40963" name="图片 1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" r="4311"/>
          <a:stretch>
            <a:fillRect/>
          </a:stretch>
        </p:blipFill>
        <p:spPr bwMode="auto">
          <a:xfrm>
            <a:off x="2857500" y="2153425"/>
            <a:ext cx="6996748" cy="37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1" y="19824"/>
            <a:ext cx="12192000" cy="685799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0" y="0"/>
            <a:ext cx="8356600" cy="6858000"/>
          </a:xfrm>
          <a:prstGeom prst="rect">
            <a:avLst/>
          </a:prstGeom>
          <a:gradFill>
            <a:gsLst>
              <a:gs pos="0">
                <a:srgbClr val="0D1206">
                  <a:alpha val="0"/>
                </a:srgbClr>
              </a:gs>
              <a:gs pos="85000">
                <a:srgbClr val="0D120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951022" y="4478507"/>
            <a:ext cx="1977177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457200">
              <a:spcBef>
                <a:spcPts val="0"/>
              </a:spcBef>
              <a:buNone/>
              <a:defRPr/>
            </a:pPr>
            <a:r>
              <a:rPr lang="zh-CN" altLang="en-US" sz="1600" ker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主讲人：</a:t>
            </a:r>
            <a:r>
              <a:rPr lang="en-US" altLang="zh-CN" sz="1600" ker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xippt</a:t>
            </a:r>
            <a:endParaRPr lang="en-US" altLang="zh-CN" sz="1600" kern="0" dirty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3137756" y="4476838"/>
            <a:ext cx="1738171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时间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xxx</a:t>
            </a: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951022" y="1796551"/>
            <a:ext cx="740557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457200">
              <a:buFont typeface="Arial" panose="020B0604020202020204" pitchFamily="34" charset="0"/>
              <a:buNone/>
            </a:pPr>
            <a:r>
              <a:rPr lang="zh-CN" alt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rPr>
              <a:t>感谢各位的聆听</a:t>
            </a:r>
            <a:endParaRPr lang="en-US" altLang="zh-CN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演示斜黑体" panose="00000A08000000000000" pitchFamily="50" charset="-122"/>
              <a:ea typeface="演示斜黑体" panose="00000A08000000000000" pitchFamily="5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51022" y="3222019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七年级 上册 配人教版</a:t>
            </a:r>
          </a:p>
        </p:txBody>
      </p:sp>
      <p:cxnSp>
        <p:nvCxnSpPr>
          <p:cNvPr id="11" name="直接连接符 10"/>
          <p:cNvCxnSpPr/>
          <p:nvPr/>
        </p:nvCxnSpPr>
        <p:spPr>
          <a:xfrm rot="10800000">
            <a:off x="951022" y="3099206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Box 5"/>
          <p:cNvSpPr/>
          <p:nvPr>
            <p:custDataLst>
              <p:tags r:id="rId1"/>
            </p:custDataLst>
          </p:nvPr>
        </p:nvSpPr>
        <p:spPr>
          <a:xfrm>
            <a:off x="1510030" y="1425119"/>
            <a:ext cx="9398000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3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如果说，人生是一首诗，那么童年是其中最耐人咀嚼的一节；如果说，人生是一幅画，那么童年是其中最写意的一笔；如果说，人生是一首歌，那么童年是其中最动人的音符；如果说，人生可以重新来过，那么童年是人们的首选时光。鲁迅先生用充满童真童趣的语调，回忆似水流年，获得些许温馨，让我们来共同学习鲁迅的《从百草园到三味书屋》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4527" y="1477441"/>
            <a:ext cx="53292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0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步骤一  知识梳理  夯实基础</a:t>
            </a:r>
          </a:p>
        </p:txBody>
      </p:sp>
      <p:sp>
        <p:nvSpPr>
          <p:cNvPr id="5123" name="TextBox 3"/>
          <p:cNvSpPr/>
          <p:nvPr>
            <p:custDataLst>
              <p:tags r:id="rId2"/>
            </p:custDataLst>
          </p:nvPr>
        </p:nvSpPr>
        <p:spPr>
          <a:xfrm>
            <a:off x="911608" y="2020478"/>
            <a:ext cx="5871029" cy="378565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．作者简介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鲁迅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(1881—1936)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，原名周树人，浙江绍兴人，伟大的文学家、思想家、革命家。著作有小说集《彷徨》《呐喊》，散文集《朝花夕拾》，散文诗集《野草》，杂文集《热风》《坟》《且介亭杂文》等。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595" y="2301368"/>
            <a:ext cx="2447619" cy="350476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Box 1"/>
          <p:cNvSpPr/>
          <p:nvPr>
            <p:custDataLst>
              <p:tags r:id="rId1"/>
            </p:custDataLst>
          </p:nvPr>
        </p:nvSpPr>
        <p:spPr>
          <a:xfrm>
            <a:off x="1266703" y="1407053"/>
            <a:ext cx="5556128" cy="440120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．作品简介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本文选自《朝花夕拾》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原名《旧事重提》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，是鲁迅的一部散文集，共收集了十篇文章，大部分都是作者回忆自己童年、少年时代生活的。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朝花夕拾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意思是早上的花到晚上才来捡，又以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朝花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比喻美好的童年生活，“拾”是对往事的回忆。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72" y="2245489"/>
            <a:ext cx="2279458" cy="3359649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9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740084" y="1880715"/>
            <a:ext cx="7993062" cy="396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6040"/>
              </a:lnSpc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确凿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 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菜畦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    ）　　　 </a:t>
            </a:r>
          </a:p>
          <a:p>
            <a:pPr>
              <a:lnSpc>
                <a:spcPts val="6040"/>
              </a:lnSpc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桑椹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   ）  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油蛉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    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</a:p>
          <a:p>
            <a:pPr>
              <a:lnSpc>
                <a:spcPts val="6040"/>
              </a:lnSpc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蟋蟀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 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斑蝥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    ）</a:t>
            </a:r>
          </a:p>
          <a:p>
            <a:pPr>
              <a:lnSpc>
                <a:spcPts val="6040"/>
              </a:lnSpc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拥肿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  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攒成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ts val="6040"/>
              </a:lnSpc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珊瑚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  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收敛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7170" name="文本框 2"/>
          <p:cNvSpPr/>
          <p:nvPr>
            <p:custDataLst>
              <p:tags r:id="rId2"/>
            </p:custDataLst>
          </p:nvPr>
        </p:nvSpPr>
        <p:spPr>
          <a:xfrm>
            <a:off x="5027058" y="2153153"/>
            <a:ext cx="865188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záo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1" name="文本框 3"/>
          <p:cNvSpPr/>
          <p:nvPr>
            <p:custDataLst>
              <p:tags r:id="rId3"/>
            </p:custDataLst>
          </p:nvPr>
        </p:nvSpPr>
        <p:spPr>
          <a:xfrm>
            <a:off x="7851387" y="2153152"/>
            <a:ext cx="64770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qí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2" name="文本框 4"/>
          <p:cNvSpPr/>
          <p:nvPr>
            <p:custDataLst>
              <p:tags r:id="rId4"/>
            </p:custDataLst>
          </p:nvPr>
        </p:nvSpPr>
        <p:spPr>
          <a:xfrm>
            <a:off x="4953239" y="2884916"/>
            <a:ext cx="1012825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shèn</a:t>
            </a:r>
            <a:endParaRPr lang="en-US" altLang="zh-CN" sz="2400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3" name="文本框 5"/>
          <p:cNvSpPr/>
          <p:nvPr>
            <p:custDataLst>
              <p:tags r:id="rId5"/>
            </p:custDataLst>
          </p:nvPr>
        </p:nvSpPr>
        <p:spPr>
          <a:xfrm>
            <a:off x="7736615" y="2884915"/>
            <a:ext cx="1036637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líng</a:t>
            </a:r>
            <a:endParaRPr lang="en-US" altLang="zh-CN" sz="2400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4" name="文本框 6"/>
          <p:cNvSpPr/>
          <p:nvPr>
            <p:custDataLst>
              <p:tags r:id="rId6"/>
            </p:custDataLst>
          </p:nvPr>
        </p:nvSpPr>
        <p:spPr>
          <a:xfrm>
            <a:off x="4953239" y="3657235"/>
            <a:ext cx="1281113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shuài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5" name="文本框 7"/>
          <p:cNvSpPr/>
          <p:nvPr>
            <p:custDataLst>
              <p:tags r:id="rId7"/>
            </p:custDataLst>
          </p:nvPr>
        </p:nvSpPr>
        <p:spPr>
          <a:xfrm>
            <a:off x="7706924" y="3657235"/>
            <a:ext cx="936625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máo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6" name="文本框 8"/>
          <p:cNvSpPr/>
          <p:nvPr>
            <p:custDataLst>
              <p:tags r:id="rId8"/>
            </p:custDataLst>
          </p:nvPr>
        </p:nvSpPr>
        <p:spPr>
          <a:xfrm>
            <a:off x="4953239" y="4428351"/>
            <a:ext cx="102235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yōng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7" name="文本框 9"/>
          <p:cNvSpPr/>
          <p:nvPr>
            <p:custDataLst>
              <p:tags r:id="rId9"/>
            </p:custDataLst>
          </p:nvPr>
        </p:nvSpPr>
        <p:spPr>
          <a:xfrm>
            <a:off x="7678670" y="4420551"/>
            <a:ext cx="1152525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cuán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19" name="TextBox 1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381125" y="1137489"/>
            <a:ext cx="295275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454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生难字词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ts val="454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）字音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9" name="文本框 6"/>
          <p:cNvSpPr/>
          <p:nvPr>
            <p:custDataLst>
              <p:tags r:id="rId11"/>
            </p:custDataLst>
          </p:nvPr>
        </p:nvSpPr>
        <p:spPr>
          <a:xfrm>
            <a:off x="4734164" y="5178747"/>
            <a:ext cx="1719262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shān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hú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80" name="文本框 7"/>
          <p:cNvSpPr/>
          <p:nvPr>
            <p:custDataLst>
              <p:tags r:id="rId12"/>
            </p:custDataLst>
          </p:nvPr>
        </p:nvSpPr>
        <p:spPr>
          <a:xfrm>
            <a:off x="7851387" y="5154653"/>
            <a:ext cx="1152525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liǎn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 fill="hold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 fill="hold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 fill="hold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 fill="hold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 fill="hold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  <p:bldP spid="7172" grpId="0" animBg="1"/>
      <p:bldP spid="7173" grpId="0" animBg="1"/>
      <p:bldP spid="7174" grpId="0" animBg="1"/>
      <p:bldP spid="7175" grpId="0" animBg="1"/>
      <p:bldP spid="7176" grpId="0" animBg="1"/>
      <p:bldP spid="7177" grpId="0" animBg="1"/>
      <p:bldP spid="7179" grpId="0" animBg="1"/>
      <p:bldP spid="71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9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77248" y="2338266"/>
            <a:ext cx="691356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脑髄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    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罕至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      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</a:p>
          <a:p>
            <a:pPr>
              <a:lnSpc>
                <a:spcPct val="180000"/>
              </a:lnSpc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竹筛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  　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秕谷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     ）　　　 </a:t>
            </a:r>
          </a:p>
          <a:p>
            <a:pPr>
              <a:lnSpc>
                <a:spcPct val="180000"/>
              </a:lnSpc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倜傥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    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蝉蜕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      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</a:p>
          <a:p>
            <a:pPr>
              <a:lnSpc>
                <a:spcPct val="18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拗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     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窦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       ）</a:t>
            </a:r>
          </a:p>
          <a:p>
            <a:pPr>
              <a:lnSpc>
                <a:spcPct val="18000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叵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     </a:t>
            </a: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锡箔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                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8194" name="文本框 2"/>
          <p:cNvSpPr/>
          <p:nvPr>
            <p:custDataLst>
              <p:tags r:id="rId2"/>
            </p:custDataLst>
          </p:nvPr>
        </p:nvSpPr>
        <p:spPr>
          <a:xfrm>
            <a:off x="4623536" y="3165207"/>
            <a:ext cx="107950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shāi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95" name="文本框 3"/>
          <p:cNvSpPr/>
          <p:nvPr>
            <p:custDataLst>
              <p:tags r:id="rId3"/>
            </p:custDataLst>
          </p:nvPr>
        </p:nvSpPr>
        <p:spPr>
          <a:xfrm>
            <a:off x="7803835" y="3165207"/>
            <a:ext cx="706438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bǐ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96" name="文本框 4"/>
          <p:cNvSpPr/>
          <p:nvPr>
            <p:custDataLst>
              <p:tags r:id="rId4"/>
            </p:custDataLst>
          </p:nvPr>
        </p:nvSpPr>
        <p:spPr>
          <a:xfrm>
            <a:off x="4489542" y="3841311"/>
            <a:ext cx="1655762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tì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tǎng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97" name="文本框 5"/>
          <p:cNvSpPr/>
          <p:nvPr>
            <p:custDataLst>
              <p:tags r:id="rId5"/>
            </p:custDataLst>
          </p:nvPr>
        </p:nvSpPr>
        <p:spPr>
          <a:xfrm>
            <a:off x="7768594" y="3799561"/>
            <a:ext cx="877887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tuì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98" name="文本框 6"/>
          <p:cNvSpPr/>
          <p:nvPr>
            <p:custDataLst>
              <p:tags r:id="rId6"/>
            </p:custDataLst>
          </p:nvPr>
        </p:nvSpPr>
        <p:spPr>
          <a:xfrm>
            <a:off x="4731486" y="4508728"/>
            <a:ext cx="631825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ǎo</a:t>
            </a:r>
            <a:endParaRPr lang="en-US" altLang="zh-CN" sz="2400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99" name="文本框 7"/>
          <p:cNvSpPr/>
          <p:nvPr>
            <p:custDataLst>
              <p:tags r:id="rId7"/>
            </p:custDataLst>
          </p:nvPr>
        </p:nvSpPr>
        <p:spPr>
          <a:xfrm>
            <a:off x="7620419" y="4433915"/>
            <a:ext cx="88900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kern="0" dirty="0" err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dòu</a:t>
            </a:r>
            <a:endParaRPr lang="en-US" altLang="zh-CN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00" name="文本框 8"/>
          <p:cNvSpPr/>
          <p:nvPr>
            <p:custDataLst>
              <p:tags r:id="rId8"/>
            </p:custDataLst>
          </p:nvPr>
        </p:nvSpPr>
        <p:spPr>
          <a:xfrm>
            <a:off x="4687035" y="5179908"/>
            <a:ext cx="720725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pǒ</a:t>
            </a:r>
            <a:endParaRPr lang="en-US" altLang="zh-CN" sz="2400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01" name="文本框 9"/>
          <p:cNvSpPr/>
          <p:nvPr>
            <p:custDataLst>
              <p:tags r:id="rId9"/>
            </p:custDataLst>
          </p:nvPr>
        </p:nvSpPr>
        <p:spPr>
          <a:xfrm>
            <a:off x="7749005" y="5148433"/>
            <a:ext cx="720725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bó</a:t>
            </a:r>
            <a:endParaRPr lang="en-US" altLang="zh-CN" sz="2400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02" name="文本框 8"/>
          <p:cNvSpPr/>
          <p:nvPr>
            <p:custDataLst>
              <p:tags r:id="rId10"/>
            </p:custDataLst>
          </p:nvPr>
        </p:nvSpPr>
        <p:spPr>
          <a:xfrm>
            <a:off x="4731486" y="2494027"/>
            <a:ext cx="86360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suǐ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03" name="文本框 9"/>
          <p:cNvSpPr/>
          <p:nvPr>
            <p:custDataLst>
              <p:tags r:id="rId11"/>
            </p:custDataLst>
          </p:nvPr>
        </p:nvSpPr>
        <p:spPr>
          <a:xfrm>
            <a:off x="7664769" y="2494027"/>
            <a:ext cx="935037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r>
              <a:rPr lang="en-US" altLang="zh-CN" sz="24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hǎn</a:t>
            </a:r>
            <a:endParaRPr lang="en-US" altLang="zh-CN" sz="2400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  <p:sp>
        <p:nvSpPr>
          <p:cNvPr id="16" name="TextBox 1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226632" y="1244532"/>
            <a:ext cx="295275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4540"/>
              </a:lnSpc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生难字词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ts val="454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）字音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 fill="hold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 fill="hold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 fill="hold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 fill="hold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 fill="hold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 fill="hold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 fill="hold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 fill="hold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 fill="hold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 fill="hold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8196" grpId="0" animBg="1"/>
      <p:bldP spid="8197" grpId="0" animBg="1"/>
      <p:bldP spid="8198" grpId="0" animBg="1"/>
      <p:bldP spid="8199" grpId="0" animBg="1"/>
      <p:bldP spid="8200" grpId="0" animBg="1"/>
      <p:bldP spid="8201" grpId="0" animBg="1"/>
      <p:bldP spid="8202" grpId="0" animBg="1"/>
      <p:bldP spid="820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93929" y="1546962"/>
            <a:ext cx="8548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）词义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18" name="TextBox 10"/>
          <p:cNvSpPr/>
          <p:nvPr>
            <p:custDataLst>
              <p:tags r:id="rId2"/>
            </p:custDataLst>
          </p:nvPr>
        </p:nvSpPr>
        <p:spPr>
          <a:xfrm>
            <a:off x="3015545" y="2199762"/>
            <a:ext cx="8697912" cy="317009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倜傥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】洒脱；不拘束。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人迹罕至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】少有人来。迹，足迹、脚印。罕，稀少。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人声鼎沸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】形容人声喧闹，像水在鼎中沸腾一样。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高枕而卧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】安然而卧，形容不加警惕。高枕，枕着高枕头。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0400" y="1549219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步骤二  整体感知  走进文本</a:t>
            </a:r>
          </a:p>
        </p:txBody>
      </p:sp>
      <p:sp>
        <p:nvSpPr>
          <p:cNvPr id="10242" name="TextBox 2"/>
          <p:cNvSpPr/>
          <p:nvPr>
            <p:custDataLst>
              <p:tags r:id="rId2"/>
            </p:custDataLst>
          </p:nvPr>
        </p:nvSpPr>
        <p:spPr>
          <a:xfrm>
            <a:off x="835052" y="2022884"/>
            <a:ext cx="10760746" cy="378565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．阅读课文，初步思考：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从文题来看，你获得了哪些信息？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“从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……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到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……”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表明了记叙的是作者的一段经历，点明了写作的两个场景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百草园、三味书屋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，同时也告诉我们文章前后两部分的内容。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从题目来看，文章是按什么顺序来写的？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空间顺序。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2570</Words>
  <Application>Microsoft Office PowerPoint</Application>
  <PresentationFormat>宽屏</PresentationFormat>
  <Paragraphs>178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Calibri</vt:lpstr>
      <vt:lpstr>Wingdings</vt:lpstr>
      <vt:lpstr>Arial</vt:lpstr>
      <vt:lpstr>思源黑体 CN Light</vt:lpstr>
      <vt:lpstr>演示斜黑体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2020-11-17T07:09:48Z</dcterms:created>
  <dcterms:modified xsi:type="dcterms:W3CDTF">2021-01-09T09:52:15Z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