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7.xml" ContentType="application/vnd.openxmlformats-officedocument.presentationml.notesSlide+xml"/>
  <Override PartName="/ppt/tags/tag19.xml" ContentType="application/vnd.openxmlformats-officedocument.presentationml.tags+xml"/>
  <Override PartName="/ppt/notesSlides/notesSlide8.xml" ContentType="application/vnd.openxmlformats-officedocument.presentationml.notesSlide+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notesSlides/notesSlide13.xml" ContentType="application/vnd.openxmlformats-officedocument.presentationml.notesSlide+xml"/>
  <Override PartName="/ppt/tags/tag26.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notesSlides/notesSlide17.xml" ContentType="application/vnd.openxmlformats-officedocument.presentationml.notesSlide+xml"/>
  <Override PartName="/ppt/tags/tag30.xml" ContentType="application/vnd.openxmlformats-officedocument.presentationml.tags+xml"/>
  <Override PartName="/ppt/notesSlides/notesSlide18.xml" ContentType="application/vnd.openxmlformats-officedocument.presentationml.notesSlide+xml"/>
  <Override PartName="/ppt/tags/tag3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2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6"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4" r:id="rId22"/>
    <p:sldId id="286" r:id="rId23"/>
    <p:sldId id="287" r:id="rId24"/>
    <p:sldId id="257" r:id="rId25"/>
  </p:sldIdLst>
  <p:sldSz cx="12192000" cy="6858000"/>
  <p:notesSz cx="6858000" cy="9144000"/>
  <p:embeddedFontLst>
    <p:embeddedFont>
      <p:font typeface="思源黑体 CN Light" panose="02010600030101010101" charset="-122"/>
      <p:regular r:id="rId27"/>
    </p:embeddedFont>
    <p:embeddedFont>
      <p:font typeface="演示斜黑体" panose="02010600030101010101" charset="-122"/>
      <p:regular r:id="rId28"/>
    </p:embeddedFont>
    <p:embeddedFont>
      <p:font typeface="Calibri" panose="020F0502020204030204" pitchFamily="34" charset="0"/>
      <p:regular r:id="rId29"/>
      <p:bold r:id="rId30"/>
      <p:italic r:id="rId31"/>
      <p:boldItalic r:id="rId32"/>
    </p:embeddedFont>
  </p:embeddedFontLst>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p15:clr>
            <a:srgbClr val="A4A3A4"/>
          </p15:clr>
        </p15:guide>
        <p15:guide id="2" pos="7256">
          <p15:clr>
            <a:srgbClr val="A4A3A4"/>
          </p15:clr>
        </p15:guide>
        <p15:guide id="3" orient="horz" pos="4156">
          <p15:clr>
            <a:srgbClr val="A4A3A4"/>
          </p15:clr>
        </p15:guide>
        <p15:guide id="4" orient="horz" pos="663">
          <p15:clr>
            <a:srgbClr val="A4A3A4"/>
          </p15:clr>
        </p15:guide>
        <p15:guide id="5" orient="horz" pos="3928">
          <p15:clr>
            <a:srgbClr val="A4A3A4"/>
          </p15:clr>
        </p15:guide>
        <p15:guide id="6" orient="horz" pos="386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1" d="100"/>
          <a:sy n="81" d="100"/>
        </p:scale>
        <p:origin x="86" y="792"/>
      </p:cViewPr>
      <p:guideLst>
        <p:guide pos="416"/>
        <p:guide pos="7256"/>
        <p:guide orient="horz" pos="4156"/>
        <p:guide orient="horz" pos="663"/>
        <p:guide orient="horz" pos="3928"/>
        <p:guide orient="horz" pos="38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A7245659-17D8-4D42-AB60-E47E62E67FC0}" type="datetimeFigureOut">
              <a:rPr lang="zh-CN" altLang="en-US" smtClean="0"/>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C8218DB8-8249-436C-86DF-4ED15FD64F90}"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8218DB8-8249-436C-86DF-4ED15FD64F9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8218DB8-8249-436C-86DF-4ED15FD64F9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8218DB8-8249-436C-86DF-4ED15FD64F9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8218DB8-8249-436C-86DF-4ED15FD64F9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8218DB8-8249-436C-86DF-4ED15FD64F9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8218DB8-8249-436C-86DF-4ED15FD64F9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8218DB8-8249-436C-86DF-4ED15FD64F9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8218DB8-8249-436C-86DF-4ED15FD64F9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8218DB8-8249-436C-86DF-4ED15FD64F9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8218DB8-8249-436C-86DF-4ED15FD64F9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8218DB8-8249-436C-86DF-4ED15FD64F9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8218DB8-8249-436C-86DF-4ED15FD64F9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8218DB8-8249-436C-86DF-4ED15FD64F90}"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8218DB8-8249-436C-86DF-4ED15FD64F90}"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8218DB8-8249-436C-86DF-4ED15FD64F90}"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23</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8218DB8-8249-436C-86DF-4ED15FD64F90}"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8218DB8-8249-436C-86DF-4ED15FD64F9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8218DB8-8249-436C-86DF-4ED15FD64F9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8218DB8-8249-436C-86DF-4ED15FD64F9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8218DB8-8249-436C-86DF-4ED15FD64F9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8218DB8-8249-436C-86DF-4ED15FD64F9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8218DB8-8249-436C-86DF-4ED15FD64F9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8218DB8-8249-436C-86DF-4ED15FD64F9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E05D328-291A-47AC-BDFD-986BBBD9F7A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3A03F8-67D8-4B14-B435-8036BD8CFE83}"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5" name="圆角矩形 4"/>
          <p:cNvSpPr/>
          <p:nvPr userDrawn="1"/>
        </p:nvSpPr>
        <p:spPr>
          <a:xfrm>
            <a:off x="554628" y="1042482"/>
            <a:ext cx="11252530" cy="5497425"/>
          </a:xfrm>
          <a:prstGeom prst="roundRect">
            <a:avLst/>
          </a:prstGeom>
          <a:solidFill>
            <a:schemeClr val="bg2">
              <a:lumMod val="75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2.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tags" Target="../tags/tag12.xml"/><Relationship Id="rId3" Type="http://schemas.openxmlformats.org/officeDocument/2006/relationships/tags" Target="../tags/tag7.xml"/><Relationship Id="rId7" Type="http://schemas.openxmlformats.org/officeDocument/2006/relationships/tags" Target="../tags/tag11.xml"/><Relationship Id="rId12" Type="http://schemas.openxmlformats.org/officeDocument/2006/relationships/notesSlide" Target="../notesSlides/notesSlide5.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slideLayout" Target="../slideLayouts/slideLayout3.xml"/><Relationship Id="rId5" Type="http://schemas.openxmlformats.org/officeDocument/2006/relationships/tags" Target="../tags/tag9.xml"/><Relationship Id="rId10" Type="http://schemas.openxmlformats.org/officeDocument/2006/relationships/tags" Target="../tags/tag14.xml"/><Relationship Id="rId4" Type="http://schemas.openxmlformats.org/officeDocument/2006/relationships/tags" Target="../tags/tag8.xml"/><Relationship Id="rId9" Type="http://schemas.openxmlformats.org/officeDocument/2006/relationships/tags" Target="../tags/tag1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19094" b="27612"/>
          <a:stretch>
            <a:fillRect/>
          </a:stretch>
        </p:blipFill>
        <p:spPr>
          <a:xfrm>
            <a:off x="0" y="0"/>
            <a:ext cx="12192000" cy="6858000"/>
          </a:xfrm>
          <a:prstGeom prst="rect">
            <a:avLst/>
          </a:prstGeom>
        </p:spPr>
      </p:pic>
      <p:sp>
        <p:nvSpPr>
          <p:cNvPr id="6" name="矩形 5"/>
          <p:cNvSpPr/>
          <p:nvPr/>
        </p:nvSpPr>
        <p:spPr>
          <a:xfrm rot="10800000">
            <a:off x="0" y="0"/>
            <a:ext cx="8356600" cy="6858000"/>
          </a:xfrm>
          <a:prstGeom prst="rect">
            <a:avLst/>
          </a:prstGeom>
          <a:gradFill>
            <a:gsLst>
              <a:gs pos="0">
                <a:srgbClr val="0D1206">
                  <a:alpha val="0"/>
                </a:srgbClr>
              </a:gs>
              <a:gs pos="100000">
                <a:srgbClr val="0D120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7" name="矩形 259"/>
          <p:cNvSpPr>
            <a:spLocks noChangeArrowheads="1"/>
          </p:cNvSpPr>
          <p:nvPr/>
        </p:nvSpPr>
        <p:spPr bwMode="auto">
          <a:xfrm>
            <a:off x="951022" y="4478507"/>
            <a:ext cx="1977177" cy="318924"/>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gn="ctr" defTabSz="457200">
              <a:spcBef>
                <a:spcPts val="0"/>
              </a:spcBef>
              <a:buNone/>
              <a:defRPr/>
            </a:pPr>
            <a:r>
              <a:rPr lang="zh-CN" altLang="en-US" sz="1600" kern="0">
                <a:solidFill>
                  <a:schemeClr val="bg1"/>
                </a:solidFill>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rPr>
              <a:t>主讲人：</a:t>
            </a:r>
            <a:r>
              <a:rPr lang="en-US" altLang="zh-CN" sz="1600" kern="0">
                <a:solidFill>
                  <a:schemeClr val="bg1"/>
                </a:solidFill>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rPr>
              <a:t>xippt</a:t>
            </a:r>
            <a:endParaRPr lang="en-US" altLang="zh-CN" sz="1600" kern="0" dirty="0">
              <a:solidFill>
                <a:schemeClr val="bg1"/>
              </a:solidFill>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endParaRPr>
          </a:p>
        </p:txBody>
      </p:sp>
      <p:sp>
        <p:nvSpPr>
          <p:cNvPr id="8" name="矩形 259"/>
          <p:cNvSpPr>
            <a:spLocks noChangeArrowheads="1"/>
          </p:cNvSpPr>
          <p:nvPr/>
        </p:nvSpPr>
        <p:spPr bwMode="auto">
          <a:xfrm>
            <a:off x="3137756" y="4476838"/>
            <a:ext cx="1738171" cy="318924"/>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0" i="0" u="none" strike="noStrike" kern="0" cap="none" spc="0" normalizeH="0" baseline="0" noProof="0" dirty="0">
                <a:ln>
                  <a:noFill/>
                </a:ln>
                <a:solidFill>
                  <a:schemeClr val="bg1"/>
                </a:solidFill>
                <a:effectLst/>
                <a:uLnTx/>
                <a:uFillTx/>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rPr>
              <a:t>时间</a:t>
            </a:r>
            <a:r>
              <a:rPr kumimoji="0" lang="en-US" altLang="zh-CN" sz="1600" b="0" i="0" u="none" strike="noStrike" kern="0" cap="none" spc="0" normalizeH="0" baseline="0" noProof="0" dirty="0">
                <a:ln>
                  <a:noFill/>
                </a:ln>
                <a:solidFill>
                  <a:schemeClr val="bg1"/>
                </a:solidFill>
                <a:effectLst/>
                <a:uLnTx/>
                <a:uFillTx/>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rPr>
              <a:t>: xxx</a:t>
            </a:r>
          </a:p>
        </p:txBody>
      </p:sp>
      <p:sp>
        <p:nvSpPr>
          <p:cNvPr id="9" name="矩形 259"/>
          <p:cNvSpPr>
            <a:spLocks noChangeArrowheads="1"/>
          </p:cNvSpPr>
          <p:nvPr/>
        </p:nvSpPr>
        <p:spPr bwMode="auto">
          <a:xfrm>
            <a:off x="558010" y="1888884"/>
            <a:ext cx="661749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defTabSz="457200">
              <a:buFont typeface="Arial" panose="020B0604020202020204" pitchFamily="34" charset="0"/>
              <a:buNone/>
            </a:pPr>
            <a:r>
              <a:rPr lang="en-US" altLang="zh-CN" sz="6600" dirty="0">
                <a:solidFill>
                  <a:schemeClr val="bg1"/>
                </a:solidFill>
                <a:effectLst>
                  <a:outerShdw blurRad="38100" dist="38100" dir="2700000" algn="tl">
                    <a:srgbClr val="000000">
                      <a:alpha val="43137"/>
                    </a:srgbClr>
                  </a:outerShdw>
                </a:effectLst>
                <a:latin typeface="演示斜黑体" panose="00000A08000000000000" pitchFamily="50" charset="-122"/>
                <a:ea typeface="演示斜黑体" panose="00000A08000000000000" pitchFamily="50" charset="-122"/>
                <a:cs typeface="Arial" panose="020B0604020202020204" pitchFamily="34" charset="0"/>
                <a:sym typeface="Arial" panose="020B0604020202020204" pitchFamily="34" charset="0"/>
              </a:rPr>
              <a:t>《</a:t>
            </a:r>
            <a:r>
              <a:rPr lang="zh-CN" altLang="en-US" sz="6600" dirty="0">
                <a:solidFill>
                  <a:schemeClr val="bg1"/>
                </a:solidFill>
                <a:effectLst>
                  <a:outerShdw blurRad="38100" dist="38100" dir="2700000" algn="tl">
                    <a:srgbClr val="000000">
                      <a:alpha val="43137"/>
                    </a:srgbClr>
                  </a:outerShdw>
                </a:effectLst>
                <a:latin typeface="演示斜黑体" panose="00000A08000000000000" pitchFamily="50" charset="-122"/>
                <a:ea typeface="演示斜黑体" panose="00000A08000000000000" pitchFamily="50" charset="-122"/>
                <a:cs typeface="Arial" panose="020B0604020202020204" pitchFamily="34" charset="0"/>
                <a:sym typeface="Arial" panose="020B0604020202020204" pitchFamily="34" charset="0"/>
              </a:rPr>
              <a:t>纪念白求恩</a:t>
            </a:r>
            <a:r>
              <a:rPr lang="en-US" altLang="zh-CN" sz="6600" dirty="0">
                <a:solidFill>
                  <a:schemeClr val="bg1"/>
                </a:solidFill>
                <a:effectLst>
                  <a:outerShdw blurRad="38100" dist="38100" dir="2700000" algn="tl">
                    <a:srgbClr val="000000">
                      <a:alpha val="43137"/>
                    </a:srgbClr>
                  </a:outerShdw>
                </a:effectLst>
                <a:latin typeface="演示斜黑体" panose="00000A08000000000000" pitchFamily="50" charset="-122"/>
                <a:ea typeface="演示斜黑体" panose="00000A08000000000000" pitchFamily="50" charset="-122"/>
                <a:cs typeface="Arial" panose="020B0604020202020204" pitchFamily="34" charset="0"/>
                <a:sym typeface="Arial" panose="020B0604020202020204" pitchFamily="34" charset="0"/>
              </a:rPr>
              <a:t>》</a:t>
            </a:r>
          </a:p>
        </p:txBody>
      </p:sp>
      <p:sp>
        <p:nvSpPr>
          <p:cNvPr id="10" name="矩形 9"/>
          <p:cNvSpPr/>
          <p:nvPr/>
        </p:nvSpPr>
        <p:spPr>
          <a:xfrm>
            <a:off x="951022" y="3222019"/>
            <a:ext cx="3825086" cy="461665"/>
          </a:xfrm>
          <a:prstGeom prst="rect">
            <a:avLst/>
          </a:prstGeom>
        </p:spPr>
        <p:txBody>
          <a:bodyPr wrap="none">
            <a:spAutoFit/>
          </a:bodyPr>
          <a:lstStyle/>
          <a:p>
            <a:pPr lvl="0" defTabSz="457200"/>
            <a:r>
              <a:rPr lang="zh-CN" altLang="en-US" sz="2400" dirty="0">
                <a:solidFill>
                  <a:schemeClr val="bg1"/>
                </a:solidFill>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rPr>
              <a:t>语文 七年级 上册 配人教版</a:t>
            </a:r>
          </a:p>
        </p:txBody>
      </p:sp>
      <p:cxnSp>
        <p:nvCxnSpPr>
          <p:cNvPr id="11" name="直接连接符 10"/>
          <p:cNvCxnSpPr/>
          <p:nvPr/>
        </p:nvCxnSpPr>
        <p:spPr>
          <a:xfrm rot="10800000">
            <a:off x="951022" y="3099206"/>
            <a:ext cx="5473670" cy="0"/>
          </a:xfrm>
          <a:prstGeom prst="line">
            <a:avLst/>
          </a:prstGeom>
          <a:ln w="25400" cap="rnd">
            <a:gradFill flip="none" rotWithShape="1">
              <a:gsLst>
                <a:gs pos="0">
                  <a:schemeClr val="bg1">
                    <a:alpha val="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Box 2"/>
          <p:cNvSpPr>
            <a:spLocks noChangeArrowheads="1"/>
          </p:cNvSpPr>
          <p:nvPr>
            <p:custDataLst>
              <p:tags r:id="rId1"/>
            </p:custDataLst>
          </p:nvPr>
        </p:nvSpPr>
        <p:spPr bwMode="auto">
          <a:xfrm>
            <a:off x="644211" y="1535039"/>
            <a:ext cx="5329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anose="05000000000000000000" pitchFamily="2" charset="2"/>
              <a:buChar char="u"/>
            </a:pPr>
            <a:r>
              <a:rPr lang="zh-CN" altLang="en-US" sz="2400" dirty="0">
                <a:solidFill>
                  <a:srgbClr val="0070C0"/>
                </a:solidFill>
                <a:latin typeface="Arial" panose="020B0604020202020204" pitchFamily="34" charset="0"/>
                <a:ea typeface="思源黑体 CN Medium" panose="020B0600000000000000" pitchFamily="34" charset="-122"/>
                <a:sym typeface="Arial" panose="020B0604020202020204" pitchFamily="34" charset="0"/>
              </a:rPr>
              <a:t>步骤三  品味语言  探究写法</a:t>
            </a:r>
          </a:p>
        </p:txBody>
      </p:sp>
      <p:sp>
        <p:nvSpPr>
          <p:cNvPr id="11267" name="TextBox 3"/>
          <p:cNvSpPr/>
          <p:nvPr>
            <p:custDataLst>
              <p:tags r:id="rId2"/>
            </p:custDataLst>
          </p:nvPr>
        </p:nvSpPr>
        <p:spPr>
          <a:xfrm>
            <a:off x="1688734" y="2288385"/>
            <a:ext cx="9253921" cy="3170099"/>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50000"/>
              </a:lnSpc>
            </a:pPr>
            <a:r>
              <a:rPr lang="en-US" altLang="zh-CN" sz="2000" b="1"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1</a:t>
            </a: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．品味语言</a:t>
            </a:r>
          </a:p>
          <a:p>
            <a:pPr>
              <a:lnSpc>
                <a:spcPct val="250000"/>
              </a:lnSpc>
            </a:pPr>
            <a:r>
              <a:rPr lang="en-US"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(1)</a:t>
            </a: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成语的大量运用是本文语言的特色之一，那么，使用成语有哪些好处？还需要注意一些什么问题？我们不妨结合这篇课文，来探讨一下。</a:t>
            </a:r>
            <a:endParaRPr lang="en-US"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endParaRPr>
          </a:p>
          <a:p>
            <a:pPr>
              <a:lnSpc>
                <a:spcPct val="250000"/>
              </a:lnSpc>
            </a:pPr>
            <a:r>
              <a:rPr lang="en-US"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①首先，请大家从课文里的成语中任选一两个，解释一下它们的意思。</a:t>
            </a:r>
            <a:endParaRPr altLang="zh-CN" sz="2000" dirty="0">
              <a:ea typeface="思源黑体 CN Medium" panose="020B0600000000000000" pitchFamily="34" charset="-122"/>
              <a:sym typeface="Arial" panose="020B0604020202020204" pitchFamily="34" charset="0"/>
            </a:endParaRPr>
          </a:p>
        </p:txBody>
      </p:sp>
      <p:sp>
        <p:nvSpPr>
          <p:cNvPr id="5" name="矩形: 圆角 1"/>
          <p:cNvSpPr/>
          <p:nvPr/>
        </p:nvSpPr>
        <p:spPr>
          <a:xfrm>
            <a:off x="162560" y="284480"/>
            <a:ext cx="2694940" cy="638056"/>
          </a:xfrm>
          <a:prstGeom prst="roundRect">
            <a:avLst>
              <a:gd name="adj" fmla="val 50000"/>
            </a:avLst>
          </a:prstGeom>
          <a:solidFill>
            <a:srgbClr val="0D12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6"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7" name="文本框 6"/>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blinds(horizontal)">
                                      <p:cBhvr>
                                        <p:cTn id="7" dur="500" fill="hold"/>
                                        <p:tgtEl>
                                          <p:spTgt spid="1126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blinds(horizontal)">
                                      <p:cBhvr>
                                        <p:cTn id="12" dur="500" fill="hold"/>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Box 1"/>
          <p:cNvSpPr/>
          <p:nvPr>
            <p:custDataLst>
              <p:tags r:id="rId1"/>
            </p:custDataLst>
          </p:nvPr>
        </p:nvSpPr>
        <p:spPr>
          <a:xfrm>
            <a:off x="1068369" y="1616808"/>
            <a:ext cx="10316413" cy="3939540"/>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50000"/>
              </a:lnSpc>
            </a:pPr>
            <a:r>
              <a:rPr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提示：</a:t>
            </a:r>
            <a:endParaRPr lang="en-US"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endParaRPr>
          </a:p>
          <a:p>
            <a:pPr>
              <a:lnSpc>
                <a:spcPct val="250000"/>
              </a:lnSpc>
            </a:pPr>
            <a:r>
              <a:rPr lang="en-US"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    </a:t>
            </a:r>
            <a:r>
              <a:rPr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拈轻怕重：接受工作时挑拣轻松的，害怕繁重的。</a:t>
            </a:r>
          </a:p>
          <a:p>
            <a:pPr>
              <a:lnSpc>
                <a:spcPct val="250000"/>
              </a:lnSpc>
            </a:pPr>
            <a:r>
              <a:rPr lang="en-US"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    </a:t>
            </a:r>
            <a:r>
              <a:rPr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麻木不仁：本义是肢体麻木，没有感觉。文中指缺乏热情，对集体和人民的利益不关心。</a:t>
            </a:r>
          </a:p>
          <a:p>
            <a:pPr>
              <a:lnSpc>
                <a:spcPct val="250000"/>
              </a:lnSpc>
            </a:pPr>
            <a:r>
              <a:rPr lang="en-US"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    </a:t>
            </a:r>
            <a:r>
              <a:rPr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精益求精：好了还要求更好。</a:t>
            </a:r>
          </a:p>
          <a:p>
            <a:pPr>
              <a:lnSpc>
                <a:spcPct val="250000"/>
              </a:lnSpc>
            </a:pPr>
            <a:r>
              <a:rPr lang="en-US"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    </a:t>
            </a:r>
            <a:r>
              <a:rPr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见异思迁：看到别的事物就改变原来的主意。这里指不安心工作，事业心不强。</a:t>
            </a:r>
            <a:endParaRPr altLang="zh-CN" sz="2000" dirty="0">
              <a:solidFill>
                <a:srgbClr val="FF0000"/>
              </a:solidFill>
              <a:ea typeface="思源黑体 CN Medium" panose="020B0600000000000000" pitchFamily="34" charset="-122"/>
              <a:sym typeface="Arial" panose="020B0604020202020204" pitchFamily="34" charset="0"/>
            </a:endParaRPr>
          </a:p>
        </p:txBody>
      </p:sp>
      <p:sp>
        <p:nvSpPr>
          <p:cNvPr id="3" name="矩形: 圆角 1"/>
          <p:cNvSpPr/>
          <p:nvPr/>
        </p:nvSpPr>
        <p:spPr>
          <a:xfrm>
            <a:off x="162560" y="284480"/>
            <a:ext cx="2694940" cy="638056"/>
          </a:xfrm>
          <a:prstGeom prst="roundRect">
            <a:avLst>
              <a:gd name="adj" fmla="val 50000"/>
            </a:avLst>
          </a:prstGeom>
          <a:solidFill>
            <a:srgbClr val="0D12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4"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文本框 4"/>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289">
                                            <p:txEl>
                                              <p:pRg st="1" end="1"/>
                                            </p:txEl>
                                          </p:spTgt>
                                        </p:tgtEl>
                                        <p:attrNameLst>
                                          <p:attrName>style.visibility</p:attrName>
                                        </p:attrNameLst>
                                      </p:cBhvr>
                                      <p:to>
                                        <p:strVal val="visible"/>
                                      </p:to>
                                    </p:set>
                                    <p:animEffect transition="in" filter="blinds(horizontal)">
                                      <p:cBhvr>
                                        <p:cTn id="7" dur="500" fill="hold"/>
                                        <p:tgtEl>
                                          <p:spTgt spid="1228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289">
                                            <p:txEl>
                                              <p:pRg st="2" end="2"/>
                                            </p:txEl>
                                          </p:spTgt>
                                        </p:tgtEl>
                                        <p:attrNameLst>
                                          <p:attrName>style.visibility</p:attrName>
                                        </p:attrNameLst>
                                      </p:cBhvr>
                                      <p:to>
                                        <p:strVal val="visible"/>
                                      </p:to>
                                    </p:set>
                                    <p:animEffect transition="in" filter="blinds(horizontal)">
                                      <p:cBhvr>
                                        <p:cTn id="12" dur="500" fill="hold"/>
                                        <p:tgtEl>
                                          <p:spTgt spid="1228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289">
                                            <p:txEl>
                                              <p:pRg st="3" end="3"/>
                                            </p:txEl>
                                          </p:spTgt>
                                        </p:tgtEl>
                                        <p:attrNameLst>
                                          <p:attrName>style.visibility</p:attrName>
                                        </p:attrNameLst>
                                      </p:cBhvr>
                                      <p:to>
                                        <p:strVal val="visible"/>
                                      </p:to>
                                    </p:set>
                                    <p:animEffect transition="in" filter="blinds(horizontal)">
                                      <p:cBhvr>
                                        <p:cTn id="17" dur="500" fill="hold"/>
                                        <p:tgtEl>
                                          <p:spTgt spid="1228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289">
                                            <p:txEl>
                                              <p:pRg st="4" end="4"/>
                                            </p:txEl>
                                          </p:spTgt>
                                        </p:tgtEl>
                                        <p:attrNameLst>
                                          <p:attrName>style.visibility</p:attrName>
                                        </p:attrNameLst>
                                      </p:cBhvr>
                                      <p:to>
                                        <p:strVal val="visible"/>
                                      </p:to>
                                    </p:set>
                                    <p:animEffect transition="in" filter="blinds(horizontal)">
                                      <p:cBhvr>
                                        <p:cTn id="22" dur="500" fill="hold"/>
                                        <p:tgtEl>
                                          <p:spTgt spid="1228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Box 1"/>
          <p:cNvSpPr/>
          <p:nvPr>
            <p:custDataLst>
              <p:tags r:id="rId1"/>
            </p:custDataLst>
          </p:nvPr>
        </p:nvSpPr>
        <p:spPr>
          <a:xfrm>
            <a:off x="1510030" y="2202121"/>
            <a:ext cx="9394092" cy="3170099"/>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50000"/>
              </a:lnSpc>
            </a:pPr>
            <a:r>
              <a:rPr lang="en-US"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    </a:t>
            </a:r>
            <a:r>
              <a:rPr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成语是长期以来人们习惯用的、形式简洁而意思精辟的定型短语和短句。成语的含义有些可以从字面上去理解，例如“拈轻怕重”“漠不关心”等；有些则不能仅从字面上去理解，要查它的来源、出处，知道它的典故，还要联系语言环境理解才行，例如“麻木不仁”。</a:t>
            </a:r>
            <a:endParaRPr altLang="zh-CN" sz="2000" dirty="0">
              <a:solidFill>
                <a:srgbClr val="FF0000"/>
              </a:solidFill>
              <a:ea typeface="思源黑体 CN Medium" panose="020B0600000000000000" pitchFamily="34" charset="-122"/>
              <a:sym typeface="Arial" panose="020B0604020202020204" pitchFamily="34" charset="0"/>
            </a:endParaRPr>
          </a:p>
        </p:txBody>
      </p:sp>
      <p:sp>
        <p:nvSpPr>
          <p:cNvPr id="3" name="矩形: 圆角 1"/>
          <p:cNvSpPr/>
          <p:nvPr/>
        </p:nvSpPr>
        <p:spPr>
          <a:xfrm>
            <a:off x="162560" y="284480"/>
            <a:ext cx="2694940" cy="638056"/>
          </a:xfrm>
          <a:prstGeom prst="roundRect">
            <a:avLst>
              <a:gd name="adj" fmla="val 50000"/>
            </a:avLst>
          </a:prstGeom>
          <a:solidFill>
            <a:srgbClr val="0D12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4"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文本框 4"/>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3313"/>
                                        </p:tgtEl>
                                        <p:attrNameLst>
                                          <p:attrName>style.visibility</p:attrName>
                                        </p:attrNameLst>
                                      </p:cBhvr>
                                      <p:to>
                                        <p:strVal val="visible"/>
                                      </p:to>
                                    </p:set>
                                    <p:animEffect transition="in" filter="dissolve">
                                      <p:cBhvr>
                                        <p:cTn id="7" dur="500" fill="hold"/>
                                        <p:tgtEl>
                                          <p:spTgt spid="13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1"/>
          <p:cNvSpPr/>
          <p:nvPr>
            <p:custDataLst>
              <p:tags r:id="rId1"/>
            </p:custDataLst>
          </p:nvPr>
        </p:nvSpPr>
        <p:spPr>
          <a:xfrm>
            <a:off x="1399499" y="1526719"/>
            <a:ext cx="9111078" cy="4708981"/>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50000"/>
              </a:lnSpc>
            </a:pP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②讨论：结合文中的成语，说说它们的表达效果。</a:t>
            </a:r>
          </a:p>
          <a:p>
            <a:pPr>
              <a:lnSpc>
                <a:spcPct val="250000"/>
              </a:lnSpc>
            </a:pPr>
            <a:r>
              <a:rPr lang="en-US"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    </a:t>
            </a:r>
            <a:r>
              <a:rPr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如</a:t>
            </a:r>
            <a:r>
              <a:rPr lang="en-US"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对同志对人民不是满腔热忱，而是冷冷清清，漠不关心，麻木不仁</a:t>
            </a:r>
            <a:r>
              <a:rPr lang="en-US"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。这里</a:t>
            </a:r>
            <a:r>
              <a:rPr lang="en-US"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冷冷清清</a:t>
            </a:r>
            <a:r>
              <a:rPr lang="en-US"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漠不关心</a:t>
            </a:r>
            <a:r>
              <a:rPr lang="en-US"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麻木不仁</a:t>
            </a:r>
            <a:r>
              <a:rPr lang="en-US"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三个意思相近的词语连用，从情绪、态度、感觉等几个角度，形象而又充分地揭露了“不少人”的错误表现，与白求恩大夫的精神形成了鲜明的对比，语言极其简练。总之，文中运用的成语，增强了语言的形象性和说服力。</a:t>
            </a:r>
            <a:endParaRPr altLang="zh-CN" sz="2000" dirty="0">
              <a:solidFill>
                <a:srgbClr val="FF0000"/>
              </a:solidFill>
              <a:ea typeface="思源黑体 CN Medium" panose="020B0600000000000000" pitchFamily="34" charset="-122"/>
              <a:sym typeface="Arial" panose="020B0604020202020204" pitchFamily="34" charset="0"/>
            </a:endParaRPr>
          </a:p>
        </p:txBody>
      </p:sp>
      <p:sp>
        <p:nvSpPr>
          <p:cNvPr id="3" name="矩形: 圆角 1"/>
          <p:cNvSpPr/>
          <p:nvPr/>
        </p:nvSpPr>
        <p:spPr>
          <a:xfrm>
            <a:off x="162560" y="284480"/>
            <a:ext cx="2694940" cy="638056"/>
          </a:xfrm>
          <a:prstGeom prst="roundRect">
            <a:avLst>
              <a:gd name="adj" fmla="val 50000"/>
            </a:avLst>
          </a:prstGeom>
          <a:solidFill>
            <a:srgbClr val="0D12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4"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文本框 4"/>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4337">
                                            <p:txEl>
                                              <p:pRg st="0" end="0"/>
                                            </p:txEl>
                                          </p:spTgt>
                                        </p:tgtEl>
                                        <p:attrNameLst>
                                          <p:attrName>style.visibility</p:attrName>
                                        </p:attrNameLst>
                                      </p:cBhvr>
                                      <p:to>
                                        <p:strVal val="visible"/>
                                      </p:to>
                                    </p:set>
                                    <p:animEffect transition="in" filter="blinds(horizontal)">
                                      <p:cBhvr>
                                        <p:cTn id="7" dur="500" fill="hold"/>
                                        <p:tgtEl>
                                          <p:spTgt spid="143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337">
                                            <p:txEl>
                                              <p:pRg st="1" end="1"/>
                                            </p:txEl>
                                          </p:spTgt>
                                        </p:tgtEl>
                                        <p:attrNameLst>
                                          <p:attrName>style.visibility</p:attrName>
                                        </p:attrNameLst>
                                      </p:cBhvr>
                                      <p:to>
                                        <p:strVal val="visible"/>
                                      </p:to>
                                    </p:set>
                                    <p:animEffect transition="in" filter="dissolve">
                                      <p:cBhvr>
                                        <p:cTn id="12" dur="500" fill="hold"/>
                                        <p:tgtEl>
                                          <p:spTgt spid="143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1"/>
          <p:cNvSpPr/>
          <p:nvPr>
            <p:custDataLst>
              <p:tags r:id="rId1"/>
            </p:custDataLst>
          </p:nvPr>
        </p:nvSpPr>
        <p:spPr>
          <a:xfrm>
            <a:off x="2120256" y="1853781"/>
            <a:ext cx="8569325" cy="3620094"/>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300000"/>
              </a:lnSpc>
            </a:pPr>
            <a:r>
              <a:rPr lang="en-US"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(2)</a:t>
            </a: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双重否定句的运用，表现了</a:t>
            </a:r>
            <a:r>
              <a:rPr lang="en-US"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千锤百炼，一字不移</a:t>
            </a:r>
            <a:r>
              <a:rPr lang="en-US"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的语言特色。</a:t>
            </a:r>
          </a:p>
          <a:p>
            <a:pPr>
              <a:lnSpc>
                <a:spcPct val="300000"/>
              </a:lnSpc>
            </a:pPr>
            <a:r>
              <a:rPr lang="en-US"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“从前线回来的人说到白求恩，没有一个不佩服，没有一个不为他的精神所感动。</a:t>
            </a:r>
            <a:r>
              <a:rPr lang="en-US"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双重否定句叙述了白求恩毫不利己专门利人精神的实例，比一般肯定句语意更强烈，给人留下深刻印象。</a:t>
            </a:r>
            <a:endParaRPr altLang="zh-CN" sz="2000" dirty="0">
              <a:solidFill>
                <a:srgbClr val="FF0000"/>
              </a:solidFill>
              <a:ea typeface="思源黑体 CN Medium" panose="020B0600000000000000" pitchFamily="34" charset="-122"/>
              <a:sym typeface="Arial" panose="020B0604020202020204" pitchFamily="34" charset="0"/>
            </a:endParaRPr>
          </a:p>
        </p:txBody>
      </p:sp>
      <p:sp>
        <p:nvSpPr>
          <p:cNvPr id="3" name="矩形: 圆角 1"/>
          <p:cNvSpPr/>
          <p:nvPr/>
        </p:nvSpPr>
        <p:spPr>
          <a:xfrm>
            <a:off x="162560" y="284480"/>
            <a:ext cx="2694940" cy="638056"/>
          </a:xfrm>
          <a:prstGeom prst="roundRect">
            <a:avLst>
              <a:gd name="adj" fmla="val 50000"/>
            </a:avLst>
          </a:prstGeom>
          <a:solidFill>
            <a:srgbClr val="0D12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4"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文本框 4"/>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5361">
                                            <p:txEl>
                                              <p:pRg st="0" end="0"/>
                                            </p:txEl>
                                          </p:spTgt>
                                        </p:tgtEl>
                                        <p:attrNameLst>
                                          <p:attrName>style.visibility</p:attrName>
                                        </p:attrNameLst>
                                      </p:cBhvr>
                                      <p:to>
                                        <p:strVal val="visible"/>
                                      </p:to>
                                    </p:set>
                                    <p:animEffect transition="in" filter="blinds(horizontal)">
                                      <p:cBhvr>
                                        <p:cTn id="7" dur="500" fill="hold"/>
                                        <p:tgtEl>
                                          <p:spTgt spid="1536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5361">
                                            <p:txEl>
                                              <p:pRg st="1" end="1"/>
                                            </p:txEl>
                                          </p:spTgt>
                                        </p:tgtEl>
                                        <p:attrNameLst>
                                          <p:attrName>style.visibility</p:attrName>
                                        </p:attrNameLst>
                                      </p:cBhvr>
                                      <p:to>
                                        <p:strVal val="visible"/>
                                      </p:to>
                                    </p:set>
                                    <p:animEffect transition="in" filter="dissolve">
                                      <p:cBhvr>
                                        <p:cTn id="12" dur="500" fill="hold"/>
                                        <p:tgtEl>
                                          <p:spTgt spid="1536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1"/>
          <p:cNvSpPr/>
          <p:nvPr>
            <p:custDataLst>
              <p:tags r:id="rId1"/>
            </p:custDataLst>
          </p:nvPr>
        </p:nvSpPr>
        <p:spPr>
          <a:xfrm>
            <a:off x="1156171" y="1335454"/>
            <a:ext cx="10278853" cy="4708981"/>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50000"/>
              </a:lnSpc>
            </a:pPr>
            <a:r>
              <a:rPr lang="en-US"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(3)</a:t>
            </a: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文章末段有这样一句话：</a:t>
            </a:r>
            <a:r>
              <a:rPr lang="en-US"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一个人能力有大小，但只要有这点精神，就是一个高尚的人，一个纯粹的人，一个有道德的人，一个脱离了低级趣味的人，一个有益于人民的人。</a:t>
            </a:r>
            <a:r>
              <a:rPr lang="en-US"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连用五个</a:t>
            </a:r>
            <a:r>
              <a:rPr lang="en-US"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一个</a:t>
            </a:r>
            <a:r>
              <a:rPr lang="en-US"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的人</a:t>
            </a:r>
            <a:r>
              <a:rPr lang="en-US"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排比短语有什么作用？</a:t>
            </a:r>
          </a:p>
          <a:p>
            <a:pPr>
              <a:lnSpc>
                <a:spcPct val="250000"/>
              </a:lnSpc>
            </a:pPr>
            <a:r>
              <a:rPr lang="en-US"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    </a:t>
            </a:r>
            <a:r>
              <a:rPr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“高尚的人</a:t>
            </a:r>
            <a:r>
              <a:rPr lang="en-US"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指的是无产阶级思想境界的崇高；</a:t>
            </a:r>
            <a:r>
              <a:rPr lang="en-US"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纯粹的人</a:t>
            </a:r>
            <a:r>
              <a:rPr lang="en-US"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指的是无产阶级思想品质的纯洁；</a:t>
            </a:r>
            <a:r>
              <a:rPr lang="en-US"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有道德的人</a:t>
            </a:r>
            <a:r>
              <a:rPr lang="en-US"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指的是无产阶级社会生活及其行动的准则和规范；</a:t>
            </a:r>
            <a:r>
              <a:rPr lang="en-US"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脱离了低级趣味的人</a:t>
            </a:r>
            <a:r>
              <a:rPr lang="en-US"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指的是无产阶级的高尚志趣；</a:t>
            </a:r>
            <a:r>
              <a:rPr lang="en-US"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有益于人民的人</a:t>
            </a:r>
            <a:r>
              <a:rPr lang="en-US"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指的是共产主义战士</a:t>
            </a:r>
            <a:endParaRPr altLang="zh-CN" sz="2000" dirty="0">
              <a:solidFill>
                <a:srgbClr val="FF0000"/>
              </a:solidFill>
              <a:ea typeface="思源黑体 CN Medium" panose="020B0600000000000000" pitchFamily="34" charset="-122"/>
              <a:sym typeface="Arial" panose="020B0604020202020204" pitchFamily="34" charset="0"/>
            </a:endParaRPr>
          </a:p>
        </p:txBody>
      </p:sp>
      <p:sp>
        <p:nvSpPr>
          <p:cNvPr id="3" name="矩形: 圆角 1"/>
          <p:cNvSpPr/>
          <p:nvPr/>
        </p:nvSpPr>
        <p:spPr>
          <a:xfrm>
            <a:off x="162560" y="284480"/>
            <a:ext cx="2694940" cy="638056"/>
          </a:xfrm>
          <a:prstGeom prst="roundRect">
            <a:avLst>
              <a:gd name="adj" fmla="val 50000"/>
            </a:avLst>
          </a:prstGeom>
          <a:solidFill>
            <a:srgbClr val="0D12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4"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文本框 4"/>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6385">
                                            <p:txEl>
                                              <p:pRg st="0" end="0"/>
                                            </p:txEl>
                                          </p:spTgt>
                                        </p:tgtEl>
                                        <p:attrNameLst>
                                          <p:attrName>style.visibility</p:attrName>
                                        </p:attrNameLst>
                                      </p:cBhvr>
                                      <p:to>
                                        <p:strVal val="visible"/>
                                      </p:to>
                                    </p:set>
                                    <p:animEffect transition="in" filter="blinds(horizontal)">
                                      <p:cBhvr>
                                        <p:cTn id="7" dur="500" fill="hold"/>
                                        <p:tgtEl>
                                          <p:spTgt spid="163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385">
                                            <p:txEl>
                                              <p:pRg st="1" end="1"/>
                                            </p:txEl>
                                          </p:spTgt>
                                        </p:tgtEl>
                                        <p:attrNameLst>
                                          <p:attrName>style.visibility</p:attrName>
                                        </p:attrNameLst>
                                      </p:cBhvr>
                                      <p:to>
                                        <p:strVal val="visible"/>
                                      </p:to>
                                    </p:set>
                                    <p:animEffect transition="in" filter="dissolve">
                                      <p:cBhvr>
                                        <p:cTn id="12" dur="500" fill="hold"/>
                                        <p:tgtEl>
                                          <p:spTgt spid="1638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1"/>
          <p:cNvSpPr/>
          <p:nvPr>
            <p:custDataLst>
              <p:tags r:id="rId1"/>
            </p:custDataLst>
          </p:nvPr>
        </p:nvSpPr>
        <p:spPr>
          <a:xfrm>
            <a:off x="1056194" y="1777581"/>
            <a:ext cx="10208008" cy="3785652"/>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300000"/>
              </a:lnSpc>
            </a:pPr>
            <a:r>
              <a:rPr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的奋斗目的。从人格、品质、修养、志趣、人生意义五个方面把“这点精神”表现得更具体，充分表达了毛泽东同志对这种真正共产主义战士崇高精神的赞美，也寄托了对更多的共产主义新人的殷切希望，给人以巨大的鼓舞力量。从语言形式上讲，这组排比短语一气呵成，语言贯通，加强了文章的逻辑力量。</a:t>
            </a:r>
            <a:endParaRPr altLang="zh-CN" sz="2000" dirty="0">
              <a:solidFill>
                <a:srgbClr val="FF0000"/>
              </a:solidFill>
              <a:ea typeface="思源黑体 CN Medium" panose="020B0600000000000000" pitchFamily="34" charset="-122"/>
              <a:sym typeface="Arial" panose="020B0604020202020204" pitchFamily="34" charset="0"/>
            </a:endParaRPr>
          </a:p>
        </p:txBody>
      </p:sp>
      <p:sp>
        <p:nvSpPr>
          <p:cNvPr id="3" name="矩形: 圆角 1"/>
          <p:cNvSpPr/>
          <p:nvPr/>
        </p:nvSpPr>
        <p:spPr>
          <a:xfrm>
            <a:off x="162560" y="284480"/>
            <a:ext cx="2694940" cy="638056"/>
          </a:xfrm>
          <a:prstGeom prst="roundRect">
            <a:avLst>
              <a:gd name="adj" fmla="val 50000"/>
            </a:avLst>
          </a:prstGeom>
          <a:solidFill>
            <a:srgbClr val="0D12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4"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文本框 4"/>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409"/>
                                        </p:tgtEl>
                                        <p:attrNameLst>
                                          <p:attrName>style.visibility</p:attrName>
                                        </p:attrNameLst>
                                      </p:cBhvr>
                                      <p:to>
                                        <p:strVal val="visible"/>
                                      </p:to>
                                    </p:set>
                                    <p:animEffect transition="in" filter="dissolve">
                                      <p:cBhvr>
                                        <p:cTn id="7" dur="500" fill="hold"/>
                                        <p:tgtEl>
                                          <p:spTgt spid="17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1"/>
          <p:cNvSpPr/>
          <p:nvPr>
            <p:custDataLst>
              <p:tags r:id="rId1"/>
            </p:custDataLst>
          </p:nvPr>
        </p:nvSpPr>
        <p:spPr>
          <a:xfrm>
            <a:off x="2171483" y="1305461"/>
            <a:ext cx="8771172" cy="4708981"/>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50000"/>
              </a:lnSpc>
            </a:pPr>
            <a:r>
              <a:rPr lang="en-US" altLang="zh-CN" sz="2000" b="1"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2</a:t>
            </a: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．探究写法</a:t>
            </a:r>
          </a:p>
          <a:p>
            <a:pPr>
              <a:lnSpc>
                <a:spcPct val="250000"/>
              </a:lnSpc>
            </a:pP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研读课文，了解夹叙夹议的表达方式。</a:t>
            </a:r>
          </a:p>
          <a:p>
            <a:pPr>
              <a:lnSpc>
                <a:spcPct val="250000"/>
              </a:lnSpc>
            </a:pPr>
            <a:r>
              <a:rPr lang="en-US"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(1)</a:t>
            </a: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提出问题：本文是一篇议论文，其中也有叙事，你能找出课文中的记叙片段，并说说这样写的好处。</a:t>
            </a:r>
          </a:p>
          <a:p>
            <a:pPr>
              <a:lnSpc>
                <a:spcPct val="250000"/>
              </a:lnSpc>
            </a:pPr>
            <a:r>
              <a:rPr lang="en-US"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(2)</a:t>
            </a: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把前后桌的四名同学编成学习小组，进行讨论学习。</a:t>
            </a:r>
          </a:p>
          <a:p>
            <a:pPr>
              <a:lnSpc>
                <a:spcPct val="250000"/>
              </a:lnSpc>
            </a:pPr>
            <a:r>
              <a:rPr lang="en-US"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(3)</a:t>
            </a: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学习小组间交流发言。</a:t>
            </a:r>
            <a:endParaRPr altLang="zh-CN" sz="2000" dirty="0">
              <a:ea typeface="思源黑体 CN Medium" panose="020B0600000000000000" pitchFamily="34" charset="-122"/>
              <a:sym typeface="Arial" panose="020B0604020202020204" pitchFamily="34" charset="0"/>
            </a:endParaRPr>
          </a:p>
        </p:txBody>
      </p:sp>
      <p:sp>
        <p:nvSpPr>
          <p:cNvPr id="3" name="矩形: 圆角 1"/>
          <p:cNvSpPr/>
          <p:nvPr/>
        </p:nvSpPr>
        <p:spPr>
          <a:xfrm>
            <a:off x="162560" y="284480"/>
            <a:ext cx="2694940" cy="638056"/>
          </a:xfrm>
          <a:prstGeom prst="roundRect">
            <a:avLst>
              <a:gd name="adj" fmla="val 50000"/>
            </a:avLst>
          </a:prstGeom>
          <a:solidFill>
            <a:srgbClr val="0D12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4"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文本框 4"/>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433">
                                            <p:txEl>
                                              <p:pRg st="2" end="2"/>
                                            </p:txEl>
                                          </p:spTgt>
                                        </p:tgtEl>
                                        <p:attrNameLst>
                                          <p:attrName>style.visibility</p:attrName>
                                        </p:attrNameLst>
                                      </p:cBhvr>
                                      <p:to>
                                        <p:strVal val="visible"/>
                                      </p:to>
                                    </p:set>
                                    <p:animEffect transition="in" filter="blinds(horizontal)">
                                      <p:cBhvr>
                                        <p:cTn id="7" dur="500" fill="hold"/>
                                        <p:tgtEl>
                                          <p:spTgt spid="1843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433">
                                            <p:txEl>
                                              <p:pRg st="3" end="3"/>
                                            </p:txEl>
                                          </p:spTgt>
                                        </p:tgtEl>
                                        <p:attrNameLst>
                                          <p:attrName>style.visibility</p:attrName>
                                        </p:attrNameLst>
                                      </p:cBhvr>
                                      <p:to>
                                        <p:strVal val="visible"/>
                                      </p:to>
                                    </p:set>
                                    <p:animEffect transition="in" filter="blinds(horizontal)">
                                      <p:cBhvr>
                                        <p:cTn id="12" dur="500" fill="hold"/>
                                        <p:tgtEl>
                                          <p:spTgt spid="1843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433">
                                            <p:txEl>
                                              <p:pRg st="4" end="4"/>
                                            </p:txEl>
                                          </p:spTgt>
                                        </p:tgtEl>
                                        <p:attrNameLst>
                                          <p:attrName>style.visibility</p:attrName>
                                        </p:attrNameLst>
                                      </p:cBhvr>
                                      <p:to>
                                        <p:strVal val="visible"/>
                                      </p:to>
                                    </p:set>
                                    <p:animEffect transition="in" filter="blinds(horizontal)">
                                      <p:cBhvr>
                                        <p:cTn id="17" dur="500" fill="hold"/>
                                        <p:tgtEl>
                                          <p:spTgt spid="1843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
          <p:cNvSpPr/>
          <p:nvPr>
            <p:custDataLst>
              <p:tags r:id="rId1"/>
            </p:custDataLst>
          </p:nvPr>
        </p:nvSpPr>
        <p:spPr>
          <a:xfrm>
            <a:off x="1303437" y="1675298"/>
            <a:ext cx="9799992" cy="4098366"/>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300000"/>
              </a:lnSpc>
            </a:pPr>
            <a:r>
              <a:rPr lang="en-US" altLang="zh-CN"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    “</a:t>
            </a:r>
            <a:r>
              <a:rPr altLang="zh-CN"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叙</a:t>
            </a:r>
            <a:r>
              <a:rPr lang="en-US" altLang="zh-CN"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altLang="zh-CN"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和</a:t>
            </a:r>
            <a:r>
              <a:rPr lang="en-US" altLang="zh-CN"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altLang="zh-CN"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议</a:t>
            </a:r>
            <a:r>
              <a:rPr lang="en-US" altLang="zh-CN"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altLang="zh-CN"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是两种不同的表达方式。本文以</a:t>
            </a:r>
            <a:r>
              <a:rPr lang="en-US" altLang="zh-CN"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altLang="zh-CN"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议</a:t>
            </a:r>
            <a:r>
              <a:rPr lang="en-US" altLang="zh-CN"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altLang="zh-CN"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为主，“叙</a:t>
            </a:r>
            <a:r>
              <a:rPr lang="en-US" altLang="zh-CN"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altLang="zh-CN"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是议论中的</a:t>
            </a:r>
            <a:r>
              <a:rPr lang="en-US" altLang="zh-CN"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altLang="zh-CN"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叙</a:t>
            </a:r>
            <a:r>
              <a:rPr lang="en-US" altLang="zh-CN"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altLang="zh-CN"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，不同于记叙文中的</a:t>
            </a:r>
            <a:r>
              <a:rPr lang="en-US" altLang="zh-CN"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altLang="zh-CN"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叙</a:t>
            </a:r>
            <a:r>
              <a:rPr lang="en-US" altLang="zh-CN"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altLang="zh-CN"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。议论文中的</a:t>
            </a:r>
            <a:r>
              <a:rPr lang="en-US" altLang="zh-CN"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altLang="zh-CN"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叙</a:t>
            </a:r>
            <a:r>
              <a:rPr lang="en-US" altLang="zh-CN"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altLang="zh-CN"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是为证明论点提出的事实根据，“叙</a:t>
            </a:r>
            <a:r>
              <a:rPr lang="en-US" altLang="zh-CN"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altLang="zh-CN"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要扣住论点，“叙</a:t>
            </a:r>
            <a:r>
              <a:rPr lang="en-US" altLang="zh-CN"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altLang="zh-CN"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得简明、概括。本文采用夹叙夹议的写法，“叙</a:t>
            </a:r>
            <a:r>
              <a:rPr lang="en-US" altLang="zh-CN"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altLang="zh-CN"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得简明扼要，“议</a:t>
            </a:r>
            <a:r>
              <a:rPr lang="en-US" altLang="zh-CN"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altLang="zh-CN"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得精辟恳切，“议</a:t>
            </a:r>
            <a:r>
              <a:rPr lang="en-US" altLang="zh-CN"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altLang="zh-CN"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从</a:t>
            </a:r>
            <a:r>
              <a:rPr lang="en-US" altLang="zh-CN"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altLang="zh-CN"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叙</a:t>
            </a:r>
            <a:r>
              <a:rPr lang="en-US" altLang="zh-CN"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altLang="zh-CN"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出，二者有机结合。</a:t>
            </a:r>
          </a:p>
          <a:p>
            <a:pPr>
              <a:lnSpc>
                <a:spcPct val="300000"/>
              </a:lnSpc>
            </a:pPr>
            <a:r>
              <a:rPr lang="en-US" altLang="zh-CN"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    </a:t>
            </a:r>
            <a:r>
              <a:rPr altLang="zh-CN"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第</a:t>
            </a:r>
            <a:r>
              <a:rPr lang="en-US" altLang="zh-CN"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1</a:t>
            </a:r>
            <a:r>
              <a:rPr altLang="zh-CN"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段先叙后议，叙白求恩的事迹，议他的国际主义精神。</a:t>
            </a:r>
            <a:r>
              <a:rPr lang="en-US" altLang="zh-CN"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altLang="zh-CN"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白求恩同志是加拿大共产党员，五十多岁了，为了帮助中国的抗日战争……后来到五台山工作，</a:t>
            </a:r>
            <a:endParaRPr altLang="zh-CN" dirty="0">
              <a:solidFill>
                <a:srgbClr val="FF0000"/>
              </a:solidFill>
              <a:ea typeface="思源黑体 CN Medium" panose="020B0600000000000000" pitchFamily="34" charset="-122"/>
              <a:sym typeface="Arial" panose="020B0604020202020204" pitchFamily="34" charset="0"/>
            </a:endParaRPr>
          </a:p>
        </p:txBody>
      </p:sp>
      <p:sp>
        <p:nvSpPr>
          <p:cNvPr id="3" name="矩形: 圆角 1"/>
          <p:cNvSpPr/>
          <p:nvPr/>
        </p:nvSpPr>
        <p:spPr>
          <a:xfrm>
            <a:off x="162560" y="284480"/>
            <a:ext cx="2694940" cy="638056"/>
          </a:xfrm>
          <a:prstGeom prst="roundRect">
            <a:avLst>
              <a:gd name="adj" fmla="val 50000"/>
            </a:avLst>
          </a:prstGeom>
          <a:solidFill>
            <a:srgbClr val="0D12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4"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文本框 4"/>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9457"/>
                                        </p:tgtEl>
                                        <p:attrNameLst>
                                          <p:attrName>style.visibility</p:attrName>
                                        </p:attrNameLst>
                                      </p:cBhvr>
                                      <p:to>
                                        <p:strVal val="visible"/>
                                      </p:to>
                                    </p:set>
                                    <p:animEffect transition="in" filter="dissolve">
                                      <p:cBhvr>
                                        <p:cTn id="7" dur="500" fill="hold"/>
                                        <p:tgtEl>
                                          <p:spTgt spid="19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1"/>
          <p:cNvSpPr/>
          <p:nvPr>
            <p:custDataLst>
              <p:tags r:id="rId1"/>
            </p:custDataLst>
          </p:nvPr>
        </p:nvSpPr>
        <p:spPr>
          <a:xfrm>
            <a:off x="1126533" y="1322883"/>
            <a:ext cx="9846268" cy="5632311"/>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50000"/>
              </a:lnSpc>
            </a:pPr>
            <a:r>
              <a:rPr altLang="zh-CN"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不幸以身殉职。”这一层概述了白求恩的政治面貌、年龄、受谁派遣、来华目的、路程、工作简历；让人们对白求恩同志的生平有所了解。从“一个外国人，毫无利己的动机”到这段结束，全属议论，揭示出白求恩同志的精神实质，透辟地论述了国际主义的内容，并指出我们也要实践列宁主义路线。</a:t>
            </a:r>
          </a:p>
          <a:p>
            <a:pPr>
              <a:lnSpc>
                <a:spcPct val="250000"/>
              </a:lnSpc>
            </a:pPr>
            <a:r>
              <a:rPr lang="en-US" altLang="zh-CN"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    </a:t>
            </a:r>
            <a:r>
              <a:rPr altLang="zh-CN"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第</a:t>
            </a:r>
            <a:r>
              <a:rPr lang="en-US" altLang="zh-CN"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2</a:t>
            </a:r>
            <a:r>
              <a:rPr altLang="zh-CN"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段先议后叙，议白求恩毫不利己专门利人的精神，叙从前线回来的人及接受过白求恩治疗或亲眼见过白求恩治疗的人的所见所闻。分析白求恩同志毫不利己专门利人精神表现在两个方面：</a:t>
            </a:r>
            <a:r>
              <a:rPr lang="en-US" altLang="zh-CN"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altLang="zh-CN"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对工作的极端</a:t>
            </a:r>
            <a:r>
              <a:rPr lang="zh-CN" altLang="en-US"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的负责任，对同志对人民的极端的热忱。”</a:t>
            </a:r>
            <a:endParaRPr lang="zh-CN" altLang="en-US" dirty="0">
              <a:solidFill>
                <a:srgbClr val="FF0000"/>
              </a:solidFill>
              <a:ea typeface="思源黑体 CN Medium" panose="020B0600000000000000" pitchFamily="34" charset="-122"/>
              <a:sym typeface="Arial" panose="020B0604020202020204" pitchFamily="34" charset="0"/>
            </a:endParaRPr>
          </a:p>
          <a:p>
            <a:pPr>
              <a:lnSpc>
                <a:spcPct val="250000"/>
              </a:lnSpc>
            </a:pPr>
            <a:endParaRPr altLang="zh-CN" dirty="0">
              <a:solidFill>
                <a:srgbClr val="FF0000"/>
              </a:solidFill>
              <a:ea typeface="思源黑体 CN Medium" panose="020B0600000000000000" pitchFamily="34" charset="-122"/>
              <a:sym typeface="Arial" panose="020B0604020202020204" pitchFamily="34" charset="0"/>
            </a:endParaRPr>
          </a:p>
        </p:txBody>
      </p:sp>
      <p:sp>
        <p:nvSpPr>
          <p:cNvPr id="3" name="矩形: 圆角 1"/>
          <p:cNvSpPr/>
          <p:nvPr/>
        </p:nvSpPr>
        <p:spPr>
          <a:xfrm>
            <a:off x="162560" y="284480"/>
            <a:ext cx="2694940" cy="638056"/>
          </a:xfrm>
          <a:prstGeom prst="roundRect">
            <a:avLst>
              <a:gd name="adj" fmla="val 50000"/>
            </a:avLst>
          </a:prstGeom>
          <a:solidFill>
            <a:srgbClr val="0D12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4"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文本框 4"/>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481"/>
                                        </p:tgtEl>
                                        <p:attrNameLst>
                                          <p:attrName>style.visibility</p:attrName>
                                        </p:attrNameLst>
                                      </p:cBhvr>
                                      <p:to>
                                        <p:strVal val="visible"/>
                                      </p:to>
                                    </p:set>
                                    <p:animEffect transition="in" filter="dissolve">
                                      <p:cBhvr>
                                        <p:cTn id="7" dur="500" fill="hold"/>
                                        <p:tgtEl>
                                          <p:spTgt spid="20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Box 4"/>
          <p:cNvSpPr/>
          <p:nvPr/>
        </p:nvSpPr>
        <p:spPr>
          <a:xfrm>
            <a:off x="1106358" y="1576614"/>
            <a:ext cx="10610021" cy="4401205"/>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00000"/>
              </a:lnSpc>
            </a:pPr>
            <a:r>
              <a:rPr lang="en-US" altLang="zh-CN" sz="2000" b="1"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1</a:t>
            </a: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．知识与技能目标：</a:t>
            </a:r>
          </a:p>
          <a:p>
            <a:pPr>
              <a:lnSpc>
                <a:spcPct val="200000"/>
              </a:lnSpc>
            </a:pP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引导学生理解并学习运用课文中出现的一些常见的重要词语</a:t>
            </a:r>
            <a:r>
              <a:rPr lang="en-US"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尤其是成语</a:t>
            </a:r>
            <a:r>
              <a:rPr lang="en-US"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；本文句式整齐，节奏明快有力，应让学生反复朗读，体会作者的思想感情和语言的说理力量。</a:t>
            </a:r>
          </a:p>
          <a:p>
            <a:pPr>
              <a:lnSpc>
                <a:spcPct val="200000"/>
              </a:lnSpc>
            </a:pPr>
            <a:r>
              <a:rPr lang="en-US" altLang="zh-CN" sz="2000" b="1"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2</a:t>
            </a: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．过程与方法目标：</a:t>
            </a:r>
          </a:p>
          <a:p>
            <a:pPr>
              <a:lnSpc>
                <a:spcPct val="200000"/>
              </a:lnSpc>
            </a:pP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通过自主学习、讲授法，帮助学生理解本文叙议结合、以议为主的写作特点。</a:t>
            </a:r>
          </a:p>
          <a:p>
            <a:pPr>
              <a:lnSpc>
                <a:spcPct val="200000"/>
              </a:lnSpc>
            </a:pPr>
            <a:r>
              <a:rPr lang="en-US" altLang="zh-CN" sz="2000" b="1"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3</a:t>
            </a: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．情感态度与价值观目标：</a:t>
            </a:r>
          </a:p>
          <a:p>
            <a:pPr>
              <a:lnSpc>
                <a:spcPct val="200000"/>
              </a:lnSpc>
            </a:pP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学习白求恩同志的毫不利己专门利人、对技术精益求精的崇高的国际主义和共产主义精神。</a:t>
            </a:r>
            <a:endParaRPr altLang="zh-CN" sz="2000" dirty="0">
              <a:ea typeface="思源黑体 CN Medium" panose="020B0600000000000000" pitchFamily="34" charset="-122"/>
              <a:sym typeface="Arial" panose="020B0604020202020204" pitchFamily="34" charset="0"/>
            </a:endParaRPr>
          </a:p>
        </p:txBody>
      </p:sp>
      <p:sp>
        <p:nvSpPr>
          <p:cNvPr id="6" name="矩形: 圆角 1"/>
          <p:cNvSpPr/>
          <p:nvPr/>
        </p:nvSpPr>
        <p:spPr>
          <a:xfrm>
            <a:off x="162560" y="284480"/>
            <a:ext cx="2694940" cy="638056"/>
          </a:xfrm>
          <a:prstGeom prst="roundRect">
            <a:avLst>
              <a:gd name="adj" fmla="val 50000"/>
            </a:avLst>
          </a:prstGeom>
          <a:solidFill>
            <a:srgbClr val="0D12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7"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8" name="文本框 7"/>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三维目标</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animEffect transition="in" filter="blinds(horizontal)">
                                      <p:cBhvr>
                                        <p:cTn id="7" dur="500" fill="hold"/>
                                        <p:tgtEl>
                                          <p:spTgt spid="307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076">
                                            <p:txEl>
                                              <p:pRg st="1" end="1"/>
                                            </p:txEl>
                                          </p:spTgt>
                                        </p:tgtEl>
                                        <p:attrNameLst>
                                          <p:attrName>style.visibility</p:attrName>
                                        </p:attrNameLst>
                                      </p:cBhvr>
                                      <p:to>
                                        <p:strVal val="visible"/>
                                      </p:to>
                                    </p:set>
                                    <p:animEffect transition="in" filter="blinds(horizontal)">
                                      <p:cBhvr>
                                        <p:cTn id="10" dur="500" fill="hold"/>
                                        <p:tgtEl>
                                          <p:spTgt spid="307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076">
                                            <p:txEl>
                                              <p:pRg st="2" end="2"/>
                                            </p:txEl>
                                          </p:spTgt>
                                        </p:tgtEl>
                                        <p:attrNameLst>
                                          <p:attrName>style.visibility</p:attrName>
                                        </p:attrNameLst>
                                      </p:cBhvr>
                                      <p:to>
                                        <p:strVal val="visible"/>
                                      </p:to>
                                    </p:set>
                                    <p:animEffect transition="in" filter="blinds(horizontal)">
                                      <p:cBhvr>
                                        <p:cTn id="15" dur="500" fill="hold"/>
                                        <p:tgtEl>
                                          <p:spTgt spid="3076">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076">
                                            <p:txEl>
                                              <p:pRg st="3" end="3"/>
                                            </p:txEl>
                                          </p:spTgt>
                                        </p:tgtEl>
                                        <p:attrNameLst>
                                          <p:attrName>style.visibility</p:attrName>
                                        </p:attrNameLst>
                                      </p:cBhvr>
                                      <p:to>
                                        <p:strVal val="visible"/>
                                      </p:to>
                                    </p:set>
                                    <p:animEffect transition="in" filter="blinds(horizontal)">
                                      <p:cBhvr>
                                        <p:cTn id="18" dur="500" fill="hold"/>
                                        <p:tgtEl>
                                          <p:spTgt spid="307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076">
                                            <p:txEl>
                                              <p:pRg st="4" end="4"/>
                                            </p:txEl>
                                          </p:spTgt>
                                        </p:tgtEl>
                                        <p:attrNameLst>
                                          <p:attrName>style.visibility</p:attrName>
                                        </p:attrNameLst>
                                      </p:cBhvr>
                                      <p:to>
                                        <p:strVal val="visible"/>
                                      </p:to>
                                    </p:set>
                                    <p:animEffect transition="in" filter="blinds(horizontal)">
                                      <p:cBhvr>
                                        <p:cTn id="23" dur="500" fill="hold"/>
                                        <p:tgtEl>
                                          <p:spTgt spid="3076">
                                            <p:txEl>
                                              <p:pRg st="4" end="4"/>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076">
                                            <p:txEl>
                                              <p:pRg st="5" end="5"/>
                                            </p:txEl>
                                          </p:spTgt>
                                        </p:tgtEl>
                                        <p:attrNameLst>
                                          <p:attrName>style.visibility</p:attrName>
                                        </p:attrNameLst>
                                      </p:cBhvr>
                                      <p:to>
                                        <p:strVal val="visible"/>
                                      </p:to>
                                    </p:set>
                                    <p:animEffect transition="in" filter="blinds(horizontal)">
                                      <p:cBhvr>
                                        <p:cTn id="26" dur="500" fill="hold"/>
                                        <p:tgtEl>
                                          <p:spTgt spid="307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1"/>
          <p:cNvSpPr/>
          <p:nvPr/>
        </p:nvSpPr>
        <p:spPr>
          <a:xfrm>
            <a:off x="162560" y="284480"/>
            <a:ext cx="2694940" cy="638056"/>
          </a:xfrm>
          <a:prstGeom prst="roundRect">
            <a:avLst>
              <a:gd name="adj" fmla="val 50000"/>
            </a:avLst>
          </a:prstGeom>
          <a:solidFill>
            <a:srgbClr val="0D12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4"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文本框 4"/>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
        <p:nvSpPr>
          <p:cNvPr id="2" name="矩形 1"/>
          <p:cNvSpPr/>
          <p:nvPr/>
        </p:nvSpPr>
        <p:spPr>
          <a:xfrm>
            <a:off x="835052" y="1268532"/>
            <a:ext cx="10479820" cy="4824398"/>
          </a:xfrm>
          <a:prstGeom prst="rect">
            <a:avLst/>
          </a:prstGeom>
        </p:spPr>
        <p:txBody>
          <a:bodyPr wrap="square">
            <a:spAutoFit/>
          </a:bodyPr>
          <a:lstStyle/>
          <a:p>
            <a:pPr>
              <a:lnSpc>
                <a:spcPts val="4060"/>
              </a:lnSpc>
            </a:pPr>
            <a:r>
              <a:rPr lang="zh-CN" altLang="en-US"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这属于“议”。准确完整地表明了这位共产主义战士的精神风貌，表达了作者对白求恩同志的高度赞美。“不少的人对工作不负责任，拈轻怕重</a:t>
            </a:r>
            <a:r>
              <a:rPr lang="en-US" altLang="zh-CN"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lang="zh-CN" altLang="en-US"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这种人其实不是共产党员，至少不能算一个纯粹的共产党员”，这也属于“议”，批评党员中一些自私自利的表现。“从前线回来的人说到白求恩，没有一个不佩服，没有一个不为他的精神所感动。晋察冀边区的军民，凡亲身受过白求恩医生的治疗和亲眼看过白求恩医生工作的，无不为之感动。”叙述的这两件事尽管非常简明、概括，但都表明白求恩同志的精神感人之深，影响之大。使所“议”之点有记叙的事例加以证明，使本段议论的中心理由更加充实。</a:t>
            </a:r>
          </a:p>
          <a:p>
            <a:pPr>
              <a:lnSpc>
                <a:spcPts val="4060"/>
              </a:lnSpc>
            </a:pPr>
            <a:r>
              <a:rPr lang="zh-CN" altLang="en-US"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    最后一段，先叙后议，叙白求恩、毛泽东两人的交往以及毛泽东对白求恩的哀思，议应该做白求恩那样毫无自私自利之心的人。</a:t>
            </a:r>
          </a:p>
          <a:p>
            <a:pPr>
              <a:lnSpc>
                <a:spcPts val="4060"/>
              </a:lnSpc>
            </a:pPr>
            <a:r>
              <a:rPr lang="zh-CN" altLang="en-US"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    夹叙夹议，一方面使文章情理并茂，既晓之以理，又动之以情，读起来生动感人。</a:t>
            </a:r>
            <a:endParaRPr lang="zh-CN" altLang="en-US" dirty="0">
              <a:solidFill>
                <a:srgbClr val="FF0000"/>
              </a:solidFill>
              <a:ea typeface="思源黑体 CN Medium" panose="020B0600000000000000" pitchFamily="34" charset="-122"/>
              <a:sym typeface="Arial" panose="020B0604020202020204" pitchFamily="34" charset="0"/>
            </a:endParaRPr>
          </a:p>
        </p:txBody>
      </p:sp>
    </p:spTree>
  </p:cSld>
  <p:clrMapOvr>
    <a:masterClrMapping/>
  </p:clrMapOvr>
  <p:transition>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Box 8"/>
          <p:cNvSpPr>
            <a:spLocks noChangeArrowheads="1"/>
          </p:cNvSpPr>
          <p:nvPr>
            <p:custDataLst>
              <p:tags r:id="rId1"/>
            </p:custDataLst>
          </p:nvPr>
        </p:nvSpPr>
        <p:spPr bwMode="auto">
          <a:xfrm>
            <a:off x="660400" y="1372830"/>
            <a:ext cx="5329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anose="05000000000000000000" pitchFamily="2" charset="2"/>
              <a:buChar char="u"/>
            </a:pPr>
            <a:r>
              <a:rPr lang="zh-CN" altLang="en-US" sz="2400">
                <a:solidFill>
                  <a:srgbClr val="0070C0"/>
                </a:solidFill>
                <a:latin typeface="Arial" panose="020B0604020202020204" pitchFamily="34" charset="0"/>
                <a:ea typeface="思源黑体 CN Medium" panose="020B0600000000000000" pitchFamily="34" charset="-122"/>
                <a:sym typeface="Arial" panose="020B0604020202020204" pitchFamily="34" charset="0"/>
              </a:rPr>
              <a:t>步骤四  总结课文  拓展延伸</a:t>
            </a:r>
          </a:p>
        </p:txBody>
      </p:sp>
      <p:sp>
        <p:nvSpPr>
          <p:cNvPr id="23555" name="TextBox 3"/>
          <p:cNvSpPr/>
          <p:nvPr>
            <p:custDataLst>
              <p:tags r:id="rId2"/>
            </p:custDataLst>
          </p:nvPr>
        </p:nvSpPr>
        <p:spPr>
          <a:xfrm>
            <a:off x="1510030" y="1834495"/>
            <a:ext cx="9786484" cy="4401205"/>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00000"/>
              </a:lnSpc>
            </a:pPr>
            <a:r>
              <a:rPr lang="en-US" altLang="zh-CN" sz="2000" b="1"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1</a:t>
            </a: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．总结课文</a:t>
            </a:r>
          </a:p>
          <a:p>
            <a:pPr>
              <a:lnSpc>
                <a:spcPct val="200000"/>
              </a:lnSpc>
            </a:pPr>
            <a:r>
              <a:rPr lang="en-US"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这节课我们弄清楚了白求恩同志是一个具有国际主义、毫不利己专门利人和对技术精益求精的人。他不远万里，从加拿大来到中国，为中国人民的解放事业呕心沥血，因公殉职，是一个伟大的共产主义战士。</a:t>
            </a:r>
          </a:p>
          <a:p>
            <a:pPr>
              <a:lnSpc>
                <a:spcPct val="200000"/>
              </a:lnSpc>
            </a:pPr>
            <a:r>
              <a:rPr lang="en-US" altLang="zh-CN" sz="2000" b="1"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2</a:t>
            </a: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．拓展延伸</a:t>
            </a:r>
          </a:p>
          <a:p>
            <a:pPr>
              <a:lnSpc>
                <a:spcPct val="200000"/>
              </a:lnSpc>
            </a:pPr>
            <a:r>
              <a:rPr lang="en-US"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课外搜集毛泽东的文章《继续保持艰苦奋斗的作风》一文认真阅读，体会毛泽东讲话稿的语言特点。</a:t>
            </a:r>
            <a:endParaRPr altLang="zh-CN" sz="2000" dirty="0">
              <a:ea typeface="思源黑体 CN Medium" panose="020B0600000000000000" pitchFamily="34" charset="-122"/>
              <a:sym typeface="Arial" panose="020B0604020202020204" pitchFamily="34" charset="0"/>
            </a:endParaRPr>
          </a:p>
        </p:txBody>
      </p:sp>
      <p:sp>
        <p:nvSpPr>
          <p:cNvPr id="5" name="矩形: 圆角 1"/>
          <p:cNvSpPr/>
          <p:nvPr/>
        </p:nvSpPr>
        <p:spPr>
          <a:xfrm>
            <a:off x="162560" y="284480"/>
            <a:ext cx="2694940" cy="638056"/>
          </a:xfrm>
          <a:prstGeom prst="roundRect">
            <a:avLst>
              <a:gd name="adj" fmla="val 50000"/>
            </a:avLst>
          </a:prstGeom>
          <a:solidFill>
            <a:srgbClr val="0D12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6"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7" name="文本框 6"/>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Effect transition="in" filter="blinds(horizontal)">
                                      <p:cBhvr>
                                        <p:cTn id="7" dur="500" fill="hold"/>
                                        <p:tgtEl>
                                          <p:spTgt spid="2355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3555">
                                            <p:txEl>
                                              <p:pRg st="2" end="2"/>
                                            </p:txEl>
                                          </p:spTgt>
                                        </p:tgtEl>
                                        <p:attrNameLst>
                                          <p:attrName>style.visibility</p:attrName>
                                        </p:attrNameLst>
                                      </p:cBhvr>
                                      <p:to>
                                        <p:strVal val="visible"/>
                                      </p:to>
                                    </p:set>
                                    <p:animEffect transition="in" filter="blinds(horizontal)">
                                      <p:cBhvr>
                                        <p:cTn id="12" dur="500" fill="hold"/>
                                        <p:tgtEl>
                                          <p:spTgt spid="2355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555">
                                            <p:txEl>
                                              <p:pRg st="3" end="3"/>
                                            </p:txEl>
                                          </p:spTgt>
                                        </p:tgtEl>
                                        <p:attrNameLst>
                                          <p:attrName>style.visibility</p:attrName>
                                        </p:attrNameLst>
                                      </p:cBhvr>
                                      <p:to>
                                        <p:strVal val="visible"/>
                                      </p:to>
                                    </p:set>
                                    <p:animEffect transition="in" filter="blinds(horizontal)">
                                      <p:cBhvr>
                                        <p:cTn id="17" dur="500" fill="hold"/>
                                        <p:tgtEl>
                                          <p:spTgt spid="235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12"/>
          <p:cNvSpPr>
            <a:spLocks noChangeArrowheads="1"/>
          </p:cNvSpPr>
          <p:nvPr>
            <p:custDataLst>
              <p:tags r:id="rId1"/>
            </p:custDataLst>
          </p:nvPr>
        </p:nvSpPr>
        <p:spPr bwMode="auto">
          <a:xfrm>
            <a:off x="1398082" y="1942483"/>
            <a:ext cx="26098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400" dirty="0">
                <a:solidFill>
                  <a:srgbClr val="0070C0"/>
                </a:solidFill>
                <a:latin typeface="Arial" panose="020B0604020202020204" pitchFamily="34" charset="0"/>
                <a:ea typeface="思源黑体 CN Medium" panose="020B0600000000000000" pitchFamily="34" charset="-122"/>
                <a:sym typeface="Arial" panose="020B0604020202020204" pitchFamily="34" charset="0"/>
              </a:rPr>
              <a:t>板书设计：</a:t>
            </a:r>
          </a:p>
        </p:txBody>
      </p:sp>
      <p:pic>
        <p:nvPicPr>
          <p:cNvPr id="35843" name="图片 15"/>
          <p:cNvPicPr>
            <a:picLocks noChangeAspect="1" noChangeArrowheads="1"/>
          </p:cNvPicPr>
          <p:nvPr>
            <p:custDataLst>
              <p:tags r:id="rId2"/>
            </p:custDataLst>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1698"/>
          <a:stretch>
            <a:fillRect/>
          </a:stretch>
        </p:blipFill>
        <p:spPr bwMode="auto">
          <a:xfrm>
            <a:off x="2588430" y="3062355"/>
            <a:ext cx="7155816" cy="2026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圆角 1"/>
          <p:cNvSpPr/>
          <p:nvPr/>
        </p:nvSpPr>
        <p:spPr>
          <a:xfrm>
            <a:off x="162560" y="284480"/>
            <a:ext cx="2694940" cy="638056"/>
          </a:xfrm>
          <a:prstGeom prst="roundRect">
            <a:avLst>
              <a:gd name="adj" fmla="val 50000"/>
            </a:avLst>
          </a:prstGeom>
          <a:solidFill>
            <a:srgbClr val="0D12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6" name="文本框 5"/>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blinds(horizontal)">
                                      <p:cBhvr>
                                        <p:cTn id="7" dur="500" fill="hold"/>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19094" b="27612"/>
          <a:stretch>
            <a:fillRect/>
          </a:stretch>
        </p:blipFill>
        <p:spPr>
          <a:xfrm>
            <a:off x="0" y="0"/>
            <a:ext cx="12192000" cy="6858000"/>
          </a:xfrm>
          <a:prstGeom prst="rect">
            <a:avLst/>
          </a:prstGeom>
        </p:spPr>
      </p:pic>
      <p:sp>
        <p:nvSpPr>
          <p:cNvPr id="6" name="矩形 5"/>
          <p:cNvSpPr/>
          <p:nvPr/>
        </p:nvSpPr>
        <p:spPr>
          <a:xfrm rot="10800000">
            <a:off x="0" y="0"/>
            <a:ext cx="8356600" cy="6858000"/>
          </a:xfrm>
          <a:prstGeom prst="rect">
            <a:avLst/>
          </a:prstGeom>
          <a:gradFill>
            <a:gsLst>
              <a:gs pos="0">
                <a:srgbClr val="0D1206">
                  <a:alpha val="0"/>
                </a:srgbClr>
              </a:gs>
              <a:gs pos="100000">
                <a:srgbClr val="0D120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7" name="矩形 259"/>
          <p:cNvSpPr>
            <a:spLocks noChangeArrowheads="1"/>
          </p:cNvSpPr>
          <p:nvPr/>
        </p:nvSpPr>
        <p:spPr bwMode="auto">
          <a:xfrm>
            <a:off x="951022" y="4478507"/>
            <a:ext cx="1977177" cy="318924"/>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gn="ctr" defTabSz="457200">
              <a:spcBef>
                <a:spcPts val="0"/>
              </a:spcBef>
              <a:buNone/>
              <a:defRPr/>
            </a:pPr>
            <a:r>
              <a:rPr lang="zh-CN" altLang="en-US" sz="1600" kern="0">
                <a:solidFill>
                  <a:schemeClr val="bg1"/>
                </a:solidFill>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rPr>
              <a:t>主讲人：</a:t>
            </a:r>
            <a:r>
              <a:rPr lang="en-US" altLang="zh-CN" sz="1600" kern="0">
                <a:solidFill>
                  <a:schemeClr val="bg1"/>
                </a:solidFill>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rPr>
              <a:t>xippt</a:t>
            </a:r>
            <a:endParaRPr lang="en-US" altLang="zh-CN" sz="1600" kern="0" dirty="0">
              <a:solidFill>
                <a:schemeClr val="bg1"/>
              </a:solidFill>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endParaRPr>
          </a:p>
        </p:txBody>
      </p:sp>
      <p:sp>
        <p:nvSpPr>
          <p:cNvPr id="8" name="矩形 259"/>
          <p:cNvSpPr>
            <a:spLocks noChangeArrowheads="1"/>
          </p:cNvSpPr>
          <p:nvPr/>
        </p:nvSpPr>
        <p:spPr bwMode="auto">
          <a:xfrm>
            <a:off x="3137756" y="4476838"/>
            <a:ext cx="1738171" cy="318924"/>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0" i="0" u="none" strike="noStrike" kern="0" cap="none" spc="0" normalizeH="0" baseline="0" noProof="0" dirty="0">
                <a:ln>
                  <a:noFill/>
                </a:ln>
                <a:solidFill>
                  <a:schemeClr val="bg1"/>
                </a:solidFill>
                <a:effectLst/>
                <a:uLnTx/>
                <a:uFillTx/>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rPr>
              <a:t>时间</a:t>
            </a:r>
            <a:r>
              <a:rPr kumimoji="0" lang="en-US" altLang="zh-CN" sz="1600" b="0" i="0" u="none" strike="noStrike" kern="0" cap="none" spc="0" normalizeH="0" baseline="0" noProof="0" dirty="0">
                <a:ln>
                  <a:noFill/>
                </a:ln>
                <a:solidFill>
                  <a:schemeClr val="bg1"/>
                </a:solidFill>
                <a:effectLst/>
                <a:uLnTx/>
                <a:uFillTx/>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rPr>
              <a:t>: xxx</a:t>
            </a:r>
          </a:p>
        </p:txBody>
      </p:sp>
      <p:sp>
        <p:nvSpPr>
          <p:cNvPr id="9" name="矩形 259"/>
          <p:cNvSpPr>
            <a:spLocks noChangeArrowheads="1"/>
          </p:cNvSpPr>
          <p:nvPr/>
        </p:nvSpPr>
        <p:spPr bwMode="auto">
          <a:xfrm>
            <a:off x="951022" y="1888884"/>
            <a:ext cx="622447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defTabSz="457200">
              <a:buFont typeface="Arial" panose="020B0604020202020204" pitchFamily="34" charset="0"/>
              <a:buNone/>
            </a:pPr>
            <a:r>
              <a:rPr lang="zh-CN" altLang="en-US" sz="6600" dirty="0">
                <a:solidFill>
                  <a:schemeClr val="bg1"/>
                </a:solidFill>
                <a:effectLst>
                  <a:outerShdw blurRad="38100" dist="38100" dir="2700000" algn="tl">
                    <a:srgbClr val="000000">
                      <a:alpha val="43137"/>
                    </a:srgbClr>
                  </a:outerShdw>
                </a:effectLst>
                <a:latin typeface="演示斜黑体" panose="00000A08000000000000" pitchFamily="50" charset="-122"/>
                <a:ea typeface="演示斜黑体" panose="00000A08000000000000" pitchFamily="50" charset="-122"/>
                <a:cs typeface="Arial" panose="020B0604020202020204" pitchFamily="34" charset="0"/>
                <a:sym typeface="Arial" panose="020B0604020202020204" pitchFamily="34" charset="0"/>
              </a:rPr>
              <a:t>感谢各位聆听</a:t>
            </a:r>
            <a:endParaRPr lang="en-US" altLang="zh-CN" sz="6600" dirty="0">
              <a:solidFill>
                <a:schemeClr val="bg1"/>
              </a:solidFill>
              <a:effectLst>
                <a:outerShdw blurRad="38100" dist="38100" dir="2700000" algn="tl">
                  <a:srgbClr val="000000">
                    <a:alpha val="43137"/>
                  </a:srgbClr>
                </a:outerShdw>
              </a:effectLst>
              <a:latin typeface="演示斜黑体" panose="00000A08000000000000" pitchFamily="50" charset="-122"/>
              <a:ea typeface="演示斜黑体" panose="00000A08000000000000" pitchFamily="50" charset="-122"/>
              <a:cs typeface="Arial" panose="020B0604020202020204" pitchFamily="34" charset="0"/>
              <a:sym typeface="Arial" panose="020B0604020202020204" pitchFamily="34" charset="0"/>
            </a:endParaRPr>
          </a:p>
        </p:txBody>
      </p:sp>
      <p:sp>
        <p:nvSpPr>
          <p:cNvPr id="10" name="矩形 9"/>
          <p:cNvSpPr/>
          <p:nvPr/>
        </p:nvSpPr>
        <p:spPr>
          <a:xfrm>
            <a:off x="951022" y="3222019"/>
            <a:ext cx="3825086" cy="461665"/>
          </a:xfrm>
          <a:prstGeom prst="rect">
            <a:avLst/>
          </a:prstGeom>
        </p:spPr>
        <p:txBody>
          <a:bodyPr wrap="none">
            <a:spAutoFit/>
          </a:bodyPr>
          <a:lstStyle/>
          <a:p>
            <a:pPr lvl="0" defTabSz="457200"/>
            <a:r>
              <a:rPr lang="zh-CN" altLang="en-US" sz="2400" dirty="0">
                <a:solidFill>
                  <a:schemeClr val="bg1"/>
                </a:solidFill>
                <a:latin typeface="Arial" panose="020B0604020202020204" pitchFamily="34" charset="0"/>
                <a:ea typeface="思源黑体 CN Medium" panose="020B0600000000000000" pitchFamily="34" charset="-122"/>
                <a:cs typeface="Arial" panose="020B0604020202020204" pitchFamily="34" charset="0"/>
                <a:sym typeface="Arial" panose="020B0604020202020204" pitchFamily="34" charset="0"/>
              </a:rPr>
              <a:t>语文 七年级 上册 配人教版</a:t>
            </a:r>
          </a:p>
        </p:txBody>
      </p:sp>
      <p:cxnSp>
        <p:nvCxnSpPr>
          <p:cNvPr id="11" name="直接连接符 10"/>
          <p:cNvCxnSpPr/>
          <p:nvPr/>
        </p:nvCxnSpPr>
        <p:spPr>
          <a:xfrm rot="10800000">
            <a:off x="951022" y="3099206"/>
            <a:ext cx="5473670" cy="0"/>
          </a:xfrm>
          <a:prstGeom prst="line">
            <a:avLst/>
          </a:prstGeom>
          <a:ln w="25400" cap="rnd">
            <a:gradFill flip="none" rotWithShape="1">
              <a:gsLst>
                <a:gs pos="0">
                  <a:schemeClr val="bg1">
                    <a:alpha val="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Box 5"/>
          <p:cNvSpPr/>
          <p:nvPr>
            <p:custDataLst>
              <p:tags r:id="rId1"/>
            </p:custDataLst>
          </p:nvPr>
        </p:nvSpPr>
        <p:spPr>
          <a:xfrm>
            <a:off x="835052" y="1752864"/>
            <a:ext cx="10704373" cy="3785652"/>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300000"/>
              </a:lnSpc>
            </a:pPr>
            <a:r>
              <a:rPr lang="en-US"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“秋风吹着细雨，</a:t>
            </a:r>
            <a:r>
              <a:rPr lang="en-US"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延水奏着哀曲。</a:t>
            </a:r>
            <a:r>
              <a:rPr lang="en-US"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从遥远的五台山，</a:t>
            </a:r>
            <a:r>
              <a:rPr lang="en-US"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传来了悲痛的消息。</a:t>
            </a:r>
            <a:r>
              <a:rPr lang="en-US"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我们用无边的哀悼，</a:t>
            </a:r>
            <a:r>
              <a:rPr lang="en-US"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来纪念您！</a:t>
            </a:r>
            <a:r>
              <a:rPr lang="en-US"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这里</a:t>
            </a:r>
            <a:r>
              <a:rPr lang="en-US"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河边的石头，</a:t>
            </a:r>
            <a:r>
              <a:rPr lang="en-US"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山上的野草，</a:t>
            </a:r>
            <a:r>
              <a:rPr lang="en-US"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也在为您流泪。</a:t>
            </a:r>
            <a:r>
              <a:rPr lang="en-US"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但是，亲爱的白求恩大夫。</a:t>
            </a:r>
            <a:r>
              <a:rPr lang="en-US"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您静静地安息吧！</a:t>
            </a:r>
            <a:r>
              <a:rPr lang="en-US"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在您的后面，全世界被压迫的兄弟，</a:t>
            </a:r>
            <a:r>
              <a:rPr lang="en-US"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已经起来了，</a:t>
            </a:r>
            <a:r>
              <a:rPr lang="en-US"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我们将追随您的光辉，</a:t>
            </a:r>
            <a:r>
              <a:rPr lang="en-US"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高举新医学的旗帜，</a:t>
            </a:r>
            <a:r>
              <a:rPr lang="en-US"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向白求恩开辟的道路，</a:t>
            </a:r>
            <a:r>
              <a:rPr lang="en-US"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勇往直前！</a:t>
            </a:r>
            <a:r>
              <a:rPr lang="en-US"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endParaRPr altLang="zh-CN" sz="2000" dirty="0">
              <a:ea typeface="思源黑体 CN Medium" panose="020B0600000000000000" pitchFamily="34" charset="-122"/>
              <a:sym typeface="Arial" panose="020B0604020202020204" pitchFamily="34" charset="0"/>
            </a:endParaRPr>
          </a:p>
        </p:txBody>
      </p:sp>
      <p:sp>
        <p:nvSpPr>
          <p:cNvPr id="8" name="矩形: 圆角 1"/>
          <p:cNvSpPr/>
          <p:nvPr/>
        </p:nvSpPr>
        <p:spPr>
          <a:xfrm>
            <a:off x="162560" y="284480"/>
            <a:ext cx="2694940" cy="638056"/>
          </a:xfrm>
          <a:prstGeom prst="roundRect">
            <a:avLst>
              <a:gd name="adj" fmla="val 50000"/>
            </a:avLst>
          </a:prstGeom>
          <a:solidFill>
            <a:srgbClr val="0D12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9"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0" name="文本框 9"/>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11"/>
          <p:cNvSpPr>
            <a:spLocks noChangeArrowheads="1"/>
          </p:cNvSpPr>
          <p:nvPr>
            <p:custDataLst>
              <p:tags r:id="rId1"/>
            </p:custDataLst>
          </p:nvPr>
        </p:nvSpPr>
        <p:spPr bwMode="auto">
          <a:xfrm>
            <a:off x="652566" y="1574755"/>
            <a:ext cx="5329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anose="05000000000000000000" pitchFamily="2" charset="2"/>
              <a:buChar char="u"/>
            </a:pPr>
            <a:r>
              <a:rPr lang="zh-CN" altLang="en-US" sz="2400" dirty="0">
                <a:solidFill>
                  <a:srgbClr val="0070C0"/>
                </a:solidFill>
                <a:latin typeface="Arial" panose="020B0604020202020204" pitchFamily="34" charset="0"/>
                <a:ea typeface="思源黑体 CN Medium" panose="020B0600000000000000" pitchFamily="34" charset="-122"/>
                <a:sym typeface="Arial" panose="020B0604020202020204" pitchFamily="34" charset="0"/>
              </a:rPr>
              <a:t>步骤一  知识梳理  夯实基础</a:t>
            </a:r>
          </a:p>
        </p:txBody>
      </p:sp>
      <p:sp>
        <p:nvSpPr>
          <p:cNvPr id="5123" name="TextBox 3"/>
          <p:cNvSpPr/>
          <p:nvPr>
            <p:custDataLst>
              <p:tags r:id="rId2"/>
            </p:custDataLst>
          </p:nvPr>
        </p:nvSpPr>
        <p:spPr>
          <a:xfrm>
            <a:off x="652566" y="1933778"/>
            <a:ext cx="10674141" cy="3939540"/>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50000"/>
              </a:lnSpc>
            </a:pPr>
            <a:r>
              <a:rPr lang="en-US" altLang="zh-CN" sz="2000" b="1"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1</a:t>
            </a: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．作者简介</a:t>
            </a:r>
          </a:p>
          <a:p>
            <a:pPr>
              <a:lnSpc>
                <a:spcPct val="250000"/>
              </a:lnSpc>
            </a:pPr>
            <a:r>
              <a:rPr lang="en-US"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毛泽东</a:t>
            </a:r>
            <a:r>
              <a:rPr lang="en-US"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(1893—1976)</a:t>
            </a: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，字润之</a:t>
            </a:r>
            <a:r>
              <a:rPr lang="en-US"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原作咏芝，后改润之</a:t>
            </a:r>
            <a:r>
              <a:rPr lang="en-US"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笔名子任。湖南湘潭人。中国革命家、战略家、理论家、诗人，中国共产党、中国人民解放军和中华人民共和国的主要缔造者和领袖，毛泽东思想的主要创立者。毛泽东被视为现代世界历史中最重要的人物之一，《时代》杂志将他评为</a:t>
            </a:r>
            <a:r>
              <a:rPr lang="en-US"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“20</a:t>
            </a: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世纪最具影响力</a:t>
            </a:r>
            <a:r>
              <a:rPr lang="en-US"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100</a:t>
            </a: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人</a:t>
            </a:r>
            <a:r>
              <a:rPr lang="en-US"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之一。</a:t>
            </a:r>
            <a:endParaRPr altLang="zh-CN" sz="2000" dirty="0">
              <a:ea typeface="思源黑体 CN Medium" panose="020B0600000000000000" pitchFamily="34" charset="-122"/>
              <a:sym typeface="Arial" panose="020B0604020202020204" pitchFamily="34" charset="0"/>
            </a:endParaRPr>
          </a:p>
        </p:txBody>
      </p:sp>
      <p:sp>
        <p:nvSpPr>
          <p:cNvPr id="5" name="矩形: 圆角 1"/>
          <p:cNvSpPr/>
          <p:nvPr/>
        </p:nvSpPr>
        <p:spPr>
          <a:xfrm>
            <a:off x="162560" y="284480"/>
            <a:ext cx="2694940" cy="638056"/>
          </a:xfrm>
          <a:prstGeom prst="roundRect">
            <a:avLst>
              <a:gd name="adj" fmla="val 50000"/>
            </a:avLst>
          </a:prstGeom>
          <a:solidFill>
            <a:srgbClr val="0D12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6"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7" name="文本框 6"/>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blinds(horizontal)">
                                      <p:cBhvr>
                                        <p:cTn id="7" dur="500" fill="hold"/>
                                        <p:tgtEl>
                                          <p:spTgt spid="51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文本框 99"/>
          <p:cNvSpPr>
            <a:spLocks noChangeArrowheads="1"/>
          </p:cNvSpPr>
          <p:nvPr>
            <p:custDataLst>
              <p:tags r:id="rId1"/>
            </p:custDataLst>
          </p:nvPr>
        </p:nvSpPr>
        <p:spPr bwMode="auto">
          <a:xfrm>
            <a:off x="3213577" y="1849260"/>
            <a:ext cx="799306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250000"/>
              </a:lnSpc>
            </a:pPr>
            <a:r>
              <a:rPr lang="en-US" altLang="zh-CN" sz="2400" dirty="0">
                <a:latin typeface="Arial" panose="020B0604020202020204" pitchFamily="34" charset="0"/>
                <a:ea typeface="思源黑体 CN Medium" panose="020B0600000000000000" pitchFamily="34" charset="-122"/>
                <a:sym typeface="Arial" panose="020B0604020202020204" pitchFamily="34" charset="0"/>
              </a:rPr>
              <a:t>   </a:t>
            </a:r>
            <a:r>
              <a:rPr lang="zh-CN" altLang="zh-CN" sz="2400" u="sng" dirty="0">
                <a:latin typeface="Arial" panose="020B0604020202020204" pitchFamily="34" charset="0"/>
                <a:ea typeface="思源黑体 CN Medium" panose="020B0600000000000000" pitchFamily="34" charset="-122"/>
                <a:sym typeface="Arial" panose="020B0604020202020204" pitchFamily="34" charset="0"/>
              </a:rPr>
              <a:t>冀</a:t>
            </a:r>
            <a:r>
              <a:rPr lang="zh-CN" altLang="en-US" sz="2400" dirty="0">
                <a:latin typeface="Arial" panose="020B0604020202020204" pitchFamily="34" charset="0"/>
                <a:ea typeface="思源黑体 CN Medium" panose="020B0600000000000000" pitchFamily="34" charset="-122"/>
                <a:sym typeface="Arial" panose="020B0604020202020204" pitchFamily="34" charset="0"/>
              </a:rPr>
              <a:t>（</a:t>
            </a:r>
            <a:r>
              <a:rPr lang="en-US" altLang="zh-CN" sz="2400" dirty="0">
                <a:latin typeface="Arial" panose="020B0604020202020204" pitchFamily="34" charset="0"/>
                <a:ea typeface="思源黑体 CN Medium" panose="020B0600000000000000" pitchFamily="34" charset="-122"/>
                <a:sym typeface="Arial" panose="020B0604020202020204" pitchFamily="34" charset="0"/>
              </a:rPr>
              <a:t>             </a:t>
            </a:r>
            <a:r>
              <a:rPr lang="zh-CN" altLang="en-US" sz="2400" dirty="0">
                <a:latin typeface="Arial" panose="020B0604020202020204" pitchFamily="34" charset="0"/>
                <a:ea typeface="思源黑体 CN Medium" panose="020B0600000000000000" pitchFamily="34" charset="-122"/>
                <a:sym typeface="Arial" panose="020B0604020202020204" pitchFamily="34" charset="0"/>
              </a:rPr>
              <a:t>）   　 </a:t>
            </a:r>
            <a:r>
              <a:rPr lang="zh-CN" altLang="zh-CN" sz="2400" dirty="0">
                <a:latin typeface="Arial" panose="020B0604020202020204" pitchFamily="34" charset="0"/>
                <a:ea typeface="思源黑体 CN Medium" panose="020B0600000000000000" pitchFamily="34" charset="-122"/>
                <a:sym typeface="Arial" panose="020B0604020202020204" pitchFamily="34" charset="0"/>
              </a:rPr>
              <a:t>纯</a:t>
            </a:r>
            <a:r>
              <a:rPr lang="zh-CN" altLang="zh-CN" sz="2400" u="sng" dirty="0">
                <a:latin typeface="Arial" panose="020B0604020202020204" pitchFamily="34" charset="0"/>
                <a:ea typeface="思源黑体 CN Medium" panose="020B0600000000000000" pitchFamily="34" charset="-122"/>
                <a:sym typeface="Arial" panose="020B0604020202020204" pitchFamily="34" charset="0"/>
              </a:rPr>
              <a:t>粹</a:t>
            </a:r>
            <a:r>
              <a:rPr lang="zh-CN" altLang="en-US" sz="2400" dirty="0">
                <a:latin typeface="Arial" panose="020B0604020202020204" pitchFamily="34" charset="0"/>
                <a:ea typeface="思源黑体 CN Medium" panose="020B0600000000000000" pitchFamily="34" charset="-122"/>
                <a:sym typeface="Arial" panose="020B0604020202020204" pitchFamily="34" charset="0"/>
              </a:rPr>
              <a:t>（                ）　　　 </a:t>
            </a:r>
          </a:p>
          <a:p>
            <a:pPr>
              <a:lnSpc>
                <a:spcPct val="250000"/>
              </a:lnSpc>
            </a:pPr>
            <a:r>
              <a:rPr lang="zh-CN" altLang="zh-CN" sz="2400" u="sng" dirty="0">
                <a:latin typeface="Arial" panose="020B0604020202020204" pitchFamily="34" charset="0"/>
                <a:ea typeface="思源黑体 CN Medium" panose="020B0600000000000000" pitchFamily="34" charset="-122"/>
                <a:sym typeface="Arial" panose="020B0604020202020204" pitchFamily="34" charset="0"/>
              </a:rPr>
              <a:t>殉</a:t>
            </a:r>
            <a:r>
              <a:rPr lang="zh-CN" altLang="zh-CN" sz="2400" dirty="0">
                <a:latin typeface="Arial" panose="020B0604020202020204" pitchFamily="34" charset="0"/>
                <a:ea typeface="思源黑体 CN Medium" panose="020B0600000000000000" pitchFamily="34" charset="-122"/>
                <a:sym typeface="Arial" panose="020B0604020202020204" pitchFamily="34" charset="0"/>
              </a:rPr>
              <a:t>职</a:t>
            </a:r>
            <a:r>
              <a:rPr lang="zh-CN" altLang="en-US" sz="2400" dirty="0">
                <a:latin typeface="Arial" panose="020B0604020202020204" pitchFamily="34" charset="0"/>
                <a:ea typeface="思源黑体 CN Medium" panose="020B0600000000000000" pitchFamily="34" charset="-122"/>
                <a:sym typeface="Arial" panose="020B0604020202020204" pitchFamily="34" charset="0"/>
              </a:rPr>
              <a:t>（              ）      </a:t>
            </a:r>
            <a:r>
              <a:rPr lang="zh-CN" altLang="zh-CN" sz="2400" dirty="0">
                <a:latin typeface="Arial" panose="020B0604020202020204" pitchFamily="34" charset="0"/>
                <a:ea typeface="思源黑体 CN Medium" panose="020B0600000000000000" pitchFamily="34" charset="-122"/>
                <a:sym typeface="Arial" panose="020B0604020202020204" pitchFamily="34" charset="0"/>
              </a:rPr>
              <a:t>狭</a:t>
            </a:r>
            <a:r>
              <a:rPr lang="zh-CN" altLang="zh-CN" sz="2400" u="sng" dirty="0">
                <a:latin typeface="Arial" panose="020B0604020202020204" pitchFamily="34" charset="0"/>
                <a:ea typeface="思源黑体 CN Medium" panose="020B0600000000000000" pitchFamily="34" charset="-122"/>
                <a:sym typeface="Arial" panose="020B0604020202020204" pitchFamily="34" charset="0"/>
              </a:rPr>
              <a:t>隘</a:t>
            </a:r>
            <a:r>
              <a:rPr lang="zh-CN" altLang="en-US" sz="2400" dirty="0">
                <a:latin typeface="Arial" panose="020B0604020202020204" pitchFamily="34" charset="0"/>
                <a:ea typeface="思源黑体 CN Medium" panose="020B0600000000000000" pitchFamily="34" charset="-122"/>
                <a:sym typeface="Arial" panose="020B0604020202020204" pitchFamily="34" charset="0"/>
              </a:rPr>
              <a:t>（                ）</a:t>
            </a:r>
            <a:r>
              <a:rPr lang="en-US" altLang="zh-CN" sz="2400" dirty="0">
                <a:latin typeface="Arial" panose="020B0604020202020204" pitchFamily="34" charset="0"/>
                <a:ea typeface="思源黑体 CN Medium" panose="020B0600000000000000" pitchFamily="34" charset="-122"/>
                <a:sym typeface="Arial" panose="020B0604020202020204" pitchFamily="34" charset="0"/>
              </a:rPr>
              <a:t>  </a:t>
            </a:r>
          </a:p>
          <a:p>
            <a:pPr>
              <a:lnSpc>
                <a:spcPct val="250000"/>
              </a:lnSpc>
            </a:pPr>
            <a:r>
              <a:rPr lang="zh-CN" altLang="zh-CN" sz="2400" dirty="0">
                <a:latin typeface="Arial" panose="020B0604020202020204" pitchFamily="34" charset="0"/>
                <a:ea typeface="思源黑体 CN Medium" panose="020B0600000000000000" pitchFamily="34" charset="-122"/>
                <a:sym typeface="Arial" panose="020B0604020202020204" pitchFamily="34" charset="0"/>
              </a:rPr>
              <a:t>热</a:t>
            </a:r>
            <a:r>
              <a:rPr lang="zh-CN" altLang="zh-CN" sz="2400" u="sng" dirty="0">
                <a:latin typeface="Arial" panose="020B0604020202020204" pitchFamily="34" charset="0"/>
                <a:ea typeface="思源黑体 CN Medium" panose="020B0600000000000000" pitchFamily="34" charset="-122"/>
                <a:sym typeface="Arial" panose="020B0604020202020204" pitchFamily="34" charset="0"/>
              </a:rPr>
              <a:t>忱</a:t>
            </a:r>
            <a:r>
              <a:rPr lang="zh-CN" altLang="en-US" sz="2400" dirty="0">
                <a:latin typeface="Arial" panose="020B0604020202020204" pitchFamily="34" charset="0"/>
                <a:ea typeface="思源黑体 CN Medium" panose="020B0600000000000000" pitchFamily="34" charset="-122"/>
                <a:sym typeface="Arial" panose="020B0604020202020204" pitchFamily="34" charset="0"/>
              </a:rPr>
              <a:t>（            </a:t>
            </a:r>
            <a:r>
              <a:rPr lang="en-US" altLang="zh-CN" sz="2400" dirty="0">
                <a:latin typeface="Arial" panose="020B0604020202020204" pitchFamily="34" charset="0"/>
                <a:ea typeface="思源黑体 CN Medium" panose="020B0600000000000000" pitchFamily="34" charset="-122"/>
                <a:sym typeface="Arial" panose="020B0604020202020204" pitchFamily="34" charset="0"/>
              </a:rPr>
              <a:t>  </a:t>
            </a:r>
            <a:r>
              <a:rPr lang="zh-CN" altLang="en-US" sz="2400" dirty="0">
                <a:latin typeface="Arial" panose="020B0604020202020204" pitchFamily="34" charset="0"/>
                <a:ea typeface="思源黑体 CN Medium" panose="020B0600000000000000" pitchFamily="34" charset="-122"/>
                <a:sym typeface="Arial" panose="020B0604020202020204" pitchFamily="34" charset="0"/>
              </a:rPr>
              <a:t>）      </a:t>
            </a:r>
            <a:r>
              <a:rPr lang="zh-CN" altLang="zh-CN" sz="2400" u="sng" dirty="0">
                <a:latin typeface="Arial" panose="020B0604020202020204" pitchFamily="34" charset="0"/>
                <a:ea typeface="思源黑体 CN Medium" panose="020B0600000000000000" pitchFamily="34" charset="-122"/>
                <a:sym typeface="Arial" panose="020B0604020202020204" pitchFamily="34" charset="0"/>
              </a:rPr>
              <a:t>鄙</a:t>
            </a:r>
            <a:r>
              <a:rPr lang="zh-CN" altLang="zh-CN" sz="2400" dirty="0">
                <a:latin typeface="Arial" panose="020B0604020202020204" pitchFamily="34" charset="0"/>
                <a:ea typeface="思源黑体 CN Medium" panose="020B0600000000000000" pitchFamily="34" charset="-122"/>
                <a:sym typeface="Arial" panose="020B0604020202020204" pitchFamily="34" charset="0"/>
              </a:rPr>
              <a:t>薄</a:t>
            </a:r>
            <a:r>
              <a:rPr lang="zh-CN" altLang="en-US" sz="2400" dirty="0">
                <a:latin typeface="Arial" panose="020B0604020202020204" pitchFamily="34" charset="0"/>
                <a:ea typeface="思源黑体 CN Medium" panose="020B0600000000000000" pitchFamily="34" charset="-122"/>
                <a:sym typeface="Arial" panose="020B0604020202020204" pitchFamily="34" charset="0"/>
              </a:rPr>
              <a:t>（                 ）</a:t>
            </a:r>
          </a:p>
          <a:p>
            <a:pPr>
              <a:lnSpc>
                <a:spcPct val="250000"/>
              </a:lnSpc>
            </a:pPr>
            <a:r>
              <a:rPr lang="zh-CN" altLang="zh-CN" sz="2400" dirty="0">
                <a:latin typeface="Arial" panose="020B0604020202020204" pitchFamily="34" charset="0"/>
                <a:ea typeface="思源黑体 CN Medium" panose="020B0600000000000000" pitchFamily="34" charset="-122"/>
                <a:sym typeface="Arial" panose="020B0604020202020204" pitchFamily="34" charset="0"/>
              </a:rPr>
              <a:t>派</a:t>
            </a:r>
            <a:r>
              <a:rPr lang="zh-CN" altLang="zh-CN" sz="2400" u="sng" dirty="0">
                <a:latin typeface="Arial" panose="020B0604020202020204" pitchFamily="34" charset="0"/>
                <a:ea typeface="思源黑体 CN Medium" panose="020B0600000000000000" pitchFamily="34" charset="-122"/>
                <a:sym typeface="Arial" panose="020B0604020202020204" pitchFamily="34" charset="0"/>
              </a:rPr>
              <a:t>遣</a:t>
            </a:r>
            <a:r>
              <a:rPr lang="zh-CN" altLang="en-US" sz="2400" dirty="0">
                <a:latin typeface="Arial" panose="020B0604020202020204" pitchFamily="34" charset="0"/>
                <a:ea typeface="思源黑体 CN Medium" panose="020B0600000000000000" pitchFamily="34" charset="-122"/>
                <a:sym typeface="Arial" panose="020B0604020202020204" pitchFamily="34" charset="0"/>
              </a:rPr>
              <a:t>（         </a:t>
            </a:r>
            <a:r>
              <a:rPr lang="en-US" altLang="zh-CN" sz="2400" dirty="0">
                <a:latin typeface="Arial" panose="020B0604020202020204" pitchFamily="34" charset="0"/>
                <a:ea typeface="思源黑体 CN Medium" panose="020B0600000000000000" pitchFamily="34" charset="-122"/>
                <a:sym typeface="Arial" panose="020B0604020202020204" pitchFamily="34" charset="0"/>
              </a:rPr>
              <a:t>     </a:t>
            </a:r>
            <a:r>
              <a:rPr lang="zh-CN" altLang="en-US" sz="2400" dirty="0">
                <a:latin typeface="Arial" panose="020B0604020202020204" pitchFamily="34" charset="0"/>
                <a:ea typeface="思源黑体 CN Medium" panose="020B0600000000000000" pitchFamily="34" charset="-122"/>
                <a:sym typeface="Arial" panose="020B0604020202020204" pitchFamily="34" charset="0"/>
              </a:rPr>
              <a:t>）      </a:t>
            </a:r>
            <a:r>
              <a:rPr lang="zh-CN" altLang="zh-CN" sz="2400" u="sng" dirty="0">
                <a:latin typeface="Arial" panose="020B0604020202020204" pitchFamily="34" charset="0"/>
                <a:ea typeface="思源黑体 CN Medium" panose="020B0600000000000000" pitchFamily="34" charset="-122"/>
                <a:sym typeface="Arial" panose="020B0604020202020204" pitchFamily="34" charset="0"/>
              </a:rPr>
              <a:t>拈</a:t>
            </a:r>
            <a:r>
              <a:rPr lang="zh-CN" altLang="zh-CN" sz="2400" dirty="0">
                <a:latin typeface="Arial" panose="020B0604020202020204" pitchFamily="34" charset="0"/>
                <a:ea typeface="思源黑体 CN Medium" panose="020B0600000000000000" pitchFamily="34" charset="-122"/>
                <a:sym typeface="Arial" panose="020B0604020202020204" pitchFamily="34" charset="0"/>
              </a:rPr>
              <a:t>轻怕重</a:t>
            </a:r>
            <a:r>
              <a:rPr lang="zh-CN" altLang="en-US" sz="2400" dirty="0">
                <a:latin typeface="Arial" panose="020B0604020202020204" pitchFamily="34" charset="0"/>
                <a:ea typeface="思源黑体 CN Medium" panose="020B0600000000000000" pitchFamily="34" charset="-122"/>
                <a:sym typeface="Arial" panose="020B0604020202020204" pitchFamily="34" charset="0"/>
              </a:rPr>
              <a:t>（                  </a:t>
            </a:r>
            <a:r>
              <a:rPr lang="en-US" altLang="zh-CN" sz="2400" dirty="0">
                <a:latin typeface="Arial" panose="020B0604020202020204" pitchFamily="34" charset="0"/>
                <a:ea typeface="思源黑体 CN Medium" panose="020B0600000000000000" pitchFamily="34" charset="-122"/>
                <a:sym typeface="Arial" panose="020B0604020202020204" pitchFamily="34" charset="0"/>
              </a:rPr>
              <a:t> </a:t>
            </a:r>
            <a:r>
              <a:rPr lang="zh-CN" altLang="en-US" sz="2400" dirty="0">
                <a:latin typeface="Arial" panose="020B0604020202020204" pitchFamily="34" charset="0"/>
                <a:ea typeface="思源黑体 CN Medium" panose="020B0600000000000000" pitchFamily="34" charset="-122"/>
                <a:sym typeface="Arial" panose="020B0604020202020204" pitchFamily="34" charset="0"/>
              </a:rPr>
              <a:t>）</a:t>
            </a:r>
            <a:r>
              <a:rPr lang="en-US" altLang="zh-CN" sz="2400" dirty="0">
                <a:latin typeface="Arial" panose="020B0604020202020204" pitchFamily="34" charset="0"/>
                <a:ea typeface="思源黑体 CN Medium" panose="020B0600000000000000" pitchFamily="34" charset="-122"/>
                <a:sym typeface="Arial" panose="020B0604020202020204" pitchFamily="34" charset="0"/>
              </a:rPr>
              <a:t>  </a:t>
            </a:r>
          </a:p>
        </p:txBody>
      </p:sp>
      <p:sp>
        <p:nvSpPr>
          <p:cNvPr id="6146" name="文本框 2"/>
          <p:cNvSpPr/>
          <p:nvPr>
            <p:custDataLst>
              <p:tags r:id="rId2"/>
            </p:custDataLst>
          </p:nvPr>
        </p:nvSpPr>
        <p:spPr>
          <a:xfrm>
            <a:off x="4570095" y="2198096"/>
            <a:ext cx="665163" cy="46166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400" dirty="0" err="1">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jì</a:t>
            </a:r>
            <a:endParaRPr lang="en-US" altLang="zh-CN" sz="2400" dirty="0">
              <a:solidFill>
                <a:srgbClr val="FF0000"/>
              </a:solidFill>
              <a:ea typeface="思源黑体 CN Medium" panose="020B0600000000000000" pitchFamily="34" charset="-122"/>
              <a:sym typeface="Arial" panose="020B0604020202020204" pitchFamily="34" charset="0"/>
            </a:endParaRPr>
          </a:p>
        </p:txBody>
      </p:sp>
      <p:sp>
        <p:nvSpPr>
          <p:cNvPr id="6147" name="文本框 3"/>
          <p:cNvSpPr/>
          <p:nvPr>
            <p:custDataLst>
              <p:tags r:id="rId3"/>
            </p:custDataLst>
          </p:nvPr>
        </p:nvSpPr>
        <p:spPr>
          <a:xfrm>
            <a:off x="7550469" y="2198095"/>
            <a:ext cx="935037" cy="46166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400" dirty="0" err="1">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cuì</a:t>
            </a:r>
            <a:endParaRPr lang="en-US" altLang="zh-CN" sz="2400" dirty="0">
              <a:solidFill>
                <a:srgbClr val="FF0000"/>
              </a:solidFill>
              <a:ea typeface="思源黑体 CN Medium" panose="020B0600000000000000" pitchFamily="34" charset="-122"/>
              <a:sym typeface="Arial" panose="020B0604020202020204" pitchFamily="34" charset="0"/>
            </a:endParaRPr>
          </a:p>
        </p:txBody>
      </p:sp>
      <p:sp>
        <p:nvSpPr>
          <p:cNvPr id="6148" name="文本框 4"/>
          <p:cNvSpPr/>
          <p:nvPr>
            <p:custDataLst>
              <p:tags r:id="rId4"/>
            </p:custDataLst>
          </p:nvPr>
        </p:nvSpPr>
        <p:spPr>
          <a:xfrm>
            <a:off x="4468496" y="3151186"/>
            <a:ext cx="868362" cy="46166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400" dirty="0" err="1">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xùn</a:t>
            </a:r>
            <a:endParaRPr lang="en-US" altLang="zh-CN" sz="2400" dirty="0">
              <a:solidFill>
                <a:srgbClr val="FF0000"/>
              </a:solidFill>
              <a:ea typeface="思源黑体 CN Medium" panose="020B0600000000000000" pitchFamily="34" charset="-122"/>
              <a:sym typeface="Arial" panose="020B0604020202020204" pitchFamily="34" charset="0"/>
            </a:endParaRPr>
          </a:p>
        </p:txBody>
      </p:sp>
      <p:sp>
        <p:nvSpPr>
          <p:cNvPr id="6149" name="文本框 5"/>
          <p:cNvSpPr/>
          <p:nvPr>
            <p:custDataLst>
              <p:tags r:id="rId5"/>
            </p:custDataLst>
          </p:nvPr>
        </p:nvSpPr>
        <p:spPr>
          <a:xfrm>
            <a:off x="7679849" y="3089636"/>
            <a:ext cx="676275" cy="46166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400" dirty="0" err="1">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ài</a:t>
            </a:r>
            <a:endParaRPr lang="en-US" altLang="zh-CN" sz="2400" dirty="0">
              <a:solidFill>
                <a:srgbClr val="FF0000"/>
              </a:solidFill>
              <a:ea typeface="思源黑体 CN Medium" panose="020B0600000000000000" pitchFamily="34" charset="-122"/>
              <a:sym typeface="Arial" panose="020B0604020202020204" pitchFamily="34" charset="0"/>
            </a:endParaRPr>
          </a:p>
        </p:txBody>
      </p:sp>
      <p:sp>
        <p:nvSpPr>
          <p:cNvPr id="6150" name="文本框 6"/>
          <p:cNvSpPr/>
          <p:nvPr>
            <p:custDataLst>
              <p:tags r:id="rId6"/>
            </p:custDataLst>
          </p:nvPr>
        </p:nvSpPr>
        <p:spPr>
          <a:xfrm>
            <a:off x="4378263" y="4004705"/>
            <a:ext cx="1150938" cy="46166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400" dirty="0" err="1">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chén</a:t>
            </a:r>
            <a:endParaRPr lang="en-US" altLang="zh-CN" sz="2400" dirty="0">
              <a:solidFill>
                <a:srgbClr val="FF0000"/>
              </a:solidFill>
              <a:ea typeface="思源黑体 CN Medium" panose="020B0600000000000000" pitchFamily="34" charset="-122"/>
              <a:sym typeface="Arial" panose="020B0604020202020204" pitchFamily="34" charset="0"/>
            </a:endParaRPr>
          </a:p>
        </p:txBody>
      </p:sp>
      <p:sp>
        <p:nvSpPr>
          <p:cNvPr id="6151" name="文本框 7"/>
          <p:cNvSpPr/>
          <p:nvPr>
            <p:custDataLst>
              <p:tags r:id="rId7"/>
            </p:custDataLst>
          </p:nvPr>
        </p:nvSpPr>
        <p:spPr>
          <a:xfrm>
            <a:off x="7642162" y="4004705"/>
            <a:ext cx="647700" cy="46166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400" dirty="0" err="1">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bǐ</a:t>
            </a:r>
            <a:endParaRPr lang="en-US" altLang="zh-CN" sz="2400" dirty="0">
              <a:solidFill>
                <a:srgbClr val="FF0000"/>
              </a:solidFill>
              <a:ea typeface="思源黑体 CN Medium" panose="020B0600000000000000" pitchFamily="34" charset="-122"/>
              <a:sym typeface="Arial" panose="020B0604020202020204" pitchFamily="34" charset="0"/>
            </a:endParaRPr>
          </a:p>
        </p:txBody>
      </p:sp>
      <p:sp>
        <p:nvSpPr>
          <p:cNvPr id="6152" name="文本框 8"/>
          <p:cNvSpPr/>
          <p:nvPr>
            <p:custDataLst>
              <p:tags r:id="rId8"/>
            </p:custDataLst>
          </p:nvPr>
        </p:nvSpPr>
        <p:spPr>
          <a:xfrm>
            <a:off x="4406838" y="4954279"/>
            <a:ext cx="1093788" cy="46166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400" dirty="0" err="1">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qiǎn</a:t>
            </a:r>
            <a:endParaRPr lang="en-US" altLang="zh-CN" sz="2400" dirty="0">
              <a:solidFill>
                <a:srgbClr val="FF0000"/>
              </a:solidFill>
              <a:ea typeface="思源黑体 CN Medium" panose="020B0600000000000000" pitchFamily="34" charset="-122"/>
              <a:sym typeface="Arial" panose="020B0604020202020204" pitchFamily="34" charset="0"/>
            </a:endParaRPr>
          </a:p>
        </p:txBody>
      </p:sp>
      <p:sp>
        <p:nvSpPr>
          <p:cNvPr id="6153" name="文本框 9"/>
          <p:cNvSpPr/>
          <p:nvPr>
            <p:custDataLst>
              <p:tags r:id="rId9"/>
            </p:custDataLst>
          </p:nvPr>
        </p:nvSpPr>
        <p:spPr>
          <a:xfrm>
            <a:off x="8208044" y="4954352"/>
            <a:ext cx="1152525" cy="461665"/>
          </a:xfrm>
          <a:prstGeom prst="rect">
            <a:avLst/>
          </a:prstGeom>
          <a:noFill/>
          <a:ln>
            <a:noFill/>
            <a:miter lim="800000"/>
          </a:ln>
        </p:spPr>
        <p:txBody>
          <a:bodyPr>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CN" sz="2400" dirty="0" err="1">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niān</a:t>
            </a:r>
            <a:endParaRPr lang="en-US" altLang="zh-CN" sz="2400" dirty="0">
              <a:solidFill>
                <a:srgbClr val="FF0000"/>
              </a:solidFill>
              <a:ea typeface="思源黑体 CN Medium" panose="020B0600000000000000" pitchFamily="34" charset="-122"/>
              <a:sym typeface="Arial" panose="020B0604020202020204" pitchFamily="34" charset="0"/>
            </a:endParaRPr>
          </a:p>
        </p:txBody>
      </p:sp>
      <p:sp>
        <p:nvSpPr>
          <p:cNvPr id="16395" name="TextBox 19"/>
          <p:cNvSpPr>
            <a:spLocks noChangeArrowheads="1"/>
          </p:cNvSpPr>
          <p:nvPr>
            <p:custDataLst>
              <p:tags r:id="rId10"/>
            </p:custDataLst>
          </p:nvPr>
        </p:nvSpPr>
        <p:spPr bwMode="auto">
          <a:xfrm>
            <a:off x="1226632" y="1261428"/>
            <a:ext cx="2952750" cy="1167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4540"/>
              </a:lnSpc>
            </a:pPr>
            <a:r>
              <a:rPr lang="en-US" altLang="zh-CN" sz="2400" dirty="0">
                <a:latin typeface="Arial" panose="020B0604020202020204" pitchFamily="34" charset="0"/>
                <a:ea typeface="思源黑体 CN Medium" panose="020B0600000000000000" pitchFamily="34" charset="-122"/>
                <a:sym typeface="Arial" panose="020B0604020202020204" pitchFamily="34" charset="0"/>
              </a:rPr>
              <a:t>2. </a:t>
            </a:r>
            <a:r>
              <a:rPr lang="zh-CN" altLang="en-US" sz="2400" dirty="0">
                <a:latin typeface="Arial" panose="020B0604020202020204" pitchFamily="34" charset="0"/>
                <a:ea typeface="思源黑体 CN Medium" panose="020B0600000000000000" pitchFamily="34" charset="-122"/>
                <a:sym typeface="Arial" panose="020B0604020202020204" pitchFamily="34" charset="0"/>
              </a:rPr>
              <a:t>生难字词</a:t>
            </a:r>
            <a:endParaRPr lang="en-US" altLang="zh-CN" sz="2400" dirty="0">
              <a:latin typeface="Arial" panose="020B0604020202020204" pitchFamily="34" charset="0"/>
              <a:ea typeface="思源黑体 CN Medium" panose="020B0600000000000000" pitchFamily="34" charset="-122"/>
              <a:sym typeface="Arial" panose="020B0604020202020204" pitchFamily="34" charset="0"/>
            </a:endParaRPr>
          </a:p>
          <a:p>
            <a:pPr>
              <a:lnSpc>
                <a:spcPts val="4540"/>
              </a:lnSpc>
            </a:pPr>
            <a:r>
              <a:rPr lang="zh-CN" altLang="en-US" sz="2000" dirty="0">
                <a:latin typeface="Arial" panose="020B0604020202020204" pitchFamily="34" charset="0"/>
                <a:ea typeface="思源黑体 CN Medium" panose="020B0600000000000000" pitchFamily="34" charset="-122"/>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sym typeface="Arial" panose="020B0604020202020204" pitchFamily="34" charset="0"/>
              </a:rPr>
              <a:t>1</a:t>
            </a:r>
            <a:r>
              <a:rPr lang="zh-CN" altLang="en-US" sz="2000" dirty="0">
                <a:latin typeface="Arial" panose="020B0604020202020204" pitchFamily="34" charset="0"/>
                <a:ea typeface="思源黑体 CN Medium" panose="020B0600000000000000" pitchFamily="34" charset="-122"/>
                <a:sym typeface="Arial" panose="020B0604020202020204" pitchFamily="34" charset="0"/>
              </a:rPr>
              <a:t>）字音</a:t>
            </a:r>
            <a:endParaRPr lang="en-US" altLang="zh-CN" sz="2000"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12" name="矩形: 圆角 1"/>
          <p:cNvSpPr/>
          <p:nvPr/>
        </p:nvSpPr>
        <p:spPr>
          <a:xfrm>
            <a:off x="162560" y="284480"/>
            <a:ext cx="2694940" cy="638056"/>
          </a:xfrm>
          <a:prstGeom prst="roundRect">
            <a:avLst>
              <a:gd name="adj" fmla="val 50000"/>
            </a:avLst>
          </a:prstGeom>
          <a:solidFill>
            <a:srgbClr val="0D12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3"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4" name="文本框 13"/>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left)">
                                      <p:cBhvr>
                                        <p:cTn id="7" dur="500" fill="hold"/>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wipe(left)">
                                      <p:cBhvr>
                                        <p:cTn id="12" dur="500" fill="hold"/>
                                        <p:tgtEl>
                                          <p:spTgt spid="614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wipe(left)">
                                      <p:cBhvr>
                                        <p:cTn id="17" dur="500" fill="hold"/>
                                        <p:tgtEl>
                                          <p:spTgt spid="614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49"/>
                                        </p:tgtEl>
                                        <p:attrNameLst>
                                          <p:attrName>style.visibility</p:attrName>
                                        </p:attrNameLst>
                                      </p:cBhvr>
                                      <p:to>
                                        <p:strVal val="visible"/>
                                      </p:to>
                                    </p:set>
                                    <p:animEffect transition="in" filter="wipe(left)">
                                      <p:cBhvr>
                                        <p:cTn id="22" dur="500" fill="hold"/>
                                        <p:tgtEl>
                                          <p:spTgt spid="614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50"/>
                                        </p:tgtEl>
                                        <p:attrNameLst>
                                          <p:attrName>style.visibility</p:attrName>
                                        </p:attrNameLst>
                                      </p:cBhvr>
                                      <p:to>
                                        <p:strVal val="visible"/>
                                      </p:to>
                                    </p:set>
                                    <p:animEffect transition="in" filter="wipe(left)">
                                      <p:cBhvr>
                                        <p:cTn id="27" dur="500" fill="hold"/>
                                        <p:tgtEl>
                                          <p:spTgt spid="615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151"/>
                                        </p:tgtEl>
                                        <p:attrNameLst>
                                          <p:attrName>style.visibility</p:attrName>
                                        </p:attrNameLst>
                                      </p:cBhvr>
                                      <p:to>
                                        <p:strVal val="visible"/>
                                      </p:to>
                                    </p:set>
                                    <p:animEffect transition="in" filter="wipe(left)">
                                      <p:cBhvr>
                                        <p:cTn id="32" dur="500" fill="hold"/>
                                        <p:tgtEl>
                                          <p:spTgt spid="615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152"/>
                                        </p:tgtEl>
                                        <p:attrNameLst>
                                          <p:attrName>style.visibility</p:attrName>
                                        </p:attrNameLst>
                                      </p:cBhvr>
                                      <p:to>
                                        <p:strVal val="visible"/>
                                      </p:to>
                                    </p:set>
                                    <p:animEffect transition="in" filter="wipe(left)">
                                      <p:cBhvr>
                                        <p:cTn id="37" dur="500" fill="hold"/>
                                        <p:tgtEl>
                                          <p:spTgt spid="615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153"/>
                                        </p:tgtEl>
                                        <p:attrNameLst>
                                          <p:attrName>style.visibility</p:attrName>
                                        </p:attrNameLst>
                                      </p:cBhvr>
                                      <p:to>
                                        <p:strVal val="visible"/>
                                      </p:to>
                                    </p:set>
                                    <p:animEffect transition="in" filter="wipe(left)">
                                      <p:cBhvr>
                                        <p:cTn id="42" dur="500" fill="hold"/>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P spid="6147" grpId="0" animBg="1"/>
      <p:bldP spid="6148" grpId="0" animBg="1"/>
      <p:bldP spid="6149" grpId="0" animBg="1"/>
      <p:bldP spid="6150" grpId="0" animBg="1"/>
      <p:bldP spid="6151" grpId="0" animBg="1"/>
      <p:bldP spid="6152" grpId="0" animBg="1"/>
      <p:bldP spid="61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6"/>
          <p:cNvSpPr>
            <a:spLocks noChangeArrowheads="1"/>
          </p:cNvSpPr>
          <p:nvPr>
            <p:custDataLst>
              <p:tags r:id="rId1"/>
            </p:custDataLst>
          </p:nvPr>
        </p:nvSpPr>
        <p:spPr bwMode="auto">
          <a:xfrm>
            <a:off x="1096894" y="1353217"/>
            <a:ext cx="85486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dirty="0">
                <a:latin typeface="Arial" panose="020B0604020202020204" pitchFamily="34" charset="0"/>
                <a:ea typeface="思源黑体 CN Medium" panose="020B0600000000000000" pitchFamily="34" charset="-122"/>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sym typeface="Arial" panose="020B0604020202020204" pitchFamily="34" charset="0"/>
              </a:rPr>
              <a:t>2</a:t>
            </a:r>
            <a:r>
              <a:rPr lang="zh-CN" altLang="en-US" sz="2000" dirty="0">
                <a:latin typeface="Arial" panose="020B0604020202020204" pitchFamily="34" charset="0"/>
                <a:ea typeface="思源黑体 CN Medium" panose="020B0600000000000000" pitchFamily="34" charset="-122"/>
                <a:sym typeface="Arial" panose="020B0604020202020204" pitchFamily="34" charset="0"/>
              </a:rPr>
              <a:t>）词义</a:t>
            </a:r>
            <a:endParaRPr lang="en-US" altLang="zh-CN" sz="2000"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7170" name="TextBox 10"/>
          <p:cNvSpPr/>
          <p:nvPr>
            <p:custDataLst>
              <p:tags r:id="rId2"/>
            </p:custDataLst>
          </p:nvPr>
        </p:nvSpPr>
        <p:spPr>
          <a:xfrm>
            <a:off x="1432560" y="1697114"/>
            <a:ext cx="10759440" cy="4524315"/>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00000"/>
              </a:lnSpc>
            </a:pPr>
            <a:r>
              <a:rPr altLang="zh-CN"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altLang="zh-CN" dirty="0">
                <a:ln w="9525" cap="flat" cmpd="sng" algn="ctr">
                  <a:noFill/>
                  <a:prstDash val="solid"/>
                  <a:round/>
                  <a:headEnd type="none" w="med" len="med"/>
                  <a:tailEnd type="none" w="med" len="med"/>
                </a:ln>
                <a:solidFill>
                  <a:srgbClr val="0070C0"/>
                </a:solidFill>
                <a:ea typeface="思源黑体 CN Medium" panose="020B0600000000000000" pitchFamily="34" charset="-122"/>
                <a:sym typeface="Arial" panose="020B0604020202020204" pitchFamily="34" charset="0"/>
              </a:rPr>
              <a:t>鄙薄</a:t>
            </a:r>
            <a:r>
              <a:rPr altLang="zh-CN"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】轻视。</a:t>
            </a:r>
          </a:p>
          <a:p>
            <a:pPr>
              <a:lnSpc>
                <a:spcPct val="200000"/>
              </a:lnSpc>
            </a:pPr>
            <a:r>
              <a:rPr altLang="zh-CN"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altLang="zh-CN" dirty="0">
                <a:ln w="9525" cap="flat" cmpd="sng" algn="ctr">
                  <a:noFill/>
                  <a:prstDash val="solid"/>
                  <a:round/>
                  <a:headEnd type="none" w="med" len="med"/>
                  <a:tailEnd type="none" w="med" len="med"/>
                </a:ln>
                <a:solidFill>
                  <a:srgbClr val="0070C0"/>
                </a:solidFill>
                <a:ea typeface="思源黑体 CN Medium" panose="020B0600000000000000" pitchFamily="34" charset="-122"/>
                <a:sym typeface="Arial" panose="020B0604020202020204" pitchFamily="34" charset="0"/>
              </a:rPr>
              <a:t>殉职</a:t>
            </a:r>
            <a:r>
              <a:rPr altLang="zh-CN"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】为公务而牺牲生命。</a:t>
            </a:r>
          </a:p>
          <a:p>
            <a:pPr>
              <a:lnSpc>
                <a:spcPct val="200000"/>
              </a:lnSpc>
            </a:pPr>
            <a:r>
              <a:rPr altLang="zh-CN"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altLang="zh-CN" dirty="0">
                <a:ln w="9525" cap="flat" cmpd="sng" algn="ctr">
                  <a:noFill/>
                  <a:prstDash val="solid"/>
                  <a:round/>
                  <a:headEnd type="none" w="med" len="med"/>
                  <a:tailEnd type="none" w="med" len="med"/>
                </a:ln>
                <a:solidFill>
                  <a:srgbClr val="0070C0"/>
                </a:solidFill>
                <a:ea typeface="思源黑体 CN Medium" panose="020B0600000000000000" pitchFamily="34" charset="-122"/>
                <a:sym typeface="Arial" panose="020B0604020202020204" pitchFamily="34" charset="0"/>
              </a:rPr>
              <a:t>狭隘</a:t>
            </a:r>
            <a:r>
              <a:rPr altLang="zh-CN"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】心胸、气量、见识等不宽广。</a:t>
            </a:r>
          </a:p>
          <a:p>
            <a:pPr>
              <a:lnSpc>
                <a:spcPct val="200000"/>
              </a:lnSpc>
            </a:pPr>
            <a:r>
              <a:rPr altLang="zh-CN"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altLang="zh-CN" dirty="0">
                <a:ln w="9525" cap="flat" cmpd="sng" algn="ctr">
                  <a:noFill/>
                  <a:prstDash val="solid"/>
                  <a:round/>
                  <a:headEnd type="none" w="med" len="med"/>
                  <a:tailEnd type="none" w="med" len="med"/>
                </a:ln>
                <a:solidFill>
                  <a:srgbClr val="0070C0"/>
                </a:solidFill>
                <a:ea typeface="思源黑体 CN Medium" panose="020B0600000000000000" pitchFamily="34" charset="-122"/>
                <a:sym typeface="Arial" panose="020B0604020202020204" pitchFamily="34" charset="0"/>
              </a:rPr>
              <a:t>热忱</a:t>
            </a:r>
            <a:r>
              <a:rPr altLang="zh-CN"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】热情。忱，情意。</a:t>
            </a:r>
          </a:p>
          <a:p>
            <a:pPr>
              <a:lnSpc>
                <a:spcPct val="200000"/>
              </a:lnSpc>
            </a:pPr>
            <a:r>
              <a:rPr altLang="zh-CN"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altLang="zh-CN" dirty="0">
                <a:ln w="9525" cap="flat" cmpd="sng" algn="ctr">
                  <a:noFill/>
                  <a:prstDash val="solid"/>
                  <a:round/>
                  <a:headEnd type="none" w="med" len="med"/>
                  <a:tailEnd type="none" w="med" len="med"/>
                </a:ln>
                <a:solidFill>
                  <a:srgbClr val="0070C0"/>
                </a:solidFill>
                <a:ea typeface="思源黑体 CN Medium" panose="020B0600000000000000" pitchFamily="34" charset="-122"/>
                <a:sym typeface="Arial" panose="020B0604020202020204" pitchFamily="34" charset="0"/>
              </a:rPr>
              <a:t>拈轻怕重</a:t>
            </a:r>
            <a:r>
              <a:rPr altLang="zh-CN"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】接受工作时挑拣轻松的，害怕繁重的。拈，抓、捏。</a:t>
            </a:r>
          </a:p>
          <a:p>
            <a:pPr>
              <a:lnSpc>
                <a:spcPct val="200000"/>
              </a:lnSpc>
            </a:pPr>
            <a:r>
              <a:rPr altLang="zh-CN"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altLang="zh-CN" dirty="0">
                <a:ln w="9525" cap="flat" cmpd="sng" algn="ctr">
                  <a:noFill/>
                  <a:prstDash val="solid"/>
                  <a:round/>
                  <a:headEnd type="none" w="med" len="med"/>
                  <a:tailEnd type="none" w="med" len="med"/>
                </a:ln>
                <a:solidFill>
                  <a:srgbClr val="0070C0"/>
                </a:solidFill>
                <a:ea typeface="思源黑体 CN Medium" panose="020B0600000000000000" pitchFamily="34" charset="-122"/>
                <a:sym typeface="Arial" panose="020B0604020202020204" pitchFamily="34" charset="0"/>
              </a:rPr>
              <a:t>见异思迁</a:t>
            </a:r>
            <a:r>
              <a:rPr altLang="zh-CN"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】看到别的事物就改变原来的主意。文中指不安心工作，事业心不强。</a:t>
            </a:r>
          </a:p>
          <a:p>
            <a:pPr>
              <a:lnSpc>
                <a:spcPct val="200000"/>
              </a:lnSpc>
            </a:pPr>
            <a:r>
              <a:rPr altLang="zh-CN"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altLang="zh-CN" dirty="0">
                <a:ln w="9525" cap="flat" cmpd="sng" algn="ctr">
                  <a:noFill/>
                  <a:prstDash val="solid"/>
                  <a:round/>
                  <a:headEnd type="none" w="med" len="med"/>
                  <a:tailEnd type="none" w="med" len="med"/>
                </a:ln>
                <a:solidFill>
                  <a:srgbClr val="0070C0"/>
                </a:solidFill>
                <a:ea typeface="思源黑体 CN Medium" panose="020B0600000000000000" pitchFamily="34" charset="-122"/>
                <a:sym typeface="Arial" panose="020B0604020202020204" pitchFamily="34" charset="0"/>
              </a:rPr>
              <a:t>麻木不仁</a:t>
            </a:r>
            <a:r>
              <a:rPr altLang="zh-CN"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】本义是肢体麻木，没有感觉。文中指缺乏热情，对集体和人民的利益不关心。</a:t>
            </a:r>
          </a:p>
          <a:p>
            <a:pPr>
              <a:lnSpc>
                <a:spcPct val="200000"/>
              </a:lnSpc>
            </a:pPr>
            <a:r>
              <a:rPr altLang="zh-CN"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altLang="zh-CN" dirty="0">
                <a:ln w="9525" cap="flat" cmpd="sng" algn="ctr">
                  <a:noFill/>
                  <a:prstDash val="solid"/>
                  <a:round/>
                  <a:headEnd type="none" w="med" len="med"/>
                  <a:tailEnd type="none" w="med" len="med"/>
                </a:ln>
                <a:solidFill>
                  <a:srgbClr val="0070C0"/>
                </a:solidFill>
                <a:ea typeface="思源黑体 CN Medium" panose="020B0600000000000000" pitchFamily="34" charset="-122"/>
                <a:sym typeface="Arial" panose="020B0604020202020204" pitchFamily="34" charset="0"/>
              </a:rPr>
              <a:t>不足道</a:t>
            </a:r>
            <a:r>
              <a:rPr altLang="zh-CN"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】不值得一提。</a:t>
            </a:r>
            <a:endParaRPr altLang="zh-CN" dirty="0">
              <a:ea typeface="思源黑体 CN Medium" panose="020B0600000000000000" pitchFamily="34" charset="-122"/>
              <a:sym typeface="Arial" panose="020B0604020202020204" pitchFamily="34" charset="0"/>
            </a:endParaRPr>
          </a:p>
        </p:txBody>
      </p:sp>
      <p:sp>
        <p:nvSpPr>
          <p:cNvPr id="4" name="矩形: 圆角 1"/>
          <p:cNvSpPr/>
          <p:nvPr/>
        </p:nvSpPr>
        <p:spPr>
          <a:xfrm>
            <a:off x="162560" y="284480"/>
            <a:ext cx="2694940" cy="638056"/>
          </a:xfrm>
          <a:prstGeom prst="roundRect">
            <a:avLst>
              <a:gd name="adj" fmla="val 50000"/>
            </a:avLst>
          </a:prstGeom>
          <a:solidFill>
            <a:srgbClr val="0D12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6" name="文本框 5"/>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slide(fromBottom)">
                                      <p:cBhvr>
                                        <p:cTn id="7" dur="500" fill="hold"/>
                                        <p:tgtEl>
                                          <p:spTgt spid="71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7170">
                                            <p:txEl>
                                              <p:pRg st="1" end="1"/>
                                            </p:txEl>
                                          </p:spTgt>
                                        </p:tgtEl>
                                        <p:attrNameLst>
                                          <p:attrName>style.visibility</p:attrName>
                                        </p:attrNameLst>
                                      </p:cBhvr>
                                      <p:to>
                                        <p:strVal val="visible"/>
                                      </p:to>
                                    </p:set>
                                    <p:animEffect transition="in" filter="slide(fromBottom)">
                                      <p:cBhvr>
                                        <p:cTn id="12" dur="500" fill="hold"/>
                                        <p:tgtEl>
                                          <p:spTgt spid="71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170">
                                            <p:txEl>
                                              <p:pRg st="2" end="2"/>
                                            </p:txEl>
                                          </p:spTgt>
                                        </p:tgtEl>
                                        <p:attrNameLst>
                                          <p:attrName>style.visibility</p:attrName>
                                        </p:attrNameLst>
                                      </p:cBhvr>
                                      <p:to>
                                        <p:strVal val="visible"/>
                                      </p:to>
                                    </p:set>
                                    <p:animEffect transition="in" filter="slide(fromBottom)">
                                      <p:cBhvr>
                                        <p:cTn id="17" dur="500" fill="hold"/>
                                        <p:tgtEl>
                                          <p:spTgt spid="71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7170">
                                            <p:txEl>
                                              <p:pRg st="3" end="3"/>
                                            </p:txEl>
                                          </p:spTgt>
                                        </p:tgtEl>
                                        <p:attrNameLst>
                                          <p:attrName>style.visibility</p:attrName>
                                        </p:attrNameLst>
                                      </p:cBhvr>
                                      <p:to>
                                        <p:strVal val="visible"/>
                                      </p:to>
                                    </p:set>
                                    <p:animEffect transition="in" filter="slide(fromBottom)">
                                      <p:cBhvr>
                                        <p:cTn id="22" dur="500" fill="hold"/>
                                        <p:tgtEl>
                                          <p:spTgt spid="717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7170">
                                            <p:txEl>
                                              <p:pRg st="4" end="4"/>
                                            </p:txEl>
                                          </p:spTgt>
                                        </p:tgtEl>
                                        <p:attrNameLst>
                                          <p:attrName>style.visibility</p:attrName>
                                        </p:attrNameLst>
                                      </p:cBhvr>
                                      <p:to>
                                        <p:strVal val="visible"/>
                                      </p:to>
                                    </p:set>
                                    <p:animEffect transition="in" filter="slide(fromBottom)">
                                      <p:cBhvr>
                                        <p:cTn id="27" dur="500" fill="hold"/>
                                        <p:tgtEl>
                                          <p:spTgt spid="717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7170">
                                            <p:txEl>
                                              <p:pRg st="5" end="5"/>
                                            </p:txEl>
                                          </p:spTgt>
                                        </p:tgtEl>
                                        <p:attrNameLst>
                                          <p:attrName>style.visibility</p:attrName>
                                        </p:attrNameLst>
                                      </p:cBhvr>
                                      <p:to>
                                        <p:strVal val="visible"/>
                                      </p:to>
                                    </p:set>
                                    <p:animEffect transition="in" filter="slide(fromBottom)">
                                      <p:cBhvr>
                                        <p:cTn id="32" dur="500" fill="hold"/>
                                        <p:tgtEl>
                                          <p:spTgt spid="717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7170">
                                            <p:txEl>
                                              <p:pRg st="6" end="6"/>
                                            </p:txEl>
                                          </p:spTgt>
                                        </p:tgtEl>
                                        <p:attrNameLst>
                                          <p:attrName>style.visibility</p:attrName>
                                        </p:attrNameLst>
                                      </p:cBhvr>
                                      <p:to>
                                        <p:strVal val="visible"/>
                                      </p:to>
                                    </p:set>
                                    <p:animEffect transition="in" filter="slide(fromBottom)">
                                      <p:cBhvr>
                                        <p:cTn id="37" dur="500" fill="hold"/>
                                        <p:tgtEl>
                                          <p:spTgt spid="717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7170">
                                            <p:txEl>
                                              <p:pRg st="7" end="7"/>
                                            </p:txEl>
                                          </p:spTgt>
                                        </p:tgtEl>
                                        <p:attrNameLst>
                                          <p:attrName>style.visibility</p:attrName>
                                        </p:attrNameLst>
                                      </p:cBhvr>
                                      <p:to>
                                        <p:strVal val="visible"/>
                                      </p:to>
                                    </p:set>
                                    <p:animEffect transition="in" filter="slide(fromBottom)">
                                      <p:cBhvr>
                                        <p:cTn id="42" dur="500" fill="hold"/>
                                        <p:tgtEl>
                                          <p:spTgt spid="717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8"/>
          <p:cNvSpPr>
            <a:spLocks noChangeArrowheads="1"/>
          </p:cNvSpPr>
          <p:nvPr>
            <p:custDataLst>
              <p:tags r:id="rId1"/>
            </p:custDataLst>
          </p:nvPr>
        </p:nvSpPr>
        <p:spPr bwMode="auto">
          <a:xfrm>
            <a:off x="660400" y="1463694"/>
            <a:ext cx="5329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Wingdings" panose="05000000000000000000" pitchFamily="2" charset="2"/>
              <a:buChar char="u"/>
            </a:pPr>
            <a:r>
              <a:rPr lang="zh-CN" altLang="en-US" sz="2400" dirty="0">
                <a:solidFill>
                  <a:srgbClr val="0070C0"/>
                </a:solidFill>
                <a:latin typeface="Arial" panose="020B0604020202020204" pitchFamily="34" charset="0"/>
                <a:ea typeface="思源黑体 CN Medium" panose="020B0600000000000000" pitchFamily="34" charset="-122"/>
                <a:sym typeface="Arial" panose="020B0604020202020204" pitchFamily="34" charset="0"/>
              </a:rPr>
              <a:t>步骤二  整体感知  走进文本</a:t>
            </a:r>
          </a:p>
        </p:txBody>
      </p:sp>
      <p:sp>
        <p:nvSpPr>
          <p:cNvPr id="8194" name="TextBox 2"/>
          <p:cNvSpPr/>
          <p:nvPr>
            <p:custDataLst>
              <p:tags r:id="rId2"/>
            </p:custDataLst>
          </p:nvPr>
        </p:nvSpPr>
        <p:spPr>
          <a:xfrm>
            <a:off x="1769029" y="2053549"/>
            <a:ext cx="9203680" cy="3785652"/>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00000"/>
              </a:lnSpc>
            </a:pPr>
            <a:r>
              <a:rPr lang="en-US" altLang="zh-CN" sz="2000" b="1"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1</a:t>
            </a: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．范读课文。</a:t>
            </a:r>
          </a:p>
          <a:p>
            <a:pPr>
              <a:lnSpc>
                <a:spcPct val="200000"/>
              </a:lnSpc>
            </a:pPr>
            <a:r>
              <a:rPr lang="en-US" altLang="zh-CN" sz="2000" b="1"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2</a:t>
            </a: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．提出问题：你能用一句话概括白求恩大夫是一个什么样的人吗？</a:t>
            </a:r>
          </a:p>
          <a:p>
            <a:pPr>
              <a:lnSpc>
                <a:spcPct val="200000"/>
              </a:lnSpc>
            </a:pPr>
            <a:r>
              <a:rPr lang="en-US" altLang="zh-CN" sz="2000" b="1"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3</a:t>
            </a: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．讨论</a:t>
            </a:r>
            <a:r>
              <a:rPr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a:t>
            </a: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把握课文中的关键句。</a:t>
            </a:r>
          </a:p>
          <a:p>
            <a:pPr>
              <a:lnSpc>
                <a:spcPct val="200000"/>
              </a:lnSpc>
            </a:pPr>
            <a:r>
              <a:rPr lang="en-US"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    </a:t>
            </a:r>
            <a:r>
              <a:rPr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第</a:t>
            </a:r>
            <a:r>
              <a:rPr lang="en-US"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1</a:t>
            </a:r>
            <a:r>
              <a:rPr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段：</a:t>
            </a:r>
            <a:r>
              <a:rPr lang="en-US"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一个外国人，毫无利己的动机，把中国人民的解放事业当作他自己的事业，这是什么精神？这是国际主义的精神，这是共产主义的精神，每一个中国共产党员都要学习这种精神。</a:t>
            </a:r>
            <a:r>
              <a:rPr lang="en-US"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endParaRPr altLang="zh-CN" sz="2000" dirty="0">
              <a:solidFill>
                <a:srgbClr val="FF0000"/>
              </a:solidFill>
              <a:ea typeface="思源黑体 CN Medium" panose="020B0600000000000000" pitchFamily="34" charset="-122"/>
              <a:sym typeface="Arial" panose="020B0604020202020204" pitchFamily="34" charset="0"/>
            </a:endParaRPr>
          </a:p>
        </p:txBody>
      </p:sp>
      <p:sp>
        <p:nvSpPr>
          <p:cNvPr id="5" name="矩形: 圆角 1"/>
          <p:cNvSpPr/>
          <p:nvPr/>
        </p:nvSpPr>
        <p:spPr>
          <a:xfrm>
            <a:off x="162560" y="284480"/>
            <a:ext cx="2694940" cy="638056"/>
          </a:xfrm>
          <a:prstGeom prst="roundRect">
            <a:avLst>
              <a:gd name="adj" fmla="val 50000"/>
            </a:avLst>
          </a:prstGeom>
          <a:solidFill>
            <a:srgbClr val="0D12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6"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7" name="文本框 6"/>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Box 1"/>
          <p:cNvSpPr/>
          <p:nvPr>
            <p:custDataLst>
              <p:tags r:id="rId1"/>
            </p:custDataLst>
          </p:nvPr>
        </p:nvSpPr>
        <p:spPr>
          <a:xfrm>
            <a:off x="1438032" y="2185112"/>
            <a:ext cx="9886462" cy="3170099"/>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50000"/>
              </a:lnSpc>
            </a:pPr>
            <a:r>
              <a:rPr lang="en-US"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    </a:t>
            </a:r>
            <a:r>
              <a:rPr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第</a:t>
            </a:r>
            <a:r>
              <a:rPr lang="en-US"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2</a:t>
            </a:r>
            <a:r>
              <a:rPr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段：</a:t>
            </a:r>
            <a:r>
              <a:rPr lang="en-US"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白求恩同志毫不利己专门利人的精神，表现在他对工作的极端的负责任，对同志对人民的极端的热忱。</a:t>
            </a:r>
            <a:r>
              <a:rPr lang="en-US"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endParaRPr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endParaRPr>
          </a:p>
          <a:p>
            <a:pPr>
              <a:lnSpc>
                <a:spcPct val="250000"/>
              </a:lnSpc>
            </a:pPr>
            <a:r>
              <a:rPr lang="en-US"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    </a:t>
            </a:r>
            <a:r>
              <a:rPr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第</a:t>
            </a:r>
            <a:r>
              <a:rPr lang="en-US"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3</a:t>
            </a:r>
            <a:r>
              <a:rPr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段：</a:t>
            </a:r>
            <a:r>
              <a:rPr lang="en-US"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白求恩同志是个医生，他以医疗为职业，对技术精益求精。</a:t>
            </a:r>
            <a:r>
              <a:rPr lang="en-US"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endParaRPr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endParaRPr>
          </a:p>
          <a:p>
            <a:pPr>
              <a:lnSpc>
                <a:spcPct val="250000"/>
              </a:lnSpc>
            </a:pPr>
            <a:r>
              <a:rPr lang="en-US"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    </a:t>
            </a:r>
            <a:r>
              <a:rPr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第</a:t>
            </a:r>
            <a:r>
              <a:rPr lang="en-US"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4</a:t>
            </a:r>
            <a:r>
              <a:rPr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段：</a:t>
            </a:r>
            <a:r>
              <a:rPr lang="en-US"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r>
              <a:rPr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我们大家要学习他毫无自私自利之心的精神。</a:t>
            </a:r>
            <a:r>
              <a:rPr lang="en-US"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a:t>
            </a:r>
            <a:endParaRPr altLang="zh-CN" sz="2000" dirty="0">
              <a:solidFill>
                <a:srgbClr val="FF0000"/>
              </a:solidFill>
              <a:ea typeface="思源黑体 CN Medium" panose="020B0600000000000000" pitchFamily="34" charset="-122"/>
              <a:sym typeface="Arial" panose="020B0604020202020204" pitchFamily="34" charset="0"/>
            </a:endParaRPr>
          </a:p>
        </p:txBody>
      </p:sp>
      <p:sp>
        <p:nvSpPr>
          <p:cNvPr id="3" name="矩形: 圆角 1"/>
          <p:cNvSpPr/>
          <p:nvPr/>
        </p:nvSpPr>
        <p:spPr>
          <a:xfrm>
            <a:off x="162560" y="284480"/>
            <a:ext cx="2694940" cy="638056"/>
          </a:xfrm>
          <a:prstGeom prst="roundRect">
            <a:avLst>
              <a:gd name="adj" fmla="val 50000"/>
            </a:avLst>
          </a:prstGeom>
          <a:solidFill>
            <a:srgbClr val="0D12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4"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文本框 4"/>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9217">
                                            <p:txEl>
                                              <p:pRg st="0" end="0"/>
                                            </p:txEl>
                                          </p:spTgt>
                                        </p:tgtEl>
                                        <p:attrNameLst>
                                          <p:attrName>style.visibility</p:attrName>
                                        </p:attrNameLst>
                                      </p:cBhvr>
                                      <p:to>
                                        <p:strVal val="visible"/>
                                      </p:to>
                                    </p:set>
                                    <p:animEffect transition="in" filter="dissolve">
                                      <p:cBhvr>
                                        <p:cTn id="7" dur="500" fill="hold"/>
                                        <p:tgtEl>
                                          <p:spTgt spid="92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217">
                                            <p:txEl>
                                              <p:pRg st="1" end="1"/>
                                            </p:txEl>
                                          </p:spTgt>
                                        </p:tgtEl>
                                        <p:attrNameLst>
                                          <p:attrName>style.visibility</p:attrName>
                                        </p:attrNameLst>
                                      </p:cBhvr>
                                      <p:to>
                                        <p:strVal val="visible"/>
                                      </p:to>
                                    </p:set>
                                    <p:animEffect transition="in" filter="dissolve">
                                      <p:cBhvr>
                                        <p:cTn id="12" dur="500" fill="hold"/>
                                        <p:tgtEl>
                                          <p:spTgt spid="92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217">
                                            <p:txEl>
                                              <p:pRg st="2" end="2"/>
                                            </p:txEl>
                                          </p:spTgt>
                                        </p:tgtEl>
                                        <p:attrNameLst>
                                          <p:attrName>style.visibility</p:attrName>
                                        </p:attrNameLst>
                                      </p:cBhvr>
                                      <p:to>
                                        <p:strVal val="visible"/>
                                      </p:to>
                                    </p:set>
                                    <p:animEffect transition="in" filter="dissolve">
                                      <p:cBhvr>
                                        <p:cTn id="17" dur="500" fill="hold"/>
                                        <p:tgtEl>
                                          <p:spTgt spid="92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Box 1"/>
          <p:cNvSpPr/>
          <p:nvPr>
            <p:custDataLst>
              <p:tags r:id="rId1"/>
            </p:custDataLst>
          </p:nvPr>
        </p:nvSpPr>
        <p:spPr>
          <a:xfrm>
            <a:off x="1510030" y="1584140"/>
            <a:ext cx="9900418" cy="4401205"/>
          </a:xfrm>
          <a:prstGeom prst="rect">
            <a:avLst/>
          </a:prstGeom>
          <a:noFill/>
          <a:ln>
            <a:noFill/>
            <a:miter lim="800000"/>
          </a:ln>
        </p:spPr>
        <p:txBody>
          <a:bodyPr wrap="square">
            <a:spAutoFit/>
          </a:bodyPr>
          <a:lstStyle>
            <a:defPPr>
              <a:defRPr lang="zh-CN"/>
            </a:defPPr>
            <a:lvl1pPr marL="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a:lnSpc>
                <a:spcPct val="200000"/>
              </a:lnSpc>
            </a:pP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明确全文思路，总结得出：全文一共有四段，可以概括为：</a:t>
            </a:r>
          </a:p>
          <a:p>
            <a:pPr>
              <a:lnSpc>
                <a:spcPct val="200000"/>
              </a:lnSpc>
            </a:pPr>
            <a:r>
              <a:rPr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第一部分：白求恩同志具有国际主义精神。</a:t>
            </a:r>
          </a:p>
          <a:p>
            <a:pPr>
              <a:lnSpc>
                <a:spcPct val="200000"/>
              </a:lnSpc>
            </a:pPr>
            <a:r>
              <a:rPr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第二部分：白求恩同志具有毫不利己专门利人的精神。</a:t>
            </a:r>
          </a:p>
          <a:p>
            <a:pPr>
              <a:lnSpc>
                <a:spcPct val="200000"/>
              </a:lnSpc>
            </a:pPr>
            <a:r>
              <a:rPr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第三部分：白求恩同志具有对技术精益求精的精神。</a:t>
            </a:r>
          </a:p>
          <a:p>
            <a:pPr>
              <a:lnSpc>
                <a:spcPct val="200000"/>
              </a:lnSpc>
            </a:pPr>
            <a:r>
              <a:rPr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第四部分：号召全党学习白求恩同志毫无自私自利之心的精神。</a:t>
            </a:r>
          </a:p>
          <a:p>
            <a:pPr>
              <a:lnSpc>
                <a:spcPct val="200000"/>
              </a:lnSpc>
            </a:pPr>
            <a:r>
              <a:rPr altLang="zh-CN" sz="2000" dirty="0">
                <a:ln w="9525" cap="flat" cmpd="sng" algn="ctr">
                  <a:noFill/>
                  <a:prstDash val="solid"/>
                  <a:round/>
                  <a:headEnd type="none" w="med" len="med"/>
                  <a:tailEnd type="none" w="med" len="med"/>
                </a:ln>
                <a:solidFill>
                  <a:srgbClr val="000000"/>
                </a:solidFill>
                <a:ea typeface="思源黑体 CN Medium" panose="020B0600000000000000" pitchFamily="34" charset="-122"/>
                <a:sym typeface="Arial" panose="020B0604020202020204" pitchFamily="34" charset="0"/>
              </a:rPr>
              <a:t>总结归纳：</a:t>
            </a:r>
            <a:r>
              <a:rPr altLang="zh-CN" sz="2000" dirty="0">
                <a:ln w="9525" cap="flat" cmpd="sng" algn="ctr">
                  <a:noFill/>
                  <a:prstDash val="solid"/>
                  <a:round/>
                  <a:headEnd type="none" w="med" len="med"/>
                  <a:tailEnd type="none" w="med" len="med"/>
                </a:ln>
                <a:solidFill>
                  <a:srgbClr val="FF0000"/>
                </a:solidFill>
                <a:ea typeface="思源黑体 CN Medium" panose="020B0600000000000000" pitchFamily="34" charset="-122"/>
                <a:sym typeface="Arial" panose="020B0604020202020204" pitchFamily="34" charset="0"/>
              </a:rPr>
              <a:t>白求恩同志是一个值得我们学习的具有国际主义、毫不利己专门利人和对技术精益求精精神的人。</a:t>
            </a:r>
            <a:endParaRPr altLang="zh-CN" sz="2000" dirty="0">
              <a:solidFill>
                <a:srgbClr val="FF0000"/>
              </a:solidFill>
              <a:ea typeface="思源黑体 CN Medium" panose="020B0600000000000000" pitchFamily="34" charset="-122"/>
              <a:sym typeface="Arial" panose="020B0604020202020204" pitchFamily="34" charset="0"/>
            </a:endParaRPr>
          </a:p>
        </p:txBody>
      </p:sp>
      <p:sp>
        <p:nvSpPr>
          <p:cNvPr id="3" name="矩形: 圆角 1"/>
          <p:cNvSpPr/>
          <p:nvPr/>
        </p:nvSpPr>
        <p:spPr>
          <a:xfrm>
            <a:off x="162560" y="284480"/>
            <a:ext cx="2694940" cy="638056"/>
          </a:xfrm>
          <a:prstGeom prst="roundRect">
            <a:avLst>
              <a:gd name="adj" fmla="val 50000"/>
            </a:avLst>
          </a:prstGeom>
          <a:solidFill>
            <a:srgbClr val="0D12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4"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文本框 4"/>
          <p:cNvSpPr txBox="1"/>
          <p:nvPr/>
        </p:nvSpPr>
        <p:spPr>
          <a:xfrm>
            <a:off x="835052" y="325761"/>
            <a:ext cx="186795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精彩课堂</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241">
                                            <p:txEl>
                                              <p:pRg st="0" end="0"/>
                                            </p:txEl>
                                          </p:spTgt>
                                        </p:tgtEl>
                                        <p:attrNameLst>
                                          <p:attrName>style.visibility</p:attrName>
                                        </p:attrNameLst>
                                      </p:cBhvr>
                                      <p:to>
                                        <p:strVal val="visible"/>
                                      </p:to>
                                    </p:set>
                                    <p:animEffect transition="in" filter="blinds(horizontal)">
                                      <p:cBhvr>
                                        <p:cTn id="7" dur="500" fill="hold"/>
                                        <p:tgtEl>
                                          <p:spTgt spid="102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241">
                                            <p:txEl>
                                              <p:pRg st="1" end="1"/>
                                            </p:txEl>
                                          </p:spTgt>
                                        </p:tgtEl>
                                        <p:attrNameLst>
                                          <p:attrName>style.visibility</p:attrName>
                                        </p:attrNameLst>
                                      </p:cBhvr>
                                      <p:to>
                                        <p:strVal val="visible"/>
                                      </p:to>
                                    </p:set>
                                    <p:animEffect transition="in" filter="dissolve">
                                      <p:cBhvr>
                                        <p:cTn id="12" dur="500" fill="hold"/>
                                        <p:tgtEl>
                                          <p:spTgt spid="102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241">
                                            <p:txEl>
                                              <p:pRg st="2" end="2"/>
                                            </p:txEl>
                                          </p:spTgt>
                                        </p:tgtEl>
                                        <p:attrNameLst>
                                          <p:attrName>style.visibility</p:attrName>
                                        </p:attrNameLst>
                                      </p:cBhvr>
                                      <p:to>
                                        <p:strVal val="visible"/>
                                      </p:to>
                                    </p:set>
                                    <p:animEffect transition="in" filter="dissolve">
                                      <p:cBhvr>
                                        <p:cTn id="17" dur="500" fill="hold"/>
                                        <p:tgtEl>
                                          <p:spTgt spid="102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241">
                                            <p:txEl>
                                              <p:pRg st="3" end="3"/>
                                            </p:txEl>
                                          </p:spTgt>
                                        </p:tgtEl>
                                        <p:attrNameLst>
                                          <p:attrName>style.visibility</p:attrName>
                                        </p:attrNameLst>
                                      </p:cBhvr>
                                      <p:to>
                                        <p:strVal val="visible"/>
                                      </p:to>
                                    </p:set>
                                    <p:animEffect transition="in" filter="dissolve">
                                      <p:cBhvr>
                                        <p:cTn id="22" dur="500" fill="hold"/>
                                        <p:tgtEl>
                                          <p:spTgt spid="1024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0241">
                                            <p:txEl>
                                              <p:pRg st="4" end="4"/>
                                            </p:txEl>
                                          </p:spTgt>
                                        </p:tgtEl>
                                        <p:attrNameLst>
                                          <p:attrName>style.visibility</p:attrName>
                                        </p:attrNameLst>
                                      </p:cBhvr>
                                      <p:to>
                                        <p:strVal val="visible"/>
                                      </p:to>
                                    </p:set>
                                    <p:animEffect transition="in" filter="dissolve">
                                      <p:cBhvr>
                                        <p:cTn id="27" dur="500" fill="hold"/>
                                        <p:tgtEl>
                                          <p:spTgt spid="1024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0241">
                                            <p:txEl>
                                              <p:pRg st="5" end="5"/>
                                            </p:txEl>
                                          </p:spTgt>
                                        </p:tgtEl>
                                        <p:attrNameLst>
                                          <p:attrName>style.visibility</p:attrName>
                                        </p:attrNameLst>
                                      </p:cBhvr>
                                      <p:to>
                                        <p:strVal val="visible"/>
                                      </p:to>
                                    </p:set>
                                    <p:animEffect transition="in" filter="dissolve">
                                      <p:cBhvr>
                                        <p:cTn id="32" dur="500" fill="hold"/>
                                        <p:tgtEl>
                                          <p:spTgt spid="1024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4.0,&quot;FooterHeight&quot;:9.0,&quot;SideMargin&quot;:5.5,&quot;TopMargin&quot;:0.0,&quot;BottomMargin&quot;:0.0,&quot;IntervalMargin&quot;:1.5,&quot;SettingType&quot;:&quot;System&quot;}"/>
</p:tagLst>
</file>

<file path=ppt/tags/tag10.xml><?xml version="1.0" encoding="utf-8"?>
<p:tagLst xmlns:a="http://schemas.openxmlformats.org/drawingml/2006/main" xmlns:r="http://schemas.openxmlformats.org/officeDocument/2006/relationships" xmlns:p="http://schemas.openxmlformats.org/presentationml/2006/main">
  <p:tag name="AS_UNIQUEID" val="15"/>
</p:tagLst>
</file>

<file path=ppt/tags/tag11.xml><?xml version="1.0" encoding="utf-8"?>
<p:tagLst xmlns:a="http://schemas.openxmlformats.org/drawingml/2006/main" xmlns:r="http://schemas.openxmlformats.org/officeDocument/2006/relationships" xmlns:p="http://schemas.openxmlformats.org/presentationml/2006/main">
  <p:tag name="AS_UNIQUEID" val="16"/>
</p:tagLst>
</file>

<file path=ppt/tags/tag12.xml><?xml version="1.0" encoding="utf-8"?>
<p:tagLst xmlns:a="http://schemas.openxmlformats.org/drawingml/2006/main" xmlns:r="http://schemas.openxmlformats.org/officeDocument/2006/relationships" xmlns:p="http://schemas.openxmlformats.org/presentationml/2006/main">
  <p:tag name="AS_UNIQUEID" val="17"/>
</p:tagLst>
</file>

<file path=ppt/tags/tag13.xml><?xml version="1.0" encoding="utf-8"?>
<p:tagLst xmlns:a="http://schemas.openxmlformats.org/drawingml/2006/main" xmlns:r="http://schemas.openxmlformats.org/officeDocument/2006/relationships" xmlns:p="http://schemas.openxmlformats.org/presentationml/2006/main">
  <p:tag name="AS_UNIQUEID" val="18"/>
</p:tagLst>
</file>

<file path=ppt/tags/tag14.xml><?xml version="1.0" encoding="utf-8"?>
<p:tagLst xmlns:a="http://schemas.openxmlformats.org/drawingml/2006/main" xmlns:r="http://schemas.openxmlformats.org/officeDocument/2006/relationships" xmlns:p="http://schemas.openxmlformats.org/presentationml/2006/main">
  <p:tag name="AS_UNIQUEID" val="19"/>
</p:tagLst>
</file>

<file path=ppt/tags/tag15.xml><?xml version="1.0" encoding="utf-8"?>
<p:tagLst xmlns:a="http://schemas.openxmlformats.org/drawingml/2006/main" xmlns:r="http://schemas.openxmlformats.org/officeDocument/2006/relationships" xmlns:p="http://schemas.openxmlformats.org/presentationml/2006/main">
  <p:tag name="AS_UNIQUEID" val="20"/>
</p:tagLst>
</file>

<file path=ppt/tags/tag16.xml><?xml version="1.0" encoding="utf-8"?>
<p:tagLst xmlns:a="http://schemas.openxmlformats.org/drawingml/2006/main" xmlns:r="http://schemas.openxmlformats.org/officeDocument/2006/relationships" xmlns:p="http://schemas.openxmlformats.org/presentationml/2006/main">
  <p:tag name="AS_UNIQUEID" val="21"/>
</p:tagLst>
</file>

<file path=ppt/tags/tag17.xml><?xml version="1.0" encoding="utf-8"?>
<p:tagLst xmlns:a="http://schemas.openxmlformats.org/drawingml/2006/main" xmlns:r="http://schemas.openxmlformats.org/officeDocument/2006/relationships" xmlns:p="http://schemas.openxmlformats.org/presentationml/2006/main">
  <p:tag name="AS_UNIQUEID" val="22"/>
</p:tagLst>
</file>

<file path=ppt/tags/tag18.xml><?xml version="1.0" encoding="utf-8"?>
<p:tagLst xmlns:a="http://schemas.openxmlformats.org/drawingml/2006/main" xmlns:r="http://schemas.openxmlformats.org/officeDocument/2006/relationships" xmlns:p="http://schemas.openxmlformats.org/presentationml/2006/main">
  <p:tag name="AS_UNIQUEID" val="23"/>
</p:tagLst>
</file>

<file path=ppt/tags/tag19.xml><?xml version="1.0" encoding="utf-8"?>
<p:tagLst xmlns:a="http://schemas.openxmlformats.org/drawingml/2006/main" xmlns:r="http://schemas.openxmlformats.org/officeDocument/2006/relationships" xmlns:p="http://schemas.openxmlformats.org/presentationml/2006/main">
  <p:tag name="AS_UNIQUEID" val="25"/>
</p:tagLst>
</file>

<file path=ppt/tags/tag2.xml><?xml version="1.0" encoding="utf-8"?>
<p:tagLst xmlns:a="http://schemas.openxmlformats.org/drawingml/2006/main" xmlns:r="http://schemas.openxmlformats.org/officeDocument/2006/relationships" xmlns:p="http://schemas.openxmlformats.org/presentationml/2006/main">
  <p:tag name="AS_UNIQUEID" val="5"/>
</p:tagLst>
</file>

<file path=ppt/tags/tag20.xml><?xml version="1.0" encoding="utf-8"?>
<p:tagLst xmlns:a="http://schemas.openxmlformats.org/drawingml/2006/main" xmlns:r="http://schemas.openxmlformats.org/officeDocument/2006/relationships" xmlns:p="http://schemas.openxmlformats.org/presentationml/2006/main">
  <p:tag name="AS_UNIQUEID" val="26"/>
</p:tagLst>
</file>

<file path=ppt/tags/tag21.xml><?xml version="1.0" encoding="utf-8"?>
<p:tagLst xmlns:a="http://schemas.openxmlformats.org/drawingml/2006/main" xmlns:r="http://schemas.openxmlformats.org/officeDocument/2006/relationships" xmlns:p="http://schemas.openxmlformats.org/presentationml/2006/main">
  <p:tag name="AS_UNIQUEID" val="28"/>
</p:tagLst>
</file>

<file path=ppt/tags/tag22.xml><?xml version="1.0" encoding="utf-8"?>
<p:tagLst xmlns:a="http://schemas.openxmlformats.org/drawingml/2006/main" xmlns:r="http://schemas.openxmlformats.org/officeDocument/2006/relationships" xmlns:p="http://schemas.openxmlformats.org/presentationml/2006/main">
  <p:tag name="AS_UNIQUEID" val="29"/>
</p:tagLst>
</file>

<file path=ppt/tags/tag23.xml><?xml version="1.0" encoding="utf-8"?>
<p:tagLst xmlns:a="http://schemas.openxmlformats.org/drawingml/2006/main" xmlns:r="http://schemas.openxmlformats.org/officeDocument/2006/relationships" xmlns:p="http://schemas.openxmlformats.org/presentationml/2006/main">
  <p:tag name="AS_UNIQUEID" val="30"/>
</p:tagLst>
</file>

<file path=ppt/tags/tag24.xml><?xml version="1.0" encoding="utf-8"?>
<p:tagLst xmlns:a="http://schemas.openxmlformats.org/drawingml/2006/main" xmlns:r="http://schemas.openxmlformats.org/officeDocument/2006/relationships" xmlns:p="http://schemas.openxmlformats.org/presentationml/2006/main">
  <p:tag name="AS_UNIQUEID" val="31"/>
</p:tagLst>
</file>

<file path=ppt/tags/tag25.xml><?xml version="1.0" encoding="utf-8"?>
<p:tagLst xmlns:a="http://schemas.openxmlformats.org/drawingml/2006/main" xmlns:r="http://schemas.openxmlformats.org/officeDocument/2006/relationships" xmlns:p="http://schemas.openxmlformats.org/presentationml/2006/main">
  <p:tag name="AS_UNIQUEID" val="32"/>
</p:tagLst>
</file>

<file path=ppt/tags/tag26.xml><?xml version="1.0" encoding="utf-8"?>
<p:tagLst xmlns:a="http://schemas.openxmlformats.org/drawingml/2006/main" xmlns:r="http://schemas.openxmlformats.org/officeDocument/2006/relationships" xmlns:p="http://schemas.openxmlformats.org/presentationml/2006/main">
  <p:tag name="AS_UNIQUEID" val="33"/>
</p:tagLst>
</file>

<file path=ppt/tags/tag27.xml><?xml version="1.0" encoding="utf-8"?>
<p:tagLst xmlns:a="http://schemas.openxmlformats.org/drawingml/2006/main" xmlns:r="http://schemas.openxmlformats.org/officeDocument/2006/relationships" xmlns:p="http://schemas.openxmlformats.org/presentationml/2006/main">
  <p:tag name="AS_UNIQUEID" val="34"/>
</p:tagLst>
</file>

<file path=ppt/tags/tag28.xml><?xml version="1.0" encoding="utf-8"?>
<p:tagLst xmlns:a="http://schemas.openxmlformats.org/drawingml/2006/main" xmlns:r="http://schemas.openxmlformats.org/officeDocument/2006/relationships" xmlns:p="http://schemas.openxmlformats.org/presentationml/2006/main">
  <p:tag name="AS_UNIQUEID" val="35"/>
</p:tagLst>
</file>

<file path=ppt/tags/tag29.xml><?xml version="1.0" encoding="utf-8"?>
<p:tagLst xmlns:a="http://schemas.openxmlformats.org/drawingml/2006/main" xmlns:r="http://schemas.openxmlformats.org/officeDocument/2006/relationships" xmlns:p="http://schemas.openxmlformats.org/presentationml/2006/main">
  <p:tag name="AS_UNIQUEID" val="36"/>
</p:tagLst>
</file>

<file path=ppt/tags/tag3.xml><?xml version="1.0" encoding="utf-8"?>
<p:tagLst xmlns:a="http://schemas.openxmlformats.org/drawingml/2006/main" xmlns:r="http://schemas.openxmlformats.org/officeDocument/2006/relationships" xmlns:p="http://schemas.openxmlformats.org/presentationml/2006/main">
  <p:tag name="AS_UNIQUEID" val="8"/>
</p:tagLst>
</file>

<file path=ppt/tags/tag30.xml><?xml version="1.0" encoding="utf-8"?>
<p:tagLst xmlns:a="http://schemas.openxmlformats.org/drawingml/2006/main" xmlns:r="http://schemas.openxmlformats.org/officeDocument/2006/relationships" xmlns:p="http://schemas.openxmlformats.org/presentationml/2006/main">
  <p:tag name="AS_UNIQUEID" val="37"/>
</p:tagLst>
</file>

<file path=ppt/tags/tag31.xml><?xml version="1.0" encoding="utf-8"?>
<p:tagLst xmlns:a="http://schemas.openxmlformats.org/drawingml/2006/main" xmlns:r="http://schemas.openxmlformats.org/officeDocument/2006/relationships" xmlns:p="http://schemas.openxmlformats.org/presentationml/2006/main">
  <p:tag name="AS_UNIQUEID" val="38"/>
</p:tagLst>
</file>

<file path=ppt/tags/tag32.xml><?xml version="1.0" encoding="utf-8"?>
<p:tagLst xmlns:a="http://schemas.openxmlformats.org/drawingml/2006/main" xmlns:r="http://schemas.openxmlformats.org/officeDocument/2006/relationships" xmlns:p="http://schemas.openxmlformats.org/presentationml/2006/main">
  <p:tag name="AS_UNIQUEID" val="42"/>
</p:tagLst>
</file>

<file path=ppt/tags/tag33.xml><?xml version="1.0" encoding="utf-8"?>
<p:tagLst xmlns:a="http://schemas.openxmlformats.org/drawingml/2006/main" xmlns:r="http://schemas.openxmlformats.org/officeDocument/2006/relationships" xmlns:p="http://schemas.openxmlformats.org/presentationml/2006/main">
  <p:tag name="AS_UNIQUEID" val="43"/>
</p:tagLst>
</file>

<file path=ppt/tags/tag34.xml><?xml version="1.0" encoding="utf-8"?>
<p:tagLst xmlns:a="http://schemas.openxmlformats.org/drawingml/2006/main" xmlns:r="http://schemas.openxmlformats.org/officeDocument/2006/relationships" xmlns:p="http://schemas.openxmlformats.org/presentationml/2006/main">
  <p:tag name="AS_UNIQUEID" val="47"/>
</p:tagLst>
</file>

<file path=ppt/tags/tag35.xml><?xml version="1.0" encoding="utf-8"?>
<p:tagLst xmlns:a="http://schemas.openxmlformats.org/drawingml/2006/main" xmlns:r="http://schemas.openxmlformats.org/officeDocument/2006/relationships" xmlns:p="http://schemas.openxmlformats.org/presentationml/2006/main">
  <p:tag name="AS_UNIQUEID" val="48"/>
</p:tagLst>
</file>

<file path=ppt/tags/tag4.xml><?xml version="1.0" encoding="utf-8"?>
<p:tagLst xmlns:a="http://schemas.openxmlformats.org/drawingml/2006/main" xmlns:r="http://schemas.openxmlformats.org/officeDocument/2006/relationships" xmlns:p="http://schemas.openxmlformats.org/presentationml/2006/main">
  <p:tag name="AS_UNIQUEID" val="9"/>
</p:tagLst>
</file>

<file path=ppt/tags/tag5.xml><?xml version="1.0" encoding="utf-8"?>
<p:tagLst xmlns:a="http://schemas.openxmlformats.org/drawingml/2006/main" xmlns:r="http://schemas.openxmlformats.org/officeDocument/2006/relationships" xmlns:p="http://schemas.openxmlformats.org/presentationml/2006/main">
  <p:tag name="AS_UNIQUEID" val="10"/>
</p:tagLst>
</file>

<file path=ppt/tags/tag6.xml><?xml version="1.0" encoding="utf-8"?>
<p:tagLst xmlns:a="http://schemas.openxmlformats.org/drawingml/2006/main" xmlns:r="http://schemas.openxmlformats.org/officeDocument/2006/relationships" xmlns:p="http://schemas.openxmlformats.org/presentationml/2006/main">
  <p:tag name="AS_UNIQUEID" val="11"/>
</p:tagLst>
</file>

<file path=ppt/tags/tag7.xml><?xml version="1.0" encoding="utf-8"?>
<p:tagLst xmlns:a="http://schemas.openxmlformats.org/drawingml/2006/main" xmlns:r="http://schemas.openxmlformats.org/officeDocument/2006/relationships" xmlns:p="http://schemas.openxmlformats.org/presentationml/2006/main">
  <p:tag name="AS_UNIQUEID" val="12"/>
</p:tagLst>
</file>

<file path=ppt/tags/tag8.xml><?xml version="1.0" encoding="utf-8"?>
<p:tagLst xmlns:a="http://schemas.openxmlformats.org/drawingml/2006/main" xmlns:r="http://schemas.openxmlformats.org/officeDocument/2006/relationships" xmlns:p="http://schemas.openxmlformats.org/presentationml/2006/main">
  <p:tag name="AS_UNIQUEID" val="13"/>
</p:tagLst>
</file>

<file path=ppt/tags/tag9.xml><?xml version="1.0" encoding="utf-8"?>
<p:tagLst xmlns:a="http://schemas.openxmlformats.org/drawingml/2006/main" xmlns:r="http://schemas.openxmlformats.org/officeDocument/2006/relationships" xmlns:p="http://schemas.openxmlformats.org/presentationml/2006/main">
  <p:tag name="AS_UNIQUEID" val="14"/>
</p:tagLst>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1334</Words>
  <Application>Microsoft Office PowerPoint</Application>
  <PresentationFormat>宽屏</PresentationFormat>
  <Paragraphs>140</Paragraphs>
  <Slides>24</Slides>
  <Notes>24</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24</vt:i4>
      </vt:variant>
    </vt:vector>
  </HeadingPairs>
  <TitlesOfParts>
    <vt:vector size="31" baseType="lpstr">
      <vt:lpstr>Calibri</vt:lpstr>
      <vt:lpstr>Wingdings</vt:lpstr>
      <vt:lpstr>Arial</vt:lpstr>
      <vt:lpstr>思源黑体 CN Light</vt:lpstr>
      <vt:lpstr>演示斜黑体</vt:lpstr>
      <vt:lpstr>FandolFang R</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cp:revision>
  <dcterms:created xsi:type="dcterms:W3CDTF">2020-11-17T07:07:54Z</dcterms:created>
  <dcterms:modified xsi:type="dcterms:W3CDTF">2021-01-09T09:52:32Z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ies>
</file>