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9.xml" ContentType="application/vnd.openxmlformats-officedocument.presentationml.notesSlide+xml"/>
  <Override PartName="/ppt/tags/tag2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4.xml" ContentType="application/vnd.openxmlformats-officedocument.presentationml.notesSlide+xml"/>
  <Override PartName="/ppt/tags/tag28.xml" ContentType="application/vnd.openxmlformats-officedocument.presentationml.tags+xml"/>
  <Override PartName="/ppt/notesSlides/notesSlide15.xml" ContentType="application/vnd.openxmlformats-officedocument.presentationml.notesSlide+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7.xml" ContentType="application/vnd.openxmlformats-officedocument.presentationml.notesSlide+xml"/>
  <Override PartName="/ppt/tags/tag32.xml" ContentType="application/vnd.openxmlformats-officedocument.presentationml.tags+xml"/>
  <Override PartName="/ppt/notesSlides/notesSlide18.xml" ContentType="application/vnd.openxmlformats-officedocument.presentationml.notesSlide+xml"/>
  <Override PartName="/ppt/tags/tag33.xml" ContentType="application/vnd.openxmlformats-officedocument.presentationml.tags+xml"/>
  <Override PartName="/ppt/notesSlides/notesSlide19.xml" ContentType="application/vnd.openxmlformats-officedocument.presentationml.notesSlide+xml"/>
  <Override PartName="/ppt/tags/tag3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56" r:id="rId2"/>
    <p:sldId id="264" r:id="rId3"/>
    <p:sldId id="265" r:id="rId4"/>
    <p:sldId id="266" r:id="rId5"/>
    <p:sldId id="267" r:id="rId6"/>
    <p:sldId id="269"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7" r:id="rId22"/>
    <p:sldId id="286" r:id="rId23"/>
    <p:sldId id="257" r:id="rId24"/>
  </p:sldIdLst>
  <p:sldSz cx="12192000" cy="6858000"/>
  <p:notesSz cx="6858000" cy="9144000"/>
  <p:embeddedFontLst>
    <p:embeddedFont>
      <p:font typeface="FandolFang R" panose="02010600030101010101" charset="-122"/>
      <p:regular r:id="rId26"/>
    </p:embeddedFont>
    <p:embeddedFont>
      <p:font typeface="思源黑体 CN Light" panose="02010600030101010101" charset="-122"/>
      <p:regular r:id="rId27"/>
    </p:embeddedFont>
    <p:embeddedFont>
      <p:font typeface="演示斜黑体" panose="02010600030101010101" charset="-122"/>
      <p:regular r:id="rId28"/>
    </p:embeddedFont>
    <p:embeddedFont>
      <p:font typeface="Calibri" panose="020F0502020204030204" pitchFamily="34" charset="0"/>
      <p:regular r:id="rId29"/>
      <p:bold r:id="rId30"/>
      <p:italic r:id="rId31"/>
      <p:boldItalic r:id="rId32"/>
    </p:embeddedFont>
  </p:embeddedFontLst>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p15:clr>
            <a:srgbClr val="A4A3A4"/>
          </p15:clr>
        </p15:guide>
        <p15:guide id="2" pos="7256">
          <p15:clr>
            <a:srgbClr val="A4A3A4"/>
          </p15:clr>
        </p15:guide>
        <p15:guide id="3" orient="horz">
          <p15:clr>
            <a:srgbClr val="A4A3A4"/>
          </p15:clr>
        </p15:guide>
        <p15:guide id="4" orient="horz" pos="686">
          <p15:clr>
            <a:srgbClr val="A4A3A4"/>
          </p15:clr>
        </p15:guide>
        <p15:guide id="5" orient="horz" pos="3928">
          <p15:clr>
            <a:srgbClr val="A4A3A4"/>
          </p15:clr>
        </p15:guide>
        <p15:guide id="6" orient="horz" pos="38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677" y="91"/>
      </p:cViewPr>
      <p:guideLst>
        <p:guide pos="416"/>
        <p:guide pos="7256"/>
        <p:guide orient="horz"/>
        <p:guide orient="horz" pos="686"/>
        <p:guide orient="horz" pos="3928"/>
        <p:guide orient="horz" pos="38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937C7A67-25A3-46D3-B11E-4957FDCDF773}"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08F561AB-CB6A-4B07-B262-95C9B8B982F9}"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8F561AB-CB6A-4B07-B262-95C9B8B982F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8F561AB-CB6A-4B07-B262-95C9B8B982F9}"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8F561AB-CB6A-4B07-B262-95C9B8B982F9}"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8F561AB-CB6A-4B07-B262-95C9B8B982F9}"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8F561AB-CB6A-4B07-B262-95C9B8B982F9}"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8F561AB-CB6A-4B07-B262-95C9B8B982F9}"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8F561AB-CB6A-4B07-B262-95C9B8B982F9}"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8F561AB-CB6A-4B07-B262-95C9B8B982F9}"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8F561AB-CB6A-4B07-B262-95C9B8B982F9}"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8F561AB-CB6A-4B07-B262-95C9B8B982F9}"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8F561AB-CB6A-4B07-B262-95C9B8B982F9}"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8F561AB-CB6A-4B07-B262-95C9B8B982F9}"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8F561AB-CB6A-4B07-B262-95C9B8B982F9}"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21</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8F561AB-CB6A-4B07-B262-95C9B8B982F9}"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8F561AB-CB6A-4B07-B262-95C9B8B982F9}"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8F561AB-CB6A-4B07-B262-95C9B8B982F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8F561AB-CB6A-4B07-B262-95C9B8B982F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8F561AB-CB6A-4B07-B262-95C9B8B982F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8F561AB-CB6A-4B07-B262-95C9B8B982F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8F561AB-CB6A-4B07-B262-95C9B8B982F9}"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8F561AB-CB6A-4B07-B262-95C9B8B982F9}"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8F561AB-CB6A-4B07-B262-95C9B8B982F9}"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圆角矩形 6"/>
          <p:cNvSpPr/>
          <p:nvPr userDrawn="1"/>
        </p:nvSpPr>
        <p:spPr>
          <a:xfrm>
            <a:off x="554628" y="1042482"/>
            <a:ext cx="11252530" cy="5497425"/>
          </a:xfrm>
          <a:prstGeom prst="roundRect">
            <a:avLst/>
          </a:prstGeom>
          <a:solidFill>
            <a:srgbClr val="548235">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E05D328-291A-47AC-BDFD-986BBBD9F7A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3A03F8-67D8-4B14-B435-8036BD8CFE8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8" Type="http://schemas.openxmlformats.org/officeDocument/2006/relationships/tags" Target="../tags/tag13.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notesSlide" Target="../notesSlides/notesSlide6.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slideLayout" Target="../slideLayouts/slideLayout1.xml"/><Relationship Id="rId5" Type="http://schemas.openxmlformats.org/officeDocument/2006/relationships/tags" Target="../tags/tag10.xml"/><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185" r="185"/>
          <a:stretch>
            <a:fillRect/>
          </a:stretch>
        </p:blipFill>
        <p:spPr>
          <a:xfrm>
            <a:off x="0" y="0"/>
            <a:ext cx="12192000" cy="6858000"/>
          </a:xfrm>
          <a:prstGeom prst="rect">
            <a:avLst/>
          </a:prstGeom>
        </p:spPr>
      </p:pic>
      <p:sp>
        <p:nvSpPr>
          <p:cNvPr id="6" name="矩形 5"/>
          <p:cNvSpPr/>
          <p:nvPr/>
        </p:nvSpPr>
        <p:spPr>
          <a:xfrm rot="16200000">
            <a:off x="3802743" y="-3802744"/>
            <a:ext cx="4586513" cy="12192000"/>
          </a:xfrm>
          <a:prstGeom prst="rect">
            <a:avLst/>
          </a:prstGeom>
          <a:gradFill>
            <a:gsLst>
              <a:gs pos="0">
                <a:schemeClr val="accent6">
                  <a:lumMod val="75000"/>
                  <a:alpha val="0"/>
                </a:schemeClr>
              </a:gs>
              <a:gs pos="100000">
                <a:schemeClr val="accent6">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12" name="组合 11"/>
          <p:cNvGrpSpPr/>
          <p:nvPr/>
        </p:nvGrpSpPr>
        <p:grpSpPr>
          <a:xfrm>
            <a:off x="3987557" y="4265920"/>
            <a:ext cx="3924905" cy="320593"/>
            <a:chOff x="1038108" y="4694552"/>
            <a:chExt cx="3924905" cy="320593"/>
          </a:xfrm>
        </p:grpSpPr>
        <p:sp>
          <p:nvSpPr>
            <p:cNvPr id="7" name="矩形 259"/>
            <p:cNvSpPr>
              <a:spLocks noChangeArrowheads="1"/>
            </p:cNvSpPr>
            <p:nvPr/>
          </p:nvSpPr>
          <p:spPr bwMode="auto">
            <a:xfrm>
              <a:off x="1038108" y="4696221"/>
              <a:ext cx="1977177" cy="318924"/>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defTabSz="457200">
                <a:spcBef>
                  <a:spcPts val="0"/>
                </a:spcBef>
                <a:buNone/>
                <a:defRPr/>
              </a:pPr>
              <a:r>
                <a:rPr lang="zh-CN" altLang="en-US" sz="1600" kern="0">
                  <a:solidFill>
                    <a:schemeClr val="bg1"/>
                  </a:solidFill>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rPr>
                <a:t>主讲人：</a:t>
              </a:r>
              <a:r>
                <a:rPr lang="en-US" altLang="zh-CN" sz="1600" kern="0">
                  <a:solidFill>
                    <a:schemeClr val="bg1"/>
                  </a:solidFill>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rPr>
                <a:t>xippt</a:t>
              </a:r>
              <a:endParaRPr lang="en-US" altLang="zh-CN" sz="1600" kern="0" dirty="0">
                <a:solidFill>
                  <a:schemeClr val="bg1"/>
                </a:solidFill>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endParaRPr>
            </a:p>
          </p:txBody>
        </p:sp>
        <p:sp>
          <p:nvSpPr>
            <p:cNvPr id="8" name="矩形 259"/>
            <p:cNvSpPr>
              <a:spLocks noChangeArrowheads="1"/>
            </p:cNvSpPr>
            <p:nvPr/>
          </p:nvSpPr>
          <p:spPr bwMode="auto">
            <a:xfrm>
              <a:off x="3224842" y="4694552"/>
              <a:ext cx="1738171" cy="318924"/>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0" i="0" u="none" strike="noStrike" kern="0" cap="none" spc="0" normalizeH="0" baseline="0" noProof="0" dirty="0">
                  <a:ln>
                    <a:noFill/>
                  </a:ln>
                  <a:solidFill>
                    <a:schemeClr val="bg1"/>
                  </a:solidFill>
                  <a:effectLst/>
                  <a:uLnTx/>
                  <a:uFillTx/>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rPr>
                <a:t>时间</a:t>
              </a:r>
              <a:r>
                <a:rPr kumimoji="0" lang="en-US" altLang="zh-CN" sz="1600" b="0" i="0" u="none" strike="noStrike" kern="0" cap="none" spc="0" normalizeH="0" baseline="0" noProof="0" dirty="0">
                  <a:ln>
                    <a:noFill/>
                  </a:ln>
                  <a:solidFill>
                    <a:schemeClr val="bg1"/>
                  </a:solidFill>
                  <a:effectLst/>
                  <a:uLnTx/>
                  <a:uFillTx/>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rPr>
                <a:t>: xxx</a:t>
              </a:r>
            </a:p>
          </p:txBody>
        </p:sp>
      </p:grpSp>
      <p:sp>
        <p:nvSpPr>
          <p:cNvPr id="9" name="矩形 259"/>
          <p:cNvSpPr>
            <a:spLocks noChangeArrowheads="1"/>
          </p:cNvSpPr>
          <p:nvPr/>
        </p:nvSpPr>
        <p:spPr bwMode="auto">
          <a:xfrm>
            <a:off x="2264229" y="1480970"/>
            <a:ext cx="766354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defTabSz="457200">
              <a:buFont typeface="Arial" panose="020B0604020202020204" pitchFamily="34" charset="0"/>
              <a:buNone/>
            </a:pPr>
            <a:r>
              <a:rPr lang="en-US" altLang="zh-CN" sz="7200" dirty="0">
                <a:solidFill>
                  <a:schemeClr val="bg1"/>
                </a:solidFill>
                <a:effectLst>
                  <a:outerShdw blurRad="38100" dist="38100" dir="2700000" algn="tl">
                    <a:srgbClr val="000000">
                      <a:alpha val="43137"/>
                    </a:srgbClr>
                  </a:outerShdw>
                </a:effectLst>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rPr>
              <a:t>《</a:t>
            </a:r>
            <a:r>
              <a:rPr lang="zh-CN" altLang="en-US" sz="7200" dirty="0">
                <a:solidFill>
                  <a:schemeClr val="bg1"/>
                </a:solidFill>
                <a:effectLst>
                  <a:outerShdw blurRad="38100" dist="38100" dir="2700000" algn="tl">
                    <a:srgbClr val="000000">
                      <a:alpha val="43137"/>
                    </a:srgbClr>
                  </a:outerShdw>
                </a:effectLst>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rPr>
              <a:t>植树的牧羊人</a:t>
            </a:r>
            <a:r>
              <a:rPr lang="en-US" altLang="zh-CN" sz="7200" dirty="0">
                <a:solidFill>
                  <a:schemeClr val="bg1"/>
                </a:solidFill>
                <a:effectLst>
                  <a:outerShdw blurRad="38100" dist="38100" dir="2700000" algn="tl">
                    <a:srgbClr val="000000">
                      <a:alpha val="43137"/>
                    </a:srgbClr>
                  </a:outerShdw>
                </a:effectLst>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rPr>
              <a:t>》</a:t>
            </a:r>
          </a:p>
        </p:txBody>
      </p:sp>
      <p:sp>
        <p:nvSpPr>
          <p:cNvPr id="10" name="矩形 9"/>
          <p:cNvSpPr/>
          <p:nvPr/>
        </p:nvSpPr>
        <p:spPr>
          <a:xfrm>
            <a:off x="4037466" y="3011101"/>
            <a:ext cx="3825086" cy="461665"/>
          </a:xfrm>
          <a:prstGeom prst="rect">
            <a:avLst/>
          </a:prstGeom>
        </p:spPr>
        <p:txBody>
          <a:bodyPr wrap="none">
            <a:spAutoFit/>
          </a:bodyPr>
          <a:lstStyle/>
          <a:p>
            <a:pPr lvl="0" defTabSz="457200"/>
            <a:r>
              <a:rPr lang="zh-CN" altLang="en-US" sz="2400" dirty="0">
                <a:solidFill>
                  <a:schemeClr val="bg1"/>
                </a:solidFill>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rPr>
              <a:t>语文 七年级 上册 配人教版</a:t>
            </a:r>
          </a:p>
        </p:txBody>
      </p:sp>
      <p:cxnSp>
        <p:nvCxnSpPr>
          <p:cNvPr id="11" name="直接连接符 10"/>
          <p:cNvCxnSpPr/>
          <p:nvPr/>
        </p:nvCxnSpPr>
        <p:spPr>
          <a:xfrm rot="10800000">
            <a:off x="3213174" y="2888288"/>
            <a:ext cx="5473670" cy="0"/>
          </a:xfrm>
          <a:prstGeom prst="line">
            <a:avLst/>
          </a:prstGeom>
          <a:ln w="25400" cap="rnd">
            <a:gradFill flip="none" rotWithShape="1">
              <a:gsLst>
                <a:gs pos="50000">
                  <a:srgbClr val="FFFFFF"/>
                </a:gs>
                <a:gs pos="0">
                  <a:schemeClr val="bg1">
                    <a:alpha val="0"/>
                  </a:schemeClr>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Box 1"/>
          <p:cNvSpPr/>
          <p:nvPr>
            <p:custDataLst>
              <p:tags r:id="rId1"/>
            </p:custDataLst>
          </p:nvPr>
        </p:nvSpPr>
        <p:spPr>
          <a:xfrm>
            <a:off x="1306896" y="2014267"/>
            <a:ext cx="9997499" cy="2696764"/>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300000"/>
              </a:lnSpc>
            </a:pPr>
            <a:r>
              <a:rPr lang="en-US" altLang="zh-CN" sz="20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2</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．在我眼里，他就像这块不毛之地上涌出的神秘泉水。</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品析句子</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endPar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endParaRPr>
          </a:p>
          <a:p>
            <a:pPr>
              <a:lnSpc>
                <a:spcPct val="3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这句话运用比喻的修辞手法，把</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牧羊人</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比作</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不毛之地涌出的神秘泉水</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，生动形象地表现了</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我</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在喝到了水后对牧羊人的感激赞美之情。</a:t>
            </a:r>
            <a:endParaRPr lang="en-US" altLang="zh-CN" sz="2000" kern="0" dirty="0">
              <a:solidFill>
                <a:srgbClr val="FF0000"/>
              </a:solidFill>
              <a:ea typeface="思源黑体 CN Medium" panose="020B0600000000000000" pitchFamily="34" charset="-122"/>
              <a:sym typeface="Arial" panose="020B0604020202020204" pitchFamily="34" charset="0"/>
            </a:endParaRPr>
          </a:p>
        </p:txBody>
      </p:sp>
      <p:sp>
        <p:nvSpPr>
          <p:cNvPr id="4" name="矩形: 圆角 1"/>
          <p:cNvSpPr/>
          <p:nvPr/>
        </p:nvSpPr>
        <p:spPr>
          <a:xfrm>
            <a:off x="162560" y="284480"/>
            <a:ext cx="2694940" cy="63805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文本框 5"/>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3313">
                                            <p:txEl>
                                              <p:pRg st="0" end="0"/>
                                            </p:txEl>
                                          </p:spTgt>
                                        </p:tgtEl>
                                        <p:attrNameLst>
                                          <p:attrName>style.visibility</p:attrName>
                                        </p:attrNameLst>
                                      </p:cBhvr>
                                      <p:to>
                                        <p:strVal val="visible"/>
                                      </p:to>
                                    </p:set>
                                    <p:animEffect transition="in" filter="blinds(horizontal)">
                                      <p:cBhvr>
                                        <p:cTn id="7" dur="500" fill="hold"/>
                                        <p:tgtEl>
                                          <p:spTgt spid="133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313">
                                            <p:txEl>
                                              <p:pRg st="1" end="1"/>
                                            </p:txEl>
                                          </p:spTgt>
                                        </p:tgtEl>
                                        <p:attrNameLst>
                                          <p:attrName>style.visibility</p:attrName>
                                        </p:attrNameLst>
                                      </p:cBhvr>
                                      <p:to>
                                        <p:strVal val="visible"/>
                                      </p:to>
                                    </p:set>
                                    <p:animEffect transition="in" filter="dissolve">
                                      <p:cBhvr>
                                        <p:cTn id="12" dur="500" fill="hold"/>
                                        <p:tgtEl>
                                          <p:spTgt spid="133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1"/>
          <p:cNvSpPr/>
          <p:nvPr>
            <p:custDataLst>
              <p:tags r:id="rId1"/>
            </p:custDataLst>
          </p:nvPr>
        </p:nvSpPr>
        <p:spPr>
          <a:xfrm>
            <a:off x="1347596" y="1835349"/>
            <a:ext cx="9836220" cy="3620094"/>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300000"/>
              </a:lnSpc>
            </a:pPr>
            <a:r>
              <a:rPr lang="en-US" altLang="zh-CN" sz="20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3</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．他停了下来，用铁棍在地上戳了一个坑。然后，他轻轻地往坑里放一颗橡子，再仔细盖上泥土。</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品析句子</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endPar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endParaRPr>
          </a:p>
          <a:p>
            <a:pPr>
              <a:lnSpc>
                <a:spcPct val="3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这句话运用了动作描写，一连串的动词生动形象地描写出牧羊人种橡子的细心认真，表达了</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我</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对他的赞美之情。</a:t>
            </a:r>
            <a:endParaRPr lang="zh-CN" altLang="zh-CN" sz="2000" kern="0" dirty="0">
              <a:solidFill>
                <a:srgbClr val="FF0000"/>
              </a:solidFill>
              <a:ea typeface="思源黑体 CN Medium" panose="020B0600000000000000" pitchFamily="34" charset="-122"/>
              <a:sym typeface="Arial" panose="020B0604020202020204" pitchFamily="34" charset="0"/>
            </a:endParaRPr>
          </a:p>
        </p:txBody>
      </p:sp>
      <p:sp>
        <p:nvSpPr>
          <p:cNvPr id="4" name="矩形: 圆角 1"/>
          <p:cNvSpPr/>
          <p:nvPr/>
        </p:nvSpPr>
        <p:spPr>
          <a:xfrm>
            <a:off x="162560" y="284480"/>
            <a:ext cx="2694940" cy="63805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文本框 5"/>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4337">
                                            <p:txEl>
                                              <p:pRg st="0" end="0"/>
                                            </p:txEl>
                                          </p:spTgt>
                                        </p:tgtEl>
                                        <p:attrNameLst>
                                          <p:attrName>style.visibility</p:attrName>
                                        </p:attrNameLst>
                                      </p:cBhvr>
                                      <p:to>
                                        <p:strVal val="visible"/>
                                      </p:to>
                                    </p:set>
                                    <p:animEffect transition="in" filter="blinds(horizontal)">
                                      <p:cBhvr>
                                        <p:cTn id="7" dur="500" fill="hold"/>
                                        <p:tgtEl>
                                          <p:spTgt spid="143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337">
                                            <p:txEl>
                                              <p:pRg st="1" end="1"/>
                                            </p:txEl>
                                          </p:spTgt>
                                        </p:tgtEl>
                                        <p:attrNameLst>
                                          <p:attrName>style.visibility</p:attrName>
                                        </p:attrNameLst>
                                      </p:cBhvr>
                                      <p:to>
                                        <p:strVal val="visible"/>
                                      </p:to>
                                    </p:set>
                                    <p:animEffect transition="in" filter="dissolve">
                                      <p:cBhvr>
                                        <p:cTn id="12" dur="500" fill="hold"/>
                                        <p:tgtEl>
                                          <p:spTgt spid="143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1"/>
          <p:cNvSpPr/>
          <p:nvPr>
            <p:custDataLst>
              <p:tags r:id="rId1"/>
            </p:custDataLst>
          </p:nvPr>
        </p:nvSpPr>
        <p:spPr>
          <a:xfrm>
            <a:off x="1387283" y="1425119"/>
            <a:ext cx="9856821" cy="4708981"/>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300000"/>
              </a:lnSpc>
            </a:pPr>
            <a:r>
              <a:rPr lang="en-US" altLang="zh-CN" sz="20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4</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．狂风呼啸着穿过破房子的缝隙，像一只饥饿的野兽发出吼叫。</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品析句子</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endPar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endParaRPr>
          </a:p>
          <a:p>
            <a:pPr>
              <a:lnSpc>
                <a:spcPct val="3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这句话运用比喻的修辞手法，生动形象地写出了高原的荒凉和令人恐怖的气氛。</a:t>
            </a:r>
          </a:p>
          <a:p>
            <a:pPr>
              <a:lnSpc>
                <a:spcPct val="300000"/>
              </a:lnSpc>
            </a:pPr>
            <a:r>
              <a:rPr lang="en-US" altLang="zh-CN" sz="20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5</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．房顶很严实，一滴雨水也不漏。风吹在瓦上，发出海浪拍打沙滩的声音。</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品析句子</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endPar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endParaRPr>
          </a:p>
          <a:p>
            <a:pPr>
              <a:lnSpc>
                <a:spcPct val="300000"/>
              </a:lnSpc>
            </a:pP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环境描写。第一句烘托了牧羊人严谨、勤劳的性格，为下文写牧羊人种树作了铺垫。第二句渲染了高原荒凉的气氛。与原文高原的变化形成了对比。</a:t>
            </a:r>
            <a:endParaRPr lang="zh-CN" altLang="zh-CN" sz="2000" kern="0" dirty="0">
              <a:solidFill>
                <a:srgbClr val="FF0000"/>
              </a:solidFill>
              <a:ea typeface="思源黑体 CN Medium" panose="020B0600000000000000" pitchFamily="34" charset="-122"/>
              <a:sym typeface="Arial" panose="020B0604020202020204" pitchFamily="34" charset="0"/>
            </a:endParaRPr>
          </a:p>
        </p:txBody>
      </p:sp>
      <p:sp>
        <p:nvSpPr>
          <p:cNvPr id="3" name="矩形: 圆角 1"/>
          <p:cNvSpPr/>
          <p:nvPr/>
        </p:nvSpPr>
        <p:spPr>
          <a:xfrm>
            <a:off x="162560" y="284480"/>
            <a:ext cx="2694940" cy="63805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4"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文本框 4"/>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5361">
                                            <p:txEl>
                                              <p:pRg st="0" end="0"/>
                                            </p:txEl>
                                          </p:spTgt>
                                        </p:tgtEl>
                                        <p:attrNameLst>
                                          <p:attrName>style.visibility</p:attrName>
                                        </p:attrNameLst>
                                      </p:cBhvr>
                                      <p:to>
                                        <p:strVal val="visible"/>
                                      </p:to>
                                    </p:set>
                                    <p:animEffect transition="in" filter="blinds(horizontal)">
                                      <p:cBhvr>
                                        <p:cTn id="7" dur="500" fill="hold"/>
                                        <p:tgtEl>
                                          <p:spTgt spid="153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361">
                                            <p:txEl>
                                              <p:pRg st="1" end="1"/>
                                            </p:txEl>
                                          </p:spTgt>
                                        </p:tgtEl>
                                        <p:attrNameLst>
                                          <p:attrName>style.visibility</p:attrName>
                                        </p:attrNameLst>
                                      </p:cBhvr>
                                      <p:to>
                                        <p:strVal val="visible"/>
                                      </p:to>
                                    </p:set>
                                    <p:animEffect transition="in" filter="dissolve">
                                      <p:cBhvr>
                                        <p:cTn id="12" dur="500" fill="hold"/>
                                        <p:tgtEl>
                                          <p:spTgt spid="153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361">
                                            <p:txEl>
                                              <p:pRg st="2" end="2"/>
                                            </p:txEl>
                                          </p:spTgt>
                                        </p:tgtEl>
                                        <p:attrNameLst>
                                          <p:attrName>style.visibility</p:attrName>
                                        </p:attrNameLst>
                                      </p:cBhvr>
                                      <p:to>
                                        <p:strVal val="visible"/>
                                      </p:to>
                                    </p:set>
                                    <p:animEffect transition="in" filter="blinds(horizontal)">
                                      <p:cBhvr>
                                        <p:cTn id="17" dur="500" fill="hold"/>
                                        <p:tgtEl>
                                          <p:spTgt spid="1536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5361">
                                            <p:txEl>
                                              <p:pRg st="3" end="3"/>
                                            </p:txEl>
                                          </p:spTgt>
                                        </p:tgtEl>
                                        <p:attrNameLst>
                                          <p:attrName>style.visibility</p:attrName>
                                        </p:attrNameLst>
                                      </p:cBhvr>
                                      <p:to>
                                        <p:strVal val="visible"/>
                                      </p:to>
                                    </p:set>
                                    <p:animEffect transition="in" filter="dissolve">
                                      <p:cBhvr>
                                        <p:cTn id="22" dur="500" fill="hold"/>
                                        <p:tgtEl>
                                          <p:spTgt spid="1536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1"/>
          <p:cNvSpPr/>
          <p:nvPr>
            <p:custDataLst>
              <p:tags r:id="rId1"/>
            </p:custDataLst>
          </p:nvPr>
        </p:nvSpPr>
        <p:spPr>
          <a:xfrm>
            <a:off x="847523" y="1425119"/>
            <a:ext cx="10671377" cy="4708981"/>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50000"/>
              </a:lnSpc>
            </a:pPr>
            <a:r>
              <a:rPr lang="en-US" altLang="zh-CN" sz="20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6</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．牧羊人拿出一个袋子，从里面倒出一堆橡子，散在桌上。接着，一颗一颗仔细地挑选起来</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过了一会儿，他挑出了一小堆好的橡子，每一颗都很饱满。接着，他按十个一堆把它们分开。他一边数，一边又把个儿小的，或者有裂缝的拣了出去。最后，挑出了一百颗又大又好的橡子，他停下手来，我们就去睡了。</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品析句子</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endPar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endParaRPr>
          </a:p>
          <a:p>
            <a:pPr>
              <a:lnSpc>
                <a:spcPct val="25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动作描写。一连串的动作具体细致地写出牧羊人挑选橡子的过程，表现了牧羊人做事认真、仔细的特点。</a:t>
            </a:r>
            <a:endParaRPr lang="zh-CN" altLang="zh-CN" sz="2000" kern="0" dirty="0">
              <a:solidFill>
                <a:srgbClr val="FF0000"/>
              </a:solidFill>
              <a:ea typeface="思源黑体 CN Medium" panose="020B0600000000000000" pitchFamily="34" charset="-122"/>
              <a:sym typeface="Arial" panose="020B0604020202020204" pitchFamily="34" charset="0"/>
            </a:endParaRPr>
          </a:p>
        </p:txBody>
      </p:sp>
      <p:sp>
        <p:nvSpPr>
          <p:cNvPr id="3" name="矩形: 圆角 1"/>
          <p:cNvSpPr/>
          <p:nvPr/>
        </p:nvSpPr>
        <p:spPr>
          <a:xfrm>
            <a:off x="162560" y="284480"/>
            <a:ext cx="2694940" cy="63805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4"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文本框 4"/>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6385">
                                            <p:txEl>
                                              <p:pRg st="0" end="0"/>
                                            </p:txEl>
                                          </p:spTgt>
                                        </p:tgtEl>
                                        <p:attrNameLst>
                                          <p:attrName>style.visibility</p:attrName>
                                        </p:attrNameLst>
                                      </p:cBhvr>
                                      <p:to>
                                        <p:strVal val="visible"/>
                                      </p:to>
                                    </p:set>
                                    <p:animEffect transition="in" filter="blinds(horizontal)">
                                      <p:cBhvr>
                                        <p:cTn id="7" dur="500" fill="hold"/>
                                        <p:tgtEl>
                                          <p:spTgt spid="163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385">
                                            <p:txEl>
                                              <p:pRg st="1" end="1"/>
                                            </p:txEl>
                                          </p:spTgt>
                                        </p:tgtEl>
                                        <p:attrNameLst>
                                          <p:attrName>style.visibility</p:attrName>
                                        </p:attrNameLst>
                                      </p:cBhvr>
                                      <p:to>
                                        <p:strVal val="visible"/>
                                      </p:to>
                                    </p:set>
                                    <p:animEffect transition="in" filter="dissolve">
                                      <p:cBhvr>
                                        <p:cTn id="12" dur="500" fill="hold"/>
                                        <p:tgtEl>
                                          <p:spTgt spid="1638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8"/>
          <p:cNvSpPr>
            <a:spLocks noChangeArrowheads="1"/>
          </p:cNvSpPr>
          <p:nvPr>
            <p:custDataLst>
              <p:tags r:id="rId1"/>
            </p:custDataLst>
          </p:nvPr>
        </p:nvSpPr>
        <p:spPr bwMode="auto">
          <a:xfrm>
            <a:off x="660400" y="1458273"/>
            <a:ext cx="5329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anose="05000000000000000000" pitchFamily="2" charset="2"/>
              <a:buChar char="u"/>
            </a:pPr>
            <a:r>
              <a:rPr lang="zh-CN" altLang="en-US" sz="2400" kern="0" dirty="0">
                <a:solidFill>
                  <a:srgbClr val="0070C0"/>
                </a:solidFill>
                <a:latin typeface="Arial" panose="020B0604020202020204" pitchFamily="34" charset="0"/>
                <a:ea typeface="思源黑体 CN Medium" panose="020B0600000000000000" pitchFamily="34" charset="-122"/>
                <a:sym typeface="Arial" panose="020B0604020202020204" pitchFamily="34" charset="0"/>
              </a:rPr>
              <a:t>步骤四  精读课文  探究人物</a:t>
            </a:r>
          </a:p>
        </p:txBody>
      </p:sp>
      <p:sp>
        <p:nvSpPr>
          <p:cNvPr id="17410" name="TextBox 2"/>
          <p:cNvSpPr/>
          <p:nvPr>
            <p:custDataLst>
              <p:tags r:id="rId2"/>
            </p:custDataLst>
          </p:nvPr>
        </p:nvSpPr>
        <p:spPr>
          <a:xfrm>
            <a:off x="1964036" y="1701106"/>
            <a:ext cx="9069056" cy="4708981"/>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50000"/>
              </a:lnSpc>
            </a:pPr>
            <a:r>
              <a:rPr lang="en-US" altLang="zh-CN" sz="20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1</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．分析下列语句，概括牧羊人的性格特征。</a:t>
            </a:r>
          </a:p>
          <a:p>
            <a:pPr>
              <a:lnSpc>
                <a:spcPct val="25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(1)</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牧羊人让我喝了水壶里的水，又带我去了他山上的小屋。他从一口深井里给我打了一些水，井水甜丝丝的。</a:t>
            </a:r>
          </a:p>
          <a:p>
            <a:pPr>
              <a:lnSpc>
                <a:spcPct val="25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牧羊人乐于助人，对人热心。</a:t>
            </a:r>
          </a:p>
          <a:p>
            <a:pPr>
              <a:lnSpc>
                <a:spcPct val="25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(2)</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地板上没有一点儿灰尘，猎枪也上过了油。</a:t>
            </a:r>
          </a:p>
          <a:p>
            <a:pPr>
              <a:lnSpc>
                <a:spcPct val="25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牧羊人讲卫生，爱干净，会料理。</a:t>
            </a:r>
            <a:endParaRPr lang="zh-CN" altLang="zh-CN" sz="2000" kern="0" dirty="0">
              <a:solidFill>
                <a:srgbClr val="FF0000"/>
              </a:solidFill>
              <a:ea typeface="思源黑体 CN Medium" panose="020B0600000000000000" pitchFamily="34" charset="-122"/>
              <a:sym typeface="Arial" panose="020B0604020202020204" pitchFamily="34" charset="0"/>
            </a:endParaRPr>
          </a:p>
        </p:txBody>
      </p:sp>
      <p:sp>
        <p:nvSpPr>
          <p:cNvPr id="4" name="矩形: 圆角 1"/>
          <p:cNvSpPr/>
          <p:nvPr/>
        </p:nvSpPr>
        <p:spPr>
          <a:xfrm>
            <a:off x="162560" y="284480"/>
            <a:ext cx="2694940" cy="63805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文本框 5"/>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10">
                                            <p:txEl>
                                              <p:pRg st="1" end="1"/>
                                            </p:txEl>
                                          </p:spTgt>
                                        </p:tgtEl>
                                        <p:attrNameLst>
                                          <p:attrName>style.visibility</p:attrName>
                                        </p:attrNameLst>
                                      </p:cBhvr>
                                      <p:to>
                                        <p:strVal val="visible"/>
                                      </p:to>
                                    </p:set>
                                    <p:animEffect transition="in" filter="blinds(horizontal)">
                                      <p:cBhvr>
                                        <p:cTn id="7" dur="500" fill="hold"/>
                                        <p:tgtEl>
                                          <p:spTgt spid="174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410">
                                            <p:txEl>
                                              <p:pRg st="2" end="2"/>
                                            </p:txEl>
                                          </p:spTgt>
                                        </p:tgtEl>
                                        <p:attrNameLst>
                                          <p:attrName>style.visibility</p:attrName>
                                        </p:attrNameLst>
                                      </p:cBhvr>
                                      <p:to>
                                        <p:strVal val="visible"/>
                                      </p:to>
                                    </p:set>
                                    <p:animEffect transition="in" filter="dissolve">
                                      <p:cBhvr>
                                        <p:cTn id="12" dur="500" fill="hold"/>
                                        <p:tgtEl>
                                          <p:spTgt spid="174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410">
                                            <p:txEl>
                                              <p:pRg st="3" end="3"/>
                                            </p:txEl>
                                          </p:spTgt>
                                        </p:tgtEl>
                                        <p:attrNameLst>
                                          <p:attrName>style.visibility</p:attrName>
                                        </p:attrNameLst>
                                      </p:cBhvr>
                                      <p:to>
                                        <p:strVal val="visible"/>
                                      </p:to>
                                    </p:set>
                                    <p:animEffect transition="in" filter="blinds(horizontal)">
                                      <p:cBhvr>
                                        <p:cTn id="17" dur="500" fill="hold"/>
                                        <p:tgtEl>
                                          <p:spTgt spid="174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7410">
                                            <p:txEl>
                                              <p:pRg st="4" end="4"/>
                                            </p:txEl>
                                          </p:spTgt>
                                        </p:tgtEl>
                                        <p:attrNameLst>
                                          <p:attrName>style.visibility</p:attrName>
                                        </p:attrNameLst>
                                      </p:cBhvr>
                                      <p:to>
                                        <p:strVal val="visible"/>
                                      </p:to>
                                    </p:set>
                                    <p:animEffect transition="in" filter="dissolve">
                                      <p:cBhvr>
                                        <p:cTn id="22" dur="500" fill="hold"/>
                                        <p:tgtEl>
                                          <p:spTgt spid="174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1"/>
          <p:cNvSpPr/>
          <p:nvPr>
            <p:custDataLst>
              <p:tags r:id="rId1"/>
            </p:custDataLst>
          </p:nvPr>
        </p:nvSpPr>
        <p:spPr>
          <a:xfrm>
            <a:off x="2404483" y="1835806"/>
            <a:ext cx="8569325" cy="3620094"/>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3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(3)</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他的衣服扣子缝得结结实实，补丁的针脚也很细，几乎看不出来。</a:t>
            </a:r>
          </a:p>
          <a:p>
            <a:pPr>
              <a:lnSpc>
                <a:spcPct val="3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牧羊人穿着朴素，生活节俭。</a:t>
            </a:r>
          </a:p>
          <a:p>
            <a:pPr>
              <a:lnSpc>
                <a:spcPct val="3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(4)</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他决定，既然没有重要的事情做，就动手种树吧。</a:t>
            </a:r>
          </a:p>
          <a:p>
            <a:pPr>
              <a:lnSpc>
                <a:spcPct val="3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牧羊人爱劳动，乐于奉献。</a:t>
            </a:r>
            <a:endParaRPr lang="zh-CN" altLang="zh-CN" sz="2000" kern="0" dirty="0">
              <a:solidFill>
                <a:srgbClr val="FF0000"/>
              </a:solidFill>
              <a:ea typeface="思源黑体 CN Medium" panose="020B0600000000000000" pitchFamily="34" charset="-122"/>
              <a:sym typeface="Arial" panose="020B0604020202020204" pitchFamily="34" charset="0"/>
            </a:endParaRPr>
          </a:p>
        </p:txBody>
      </p:sp>
      <p:sp>
        <p:nvSpPr>
          <p:cNvPr id="4" name="矩形: 圆角 1"/>
          <p:cNvSpPr/>
          <p:nvPr/>
        </p:nvSpPr>
        <p:spPr>
          <a:xfrm>
            <a:off x="162560" y="284480"/>
            <a:ext cx="2694940" cy="63805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文本框 5"/>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433">
                                            <p:txEl>
                                              <p:pRg st="0" end="0"/>
                                            </p:txEl>
                                          </p:spTgt>
                                        </p:tgtEl>
                                        <p:attrNameLst>
                                          <p:attrName>style.visibility</p:attrName>
                                        </p:attrNameLst>
                                      </p:cBhvr>
                                      <p:to>
                                        <p:strVal val="visible"/>
                                      </p:to>
                                    </p:set>
                                    <p:animEffect transition="in" filter="blinds(horizontal)">
                                      <p:cBhvr>
                                        <p:cTn id="7" dur="500" fill="hold"/>
                                        <p:tgtEl>
                                          <p:spTgt spid="184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433">
                                            <p:txEl>
                                              <p:pRg st="1" end="1"/>
                                            </p:txEl>
                                          </p:spTgt>
                                        </p:tgtEl>
                                        <p:attrNameLst>
                                          <p:attrName>style.visibility</p:attrName>
                                        </p:attrNameLst>
                                      </p:cBhvr>
                                      <p:to>
                                        <p:strVal val="visible"/>
                                      </p:to>
                                    </p:set>
                                    <p:animEffect transition="in" filter="dissolve">
                                      <p:cBhvr>
                                        <p:cTn id="12" dur="500" fill="hold"/>
                                        <p:tgtEl>
                                          <p:spTgt spid="184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433">
                                            <p:txEl>
                                              <p:pRg st="2" end="2"/>
                                            </p:txEl>
                                          </p:spTgt>
                                        </p:tgtEl>
                                        <p:attrNameLst>
                                          <p:attrName>style.visibility</p:attrName>
                                        </p:attrNameLst>
                                      </p:cBhvr>
                                      <p:to>
                                        <p:strVal val="visible"/>
                                      </p:to>
                                    </p:set>
                                    <p:animEffect transition="in" filter="blinds(horizontal)">
                                      <p:cBhvr>
                                        <p:cTn id="17" dur="500" fill="hold"/>
                                        <p:tgtEl>
                                          <p:spTgt spid="184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8433">
                                            <p:txEl>
                                              <p:pRg st="3" end="3"/>
                                            </p:txEl>
                                          </p:spTgt>
                                        </p:tgtEl>
                                        <p:attrNameLst>
                                          <p:attrName>style.visibility</p:attrName>
                                        </p:attrNameLst>
                                      </p:cBhvr>
                                      <p:to>
                                        <p:strVal val="visible"/>
                                      </p:to>
                                    </p:set>
                                    <p:animEffect transition="in" filter="dissolve">
                                      <p:cBhvr>
                                        <p:cTn id="22" dur="500" fill="hold"/>
                                        <p:tgtEl>
                                          <p:spTgt spid="184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p:cNvSpPr/>
          <p:nvPr>
            <p:custDataLst>
              <p:tags r:id="rId1"/>
            </p:custDataLst>
          </p:nvPr>
        </p:nvSpPr>
        <p:spPr>
          <a:xfrm>
            <a:off x="1434123" y="1315273"/>
            <a:ext cx="9769789" cy="4543423"/>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300000"/>
              </a:lnSpc>
            </a:pPr>
            <a:r>
              <a:rPr lang="en-US" altLang="zh-CN" sz="20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2</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．归纳总结牧羊人的精神。</a:t>
            </a:r>
          </a:p>
          <a:p>
            <a:pPr>
              <a:lnSpc>
                <a:spcPct val="3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牧羊人始终默默无闻，无私给予，不求名利和回报，心怀谦卑、感激，心中充满着喜悦和希望。在事业成功时悄然离世，人们享受到了他的赐予却没有感觉到他的存在。他的奉献精神和坚持不懈，乐观向上的生活观念相对于众生喧哗，唯利是图的现代社会，更具有现实意义。</a:t>
            </a:r>
            <a:endParaRPr lang="zh-CN" altLang="zh-CN" sz="2000" kern="0" dirty="0">
              <a:solidFill>
                <a:srgbClr val="FF0000"/>
              </a:solidFill>
              <a:ea typeface="思源黑体 CN Medium" panose="020B0600000000000000" pitchFamily="34" charset="-122"/>
              <a:sym typeface="Arial" panose="020B0604020202020204" pitchFamily="34" charset="0"/>
            </a:endParaRPr>
          </a:p>
        </p:txBody>
      </p:sp>
      <p:sp>
        <p:nvSpPr>
          <p:cNvPr id="3" name="矩形: 圆角 1"/>
          <p:cNvSpPr/>
          <p:nvPr/>
        </p:nvSpPr>
        <p:spPr>
          <a:xfrm>
            <a:off x="162560" y="284480"/>
            <a:ext cx="2694940" cy="63805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4"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文本框 4"/>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457">
                                            <p:txEl>
                                              <p:pRg st="0" end="0"/>
                                            </p:txEl>
                                          </p:spTgt>
                                        </p:tgtEl>
                                        <p:attrNameLst>
                                          <p:attrName>style.visibility</p:attrName>
                                        </p:attrNameLst>
                                      </p:cBhvr>
                                      <p:to>
                                        <p:strVal val="visible"/>
                                      </p:to>
                                    </p:set>
                                    <p:animEffect transition="in" filter="blinds(horizontal)">
                                      <p:cBhvr>
                                        <p:cTn id="7" dur="500" fill="hold"/>
                                        <p:tgtEl>
                                          <p:spTgt spid="194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457">
                                            <p:txEl>
                                              <p:pRg st="1" end="1"/>
                                            </p:txEl>
                                          </p:spTgt>
                                        </p:tgtEl>
                                        <p:attrNameLst>
                                          <p:attrName>style.visibility</p:attrName>
                                        </p:attrNameLst>
                                      </p:cBhvr>
                                      <p:to>
                                        <p:strVal val="visible"/>
                                      </p:to>
                                    </p:set>
                                    <p:animEffect transition="in" filter="dissolve">
                                      <p:cBhvr>
                                        <p:cTn id="12" dur="500" fill="hold"/>
                                        <p:tgtEl>
                                          <p:spTgt spid="194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Box 8"/>
          <p:cNvSpPr>
            <a:spLocks noChangeArrowheads="1"/>
          </p:cNvSpPr>
          <p:nvPr>
            <p:custDataLst>
              <p:tags r:id="rId1"/>
            </p:custDataLst>
          </p:nvPr>
        </p:nvSpPr>
        <p:spPr bwMode="auto">
          <a:xfrm>
            <a:off x="740787" y="1261037"/>
            <a:ext cx="5329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anose="05000000000000000000" pitchFamily="2" charset="2"/>
              <a:buChar char="u"/>
            </a:pPr>
            <a:r>
              <a:rPr lang="zh-CN" altLang="en-US" sz="2400" kern="0" dirty="0">
                <a:solidFill>
                  <a:srgbClr val="0070C0"/>
                </a:solidFill>
                <a:latin typeface="Arial" panose="020B0604020202020204" pitchFamily="34" charset="0"/>
                <a:ea typeface="思源黑体 CN Medium" panose="020B0600000000000000" pitchFamily="34" charset="-122"/>
                <a:sym typeface="Arial" panose="020B0604020202020204" pitchFamily="34" charset="0"/>
              </a:rPr>
              <a:t>步骤五  总结课文  拓展延伸</a:t>
            </a:r>
          </a:p>
        </p:txBody>
      </p:sp>
      <p:sp>
        <p:nvSpPr>
          <p:cNvPr id="20483" name="TextBox 3"/>
          <p:cNvSpPr/>
          <p:nvPr>
            <p:custDataLst>
              <p:tags r:id="rId2"/>
            </p:custDataLst>
          </p:nvPr>
        </p:nvSpPr>
        <p:spPr>
          <a:xfrm>
            <a:off x="1510030" y="1620060"/>
            <a:ext cx="9665398" cy="4708981"/>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50000"/>
              </a:lnSpc>
            </a:pPr>
            <a:r>
              <a:rPr lang="en-US" altLang="zh-CN" sz="20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1</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．总结课文</a:t>
            </a:r>
          </a:p>
          <a:p>
            <a:pPr>
              <a:lnSpc>
                <a:spcPct val="25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《植树的牧羊人》通过讲述</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我</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的一段跨越四十年的回忆，讲述了牧羊人默默无闻的种树，用双手把荒漠变成绿洲，使万人享受幸福生活的故事，表达了牧羊人执着坚持自己的信念——上帝如果赋予我生命，我就应该去种树，而最终人定胜天的思想，赞扬了他无私给予的奉献精神，探寻了人类幸福的根源以及什么才是生命中真正重要的东西的问题。</a:t>
            </a:r>
            <a:endParaRPr lang="zh-CN" altLang="zh-CN" sz="2000" kern="0" dirty="0">
              <a:ea typeface="思源黑体 CN Medium" panose="020B0600000000000000" pitchFamily="34" charset="-122"/>
              <a:sym typeface="Arial" panose="020B0604020202020204" pitchFamily="34" charset="0"/>
            </a:endParaRPr>
          </a:p>
        </p:txBody>
      </p:sp>
      <p:sp>
        <p:nvSpPr>
          <p:cNvPr id="5" name="矩形: 圆角 1"/>
          <p:cNvSpPr/>
          <p:nvPr/>
        </p:nvSpPr>
        <p:spPr>
          <a:xfrm>
            <a:off x="162560" y="284480"/>
            <a:ext cx="2694940" cy="63805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7" name="文本框 6"/>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Effect transition="in" filter="blinds(horizontal)">
                                      <p:cBhvr>
                                        <p:cTn id="7" dur="500" fill="hold"/>
                                        <p:tgtEl>
                                          <p:spTgt spid="204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1"/>
          <p:cNvSpPr/>
          <p:nvPr>
            <p:custDataLst>
              <p:tags r:id="rId1"/>
            </p:custDataLst>
          </p:nvPr>
        </p:nvSpPr>
        <p:spPr>
          <a:xfrm>
            <a:off x="1270192" y="1483657"/>
            <a:ext cx="10248708" cy="4401205"/>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00000"/>
              </a:lnSpc>
            </a:pPr>
            <a:r>
              <a:rPr lang="en-US" altLang="zh-CN" sz="20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2</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．拓展延伸</a:t>
            </a:r>
          </a:p>
          <a:p>
            <a:pPr>
              <a:lnSpc>
                <a:spcPct val="2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读下面的材料，补全对联。</a:t>
            </a:r>
          </a:p>
          <a:p>
            <a:pPr>
              <a:lnSpc>
                <a:spcPct val="2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有这样八位老人，他们在海拔</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2000</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米以上的喀斯特山区，植树护林</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31</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年，建成了</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7400</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亩林场，累计承包荒山，植树造林</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13.6</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万亩；又用</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20</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年时间守护着这片繁茂的森林。他们种下的</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13.6</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万亩树林已全部无偿捐献给当地政府。</a:t>
            </a:r>
          </a:p>
          <a:p>
            <a:pPr>
              <a:lnSpc>
                <a:spcPct val="2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他们，就是云南省曲靖市陆良县龙海乡</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8</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位年逾古稀的老者，当地人亲切地称呼他们为</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陆良八老</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。在喀斯特山区石漠化严重的</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渣子山</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石头山</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上，</a:t>
            </a:r>
            <a:endParaRPr lang="zh-CN" altLang="zh-CN" sz="2000" kern="0" dirty="0">
              <a:ea typeface="思源黑体 CN Medium" panose="020B0600000000000000" pitchFamily="34" charset="-122"/>
              <a:sym typeface="Arial" panose="020B0604020202020204" pitchFamily="34" charset="0"/>
            </a:endParaRPr>
          </a:p>
        </p:txBody>
      </p:sp>
      <p:sp>
        <p:nvSpPr>
          <p:cNvPr id="3" name="矩形: 圆角 1"/>
          <p:cNvSpPr/>
          <p:nvPr/>
        </p:nvSpPr>
        <p:spPr>
          <a:xfrm>
            <a:off x="162560" y="284480"/>
            <a:ext cx="2694940" cy="63805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4"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文本框 4"/>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505">
                                            <p:txEl>
                                              <p:pRg st="1" end="1"/>
                                            </p:txEl>
                                          </p:spTgt>
                                        </p:tgtEl>
                                        <p:attrNameLst>
                                          <p:attrName>style.visibility</p:attrName>
                                        </p:attrNameLst>
                                      </p:cBhvr>
                                      <p:to>
                                        <p:strVal val="visible"/>
                                      </p:to>
                                    </p:set>
                                    <p:animEffect transition="in" filter="blinds(horizontal)">
                                      <p:cBhvr>
                                        <p:cTn id="7" dur="500" fill="hold"/>
                                        <p:tgtEl>
                                          <p:spTgt spid="21505">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1505">
                                            <p:txEl>
                                              <p:pRg st="2" end="2"/>
                                            </p:txEl>
                                          </p:spTgt>
                                        </p:tgtEl>
                                        <p:attrNameLst>
                                          <p:attrName>style.visibility</p:attrName>
                                        </p:attrNameLst>
                                      </p:cBhvr>
                                      <p:to>
                                        <p:strVal val="visible"/>
                                      </p:to>
                                    </p:set>
                                    <p:animEffect transition="in" filter="blinds(horizontal)">
                                      <p:cBhvr>
                                        <p:cTn id="10" dur="500" fill="hold"/>
                                        <p:tgtEl>
                                          <p:spTgt spid="21505">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1505">
                                            <p:txEl>
                                              <p:pRg st="3" end="3"/>
                                            </p:txEl>
                                          </p:spTgt>
                                        </p:tgtEl>
                                        <p:attrNameLst>
                                          <p:attrName>style.visibility</p:attrName>
                                        </p:attrNameLst>
                                      </p:cBhvr>
                                      <p:to>
                                        <p:strVal val="visible"/>
                                      </p:to>
                                    </p:set>
                                    <p:animEffect transition="in" filter="blinds(horizontal)">
                                      <p:cBhvr>
                                        <p:cTn id="13" dur="500" fill="hold"/>
                                        <p:tgtEl>
                                          <p:spTgt spid="2150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2"/>
          <p:cNvSpPr/>
          <p:nvPr>
            <p:custDataLst>
              <p:tags r:id="rId1"/>
            </p:custDataLst>
          </p:nvPr>
        </p:nvSpPr>
        <p:spPr>
          <a:xfrm>
            <a:off x="1026049" y="1398777"/>
            <a:ext cx="10368782" cy="4708981"/>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5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“八老</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坚持了</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31</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年。如今，当年的壮汉已全部白发苍苍。</a:t>
            </a:r>
          </a:p>
          <a:p>
            <a:pPr>
              <a:lnSpc>
                <a:spcPct val="25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3</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月</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29</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日，曲靖市委、市政府决定奖励</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陆良八老</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每人</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6</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万元，共计</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48</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万元；并决定授予</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八老</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带头人王小苗</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当代愚公</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荣誉称号。</a:t>
            </a:r>
          </a:p>
          <a:p>
            <a:pPr>
              <a:lnSpc>
                <a:spcPct val="25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4</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月</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6</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日，云南省委书记秦光荣驱车</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3</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个多小时来到陆良县花木山林场，专程看望慰问并重奖</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8</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位坚持造林护林</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31</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年的老人，秦光荣代表云南省委向</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陆良八老</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颁发现金奖励，并盛赞：陆良八老，当代愚公，高原情怀，大山品质。</a:t>
            </a:r>
            <a:endParaRPr lang="zh-CN" altLang="zh-CN" sz="2000" kern="0" dirty="0">
              <a:ea typeface="思源黑体 CN Medium" panose="020B0600000000000000" pitchFamily="34" charset="-122"/>
              <a:sym typeface="Arial" panose="020B0604020202020204" pitchFamily="34" charset="0"/>
            </a:endParaRPr>
          </a:p>
        </p:txBody>
      </p:sp>
      <p:sp>
        <p:nvSpPr>
          <p:cNvPr id="3" name="矩形: 圆角 1"/>
          <p:cNvSpPr/>
          <p:nvPr/>
        </p:nvSpPr>
        <p:spPr>
          <a:xfrm>
            <a:off x="162560" y="284480"/>
            <a:ext cx="2694940" cy="63805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4"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文本框 4"/>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2529"/>
                                        </p:tgtEl>
                                        <p:attrNameLst>
                                          <p:attrName>style.visibility</p:attrName>
                                        </p:attrNameLst>
                                      </p:cBhvr>
                                      <p:to>
                                        <p:strVal val="visible"/>
                                      </p:to>
                                    </p:set>
                                    <p:animEffect transition="in" filter="blinds(horizontal)">
                                      <p:cBhvr>
                                        <p:cTn id="7" dur="500" fill="hold"/>
                                        <p:tgtEl>
                                          <p:spTgt spid="22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Box 4"/>
          <p:cNvSpPr/>
          <p:nvPr/>
        </p:nvSpPr>
        <p:spPr>
          <a:xfrm>
            <a:off x="1510030" y="1295261"/>
            <a:ext cx="9685494" cy="4708981"/>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50000"/>
              </a:lnSpc>
            </a:pPr>
            <a:r>
              <a:rPr lang="en-US" altLang="zh-CN" sz="20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1</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．知识与技能目标：</a:t>
            </a:r>
          </a:p>
          <a:p>
            <a:pPr>
              <a:lnSpc>
                <a:spcPct val="25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速读课文，理清小说思路。抓住文章线索，把握文章情感。</a:t>
            </a:r>
          </a:p>
          <a:p>
            <a:pPr>
              <a:lnSpc>
                <a:spcPct val="250000"/>
              </a:lnSpc>
            </a:pPr>
            <a:r>
              <a:rPr lang="en-US" altLang="zh-CN" sz="20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2</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．过程与方法目标：</a:t>
            </a:r>
          </a:p>
          <a:p>
            <a:pPr>
              <a:lnSpc>
                <a:spcPct val="25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利用读书指导法、自主学习法，学习本文细致生动的叙述和描写以及用词准确的特点。</a:t>
            </a:r>
          </a:p>
          <a:p>
            <a:pPr>
              <a:lnSpc>
                <a:spcPct val="250000"/>
              </a:lnSpc>
            </a:pPr>
            <a:r>
              <a:rPr lang="en-US" altLang="zh-CN" sz="20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3</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．情感态度与价值观目标：</a:t>
            </a:r>
          </a:p>
          <a:p>
            <a:pPr>
              <a:lnSpc>
                <a:spcPct val="25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珍惜我们拥有的绿色环境，提高我们对环保的认识。</a:t>
            </a:r>
            <a:endParaRPr lang="zh-CN" altLang="zh-CN" sz="2000" kern="0" dirty="0">
              <a:ea typeface="思源黑体 CN Medium" panose="020B0600000000000000" pitchFamily="34" charset="-122"/>
              <a:sym typeface="Arial" panose="020B0604020202020204" pitchFamily="34" charset="0"/>
            </a:endParaRPr>
          </a:p>
        </p:txBody>
      </p:sp>
      <p:sp>
        <p:nvSpPr>
          <p:cNvPr id="6" name="矩形: 圆角 1"/>
          <p:cNvSpPr/>
          <p:nvPr/>
        </p:nvSpPr>
        <p:spPr>
          <a:xfrm>
            <a:off x="162560" y="284480"/>
            <a:ext cx="2694940" cy="63805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7"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8" name="文本框 7"/>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三维目标</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blinds(horizontal)">
                                      <p:cBhvr>
                                        <p:cTn id="7" dur="500" fill="hold"/>
                                        <p:tgtEl>
                                          <p:spTgt spid="307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076">
                                            <p:txEl>
                                              <p:pRg st="1" end="1"/>
                                            </p:txEl>
                                          </p:spTgt>
                                        </p:tgtEl>
                                        <p:attrNameLst>
                                          <p:attrName>style.visibility</p:attrName>
                                        </p:attrNameLst>
                                      </p:cBhvr>
                                      <p:to>
                                        <p:strVal val="visible"/>
                                      </p:to>
                                    </p:set>
                                    <p:animEffect transition="in" filter="blinds(horizontal)">
                                      <p:cBhvr>
                                        <p:cTn id="10" dur="500" fill="hold"/>
                                        <p:tgtEl>
                                          <p:spTgt spid="307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076">
                                            <p:txEl>
                                              <p:pRg st="2" end="2"/>
                                            </p:txEl>
                                          </p:spTgt>
                                        </p:tgtEl>
                                        <p:attrNameLst>
                                          <p:attrName>style.visibility</p:attrName>
                                        </p:attrNameLst>
                                      </p:cBhvr>
                                      <p:to>
                                        <p:strVal val="visible"/>
                                      </p:to>
                                    </p:set>
                                    <p:animEffect transition="in" filter="blinds(horizontal)">
                                      <p:cBhvr>
                                        <p:cTn id="15" dur="500" fill="hold"/>
                                        <p:tgtEl>
                                          <p:spTgt spid="3076">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076">
                                            <p:txEl>
                                              <p:pRg st="3" end="3"/>
                                            </p:txEl>
                                          </p:spTgt>
                                        </p:tgtEl>
                                        <p:attrNameLst>
                                          <p:attrName>style.visibility</p:attrName>
                                        </p:attrNameLst>
                                      </p:cBhvr>
                                      <p:to>
                                        <p:strVal val="visible"/>
                                      </p:to>
                                    </p:set>
                                    <p:animEffect transition="in" filter="blinds(horizontal)">
                                      <p:cBhvr>
                                        <p:cTn id="18" dur="500" fill="hold"/>
                                        <p:tgtEl>
                                          <p:spTgt spid="307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076">
                                            <p:txEl>
                                              <p:pRg st="4" end="4"/>
                                            </p:txEl>
                                          </p:spTgt>
                                        </p:tgtEl>
                                        <p:attrNameLst>
                                          <p:attrName>style.visibility</p:attrName>
                                        </p:attrNameLst>
                                      </p:cBhvr>
                                      <p:to>
                                        <p:strVal val="visible"/>
                                      </p:to>
                                    </p:set>
                                    <p:animEffect transition="in" filter="blinds(horizontal)">
                                      <p:cBhvr>
                                        <p:cTn id="23" dur="500" fill="hold"/>
                                        <p:tgtEl>
                                          <p:spTgt spid="3076">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076">
                                            <p:txEl>
                                              <p:pRg st="5" end="5"/>
                                            </p:txEl>
                                          </p:spTgt>
                                        </p:tgtEl>
                                        <p:attrNameLst>
                                          <p:attrName>style.visibility</p:attrName>
                                        </p:attrNameLst>
                                      </p:cBhvr>
                                      <p:to>
                                        <p:strVal val="visible"/>
                                      </p:to>
                                    </p:set>
                                    <p:animEffect transition="in" filter="blinds(horizontal)">
                                      <p:cBhvr>
                                        <p:cTn id="26" dur="500" fill="hold"/>
                                        <p:tgtEl>
                                          <p:spTgt spid="307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1"/>
          <p:cNvSpPr/>
          <p:nvPr>
            <p:custDataLst>
              <p:tags r:id="rId1"/>
            </p:custDataLst>
          </p:nvPr>
        </p:nvSpPr>
        <p:spPr>
          <a:xfrm>
            <a:off x="644211" y="1215073"/>
            <a:ext cx="10874689" cy="2465931"/>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0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为下面的对联补出下联。</a:t>
            </a:r>
          </a:p>
          <a:p>
            <a:pPr>
              <a:lnSpc>
                <a:spcPct val="2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陆良八老，当代愚公，三十余载矢志坚守。</a:t>
            </a:r>
          </a:p>
          <a:p>
            <a:pPr>
              <a:lnSpc>
                <a:spcPct val="200000"/>
              </a:lnSpc>
            </a:pP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示例：</a:t>
            </a:r>
            <a:endPar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endParaRPr>
          </a:p>
          <a:p>
            <a:pPr>
              <a:lnSpc>
                <a:spcPct val="200000"/>
              </a:lnSpc>
            </a:pP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高原情怀，大山品质，十三万亩无偿奉献。</a:t>
            </a:r>
            <a:endParaRPr lang="zh-CN" altLang="zh-CN" sz="2000" kern="0" dirty="0">
              <a:solidFill>
                <a:srgbClr val="FF0000"/>
              </a:solidFill>
              <a:ea typeface="思源黑体 CN Medium" panose="020B0600000000000000" pitchFamily="34" charset="-122"/>
              <a:sym typeface="Arial" panose="020B0604020202020204" pitchFamily="34" charset="0"/>
            </a:endParaRPr>
          </a:p>
        </p:txBody>
      </p:sp>
      <p:sp>
        <p:nvSpPr>
          <p:cNvPr id="3" name="矩形: 圆角 1"/>
          <p:cNvSpPr/>
          <p:nvPr/>
        </p:nvSpPr>
        <p:spPr>
          <a:xfrm>
            <a:off x="162560" y="284480"/>
            <a:ext cx="2694940" cy="63805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4"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文本框 4"/>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3553">
                                            <p:txEl>
                                              <p:pRg st="0" end="0"/>
                                            </p:txEl>
                                          </p:spTgt>
                                        </p:tgtEl>
                                        <p:attrNameLst>
                                          <p:attrName>style.visibility</p:attrName>
                                        </p:attrNameLst>
                                      </p:cBhvr>
                                      <p:to>
                                        <p:strVal val="visible"/>
                                      </p:to>
                                    </p:set>
                                    <p:animEffect transition="in" filter="blinds(horizontal)">
                                      <p:cBhvr>
                                        <p:cTn id="7" dur="500" fill="hold"/>
                                        <p:tgtEl>
                                          <p:spTgt spid="235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553">
                                            <p:txEl>
                                              <p:pRg st="1" end="1"/>
                                            </p:txEl>
                                          </p:spTgt>
                                        </p:tgtEl>
                                        <p:attrNameLst>
                                          <p:attrName>style.visibility</p:attrName>
                                        </p:attrNameLst>
                                      </p:cBhvr>
                                      <p:to>
                                        <p:strVal val="visible"/>
                                      </p:to>
                                    </p:set>
                                    <p:animEffect transition="in" filter="blinds(horizontal)">
                                      <p:cBhvr>
                                        <p:cTn id="12" dur="500" fill="hold"/>
                                        <p:tgtEl>
                                          <p:spTgt spid="235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553">
                                            <p:txEl>
                                              <p:pRg st="2" end="2"/>
                                            </p:txEl>
                                          </p:spTgt>
                                        </p:tgtEl>
                                        <p:attrNameLst>
                                          <p:attrName>style.visibility</p:attrName>
                                        </p:attrNameLst>
                                      </p:cBhvr>
                                      <p:to>
                                        <p:strVal val="visible"/>
                                      </p:to>
                                    </p:set>
                                    <p:animEffect transition="in" filter="blinds(horizontal)">
                                      <p:cBhvr>
                                        <p:cTn id="17" dur="500" fill="hold"/>
                                        <p:tgtEl>
                                          <p:spTgt spid="2355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3553">
                                            <p:txEl>
                                              <p:pRg st="3" end="3"/>
                                            </p:txEl>
                                          </p:spTgt>
                                        </p:tgtEl>
                                        <p:attrNameLst>
                                          <p:attrName>style.visibility</p:attrName>
                                        </p:attrNameLst>
                                      </p:cBhvr>
                                      <p:to>
                                        <p:strVal val="visible"/>
                                      </p:to>
                                    </p:set>
                                    <p:animEffect transition="in" filter="blinds(horizontal)">
                                      <p:cBhvr>
                                        <p:cTn id="22" dur="500" fill="hold"/>
                                        <p:tgtEl>
                                          <p:spTgt spid="2355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12"/>
          <p:cNvSpPr>
            <a:spLocks noChangeArrowheads="1"/>
          </p:cNvSpPr>
          <p:nvPr>
            <p:custDataLst>
              <p:tags r:id="rId1"/>
            </p:custDataLst>
          </p:nvPr>
        </p:nvSpPr>
        <p:spPr bwMode="auto">
          <a:xfrm>
            <a:off x="1197169" y="1365671"/>
            <a:ext cx="2609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kern="0" dirty="0">
                <a:solidFill>
                  <a:srgbClr val="0070C0"/>
                </a:solidFill>
                <a:latin typeface="Arial" panose="020B0604020202020204" pitchFamily="34" charset="0"/>
                <a:ea typeface="思源黑体 CN Medium" panose="020B0600000000000000" pitchFamily="34" charset="-122"/>
                <a:sym typeface="Arial" panose="020B0604020202020204" pitchFamily="34" charset="0"/>
              </a:rPr>
              <a:t>板书设计：</a:t>
            </a:r>
          </a:p>
        </p:txBody>
      </p:sp>
      <p:graphicFrame>
        <p:nvGraphicFramePr>
          <p:cNvPr id="35843" name="表格 2"/>
          <p:cNvGraphicFramePr>
            <a:graphicFrameLocks noGrp="1"/>
          </p:cNvGraphicFramePr>
          <p:nvPr/>
        </p:nvGraphicFramePr>
        <p:xfrm>
          <a:off x="1769029" y="2611755"/>
          <a:ext cx="8565831" cy="2976245"/>
        </p:xfrm>
        <a:graphic>
          <a:graphicData uri="http://schemas.openxmlformats.org/drawingml/2006/table">
            <a:tbl>
              <a:tblPr/>
              <a:tblGrid>
                <a:gridCol w="2304110">
                  <a:extLst>
                    <a:ext uri="{9D8B030D-6E8A-4147-A177-3AD203B41FA5}">
                      <a16:colId xmlns:a16="http://schemas.microsoft.com/office/drawing/2014/main" val="20000"/>
                    </a:ext>
                  </a:extLst>
                </a:gridCol>
                <a:gridCol w="2807142">
                  <a:extLst>
                    <a:ext uri="{9D8B030D-6E8A-4147-A177-3AD203B41FA5}">
                      <a16:colId xmlns:a16="http://schemas.microsoft.com/office/drawing/2014/main" val="20001"/>
                    </a:ext>
                  </a:extLst>
                </a:gridCol>
                <a:gridCol w="3454579">
                  <a:extLst>
                    <a:ext uri="{9D8B030D-6E8A-4147-A177-3AD203B41FA5}">
                      <a16:colId xmlns:a16="http://schemas.microsoft.com/office/drawing/2014/main" val="20002"/>
                    </a:ext>
                  </a:extLst>
                </a:gridCol>
              </a:tblGrid>
              <a:tr h="425346">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zh-CN" altLang="zh-CN" sz="20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时间顺序</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zh-CN" altLang="zh-CN" sz="20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人物概况</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zh-CN" altLang="zh-CN" sz="20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环境</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5069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zh-CN" altLang="zh-CN" sz="20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初遇牧羊人</a:t>
                      </a:r>
                    </a:p>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20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(1</a:t>
                      </a:r>
                      <a:r>
                        <a:rPr kumimoji="0" lang="zh-CN" altLang="zh-CN" sz="20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a:t>
                      </a:r>
                      <a:r>
                        <a:rPr kumimoji="0" lang="en-US" altLang="zh-CN" sz="20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12)</a:t>
                      </a:r>
                      <a:endParaRPr kumimoji="0" lang="zh-CN" altLang="zh-CN" sz="20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Tx/>
                        <a:buNone/>
                      </a:pPr>
                      <a:r>
                        <a:rPr kumimoji="0" lang="zh-CN" altLang="zh-CN"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自信、安静、忠厚、养羊、种树</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Tx/>
                        <a:buNone/>
                      </a:pPr>
                      <a:r>
                        <a:rPr kumimoji="0" lang="zh-CN" altLang="zh-CN" sz="20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荒地废墟，没有水</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49519">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zh-CN" altLang="zh-CN" sz="20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再见牧羊人</a:t>
                      </a:r>
                    </a:p>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20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(13</a:t>
                      </a:r>
                      <a:r>
                        <a:rPr kumimoji="0" lang="zh-CN" altLang="zh-CN" sz="20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a:t>
                      </a:r>
                      <a:r>
                        <a:rPr kumimoji="0" lang="en-US" altLang="zh-CN" sz="20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18)</a:t>
                      </a:r>
                      <a:endParaRPr kumimoji="0" lang="zh-CN" altLang="zh-CN" sz="20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Tx/>
                        <a:buNone/>
                      </a:pPr>
                      <a:r>
                        <a:rPr kumimoji="0" lang="zh-CN" altLang="zh-CN" sz="20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身体硬朗、沉默寡言、养蜂种树</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Tx/>
                        <a:buNone/>
                      </a:pPr>
                      <a:r>
                        <a:rPr kumimoji="0" lang="zh-CN" altLang="zh-CN" sz="20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有三块树林</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069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zh-CN" altLang="zh-CN"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最后一次相见</a:t>
                      </a:r>
                    </a:p>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(19</a:t>
                      </a:r>
                      <a:r>
                        <a:rPr kumimoji="0" lang="zh-CN" altLang="zh-CN"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a:t>
                      </a:r>
                      <a:r>
                        <a:rPr kumimoji="0" lang="en-US" altLang="zh-CN"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21)</a:t>
                      </a:r>
                      <a:endParaRPr kumimoji="0" lang="zh-CN" altLang="zh-CN"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20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87</a:t>
                      </a:r>
                      <a:r>
                        <a:rPr kumimoji="0" lang="zh-CN" altLang="zh-CN" sz="20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岁</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Tx/>
                        <a:buNone/>
                      </a:pPr>
                      <a:r>
                        <a:rPr kumimoji="0" lang="zh-CN" altLang="zh-CN"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绿洲、一万多人居住</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5865" name="TextBox 3"/>
          <p:cNvSpPr>
            <a:spLocks noChangeArrowheads="1"/>
          </p:cNvSpPr>
          <p:nvPr>
            <p:custDataLst>
              <p:tags r:id="rId2"/>
            </p:custDataLst>
          </p:nvPr>
        </p:nvSpPr>
        <p:spPr bwMode="auto">
          <a:xfrm>
            <a:off x="4864494" y="1820605"/>
            <a:ext cx="2374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植树的牧羊人</a:t>
            </a:r>
          </a:p>
        </p:txBody>
      </p:sp>
      <p:sp>
        <p:nvSpPr>
          <p:cNvPr id="5" name="矩形: 圆角 1"/>
          <p:cNvSpPr/>
          <p:nvPr/>
        </p:nvSpPr>
        <p:spPr>
          <a:xfrm>
            <a:off x="162560" y="284480"/>
            <a:ext cx="2694940" cy="63805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7" name="文本框 6"/>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blinds(horizontal)">
                                      <p:cBhvr>
                                        <p:cTn id="7" dur="500" fill="hold"/>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185" r="185"/>
          <a:stretch>
            <a:fillRect/>
          </a:stretch>
        </p:blipFill>
        <p:spPr>
          <a:xfrm>
            <a:off x="0" y="0"/>
            <a:ext cx="12192000" cy="6858000"/>
          </a:xfrm>
          <a:prstGeom prst="rect">
            <a:avLst/>
          </a:prstGeom>
        </p:spPr>
      </p:pic>
      <p:sp>
        <p:nvSpPr>
          <p:cNvPr id="6" name="矩形 5"/>
          <p:cNvSpPr/>
          <p:nvPr/>
        </p:nvSpPr>
        <p:spPr>
          <a:xfrm rot="16200000">
            <a:off x="3802743" y="-3802744"/>
            <a:ext cx="4586513" cy="12192000"/>
          </a:xfrm>
          <a:prstGeom prst="rect">
            <a:avLst/>
          </a:prstGeom>
          <a:gradFill>
            <a:gsLst>
              <a:gs pos="0">
                <a:schemeClr val="accent6">
                  <a:lumMod val="75000"/>
                  <a:alpha val="0"/>
                </a:schemeClr>
              </a:gs>
              <a:gs pos="100000">
                <a:schemeClr val="accent6">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12" name="组合 11"/>
          <p:cNvGrpSpPr/>
          <p:nvPr/>
        </p:nvGrpSpPr>
        <p:grpSpPr>
          <a:xfrm>
            <a:off x="3987557" y="4265920"/>
            <a:ext cx="3924905" cy="320593"/>
            <a:chOff x="1038108" y="4694552"/>
            <a:chExt cx="3924905" cy="320593"/>
          </a:xfrm>
        </p:grpSpPr>
        <p:sp>
          <p:nvSpPr>
            <p:cNvPr id="7" name="矩形 259"/>
            <p:cNvSpPr>
              <a:spLocks noChangeArrowheads="1"/>
            </p:cNvSpPr>
            <p:nvPr/>
          </p:nvSpPr>
          <p:spPr bwMode="auto">
            <a:xfrm>
              <a:off x="1038108" y="4696221"/>
              <a:ext cx="1977177" cy="318924"/>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defTabSz="457200">
                <a:spcBef>
                  <a:spcPts val="0"/>
                </a:spcBef>
                <a:buNone/>
                <a:defRPr/>
              </a:pPr>
              <a:r>
                <a:rPr lang="zh-CN" altLang="en-US" sz="1600" kern="0">
                  <a:solidFill>
                    <a:schemeClr val="bg1"/>
                  </a:solidFill>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rPr>
                <a:t>主讲人：</a:t>
              </a:r>
              <a:r>
                <a:rPr lang="en-US" altLang="zh-CN" sz="1600" kern="0">
                  <a:solidFill>
                    <a:schemeClr val="bg1"/>
                  </a:solidFill>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rPr>
                <a:t>xippt</a:t>
              </a:r>
              <a:endParaRPr lang="en-US" altLang="zh-CN" sz="1600" kern="0" dirty="0">
                <a:solidFill>
                  <a:schemeClr val="bg1"/>
                </a:solidFill>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endParaRPr>
            </a:p>
          </p:txBody>
        </p:sp>
        <p:sp>
          <p:nvSpPr>
            <p:cNvPr id="8" name="矩形 259"/>
            <p:cNvSpPr>
              <a:spLocks noChangeArrowheads="1"/>
            </p:cNvSpPr>
            <p:nvPr/>
          </p:nvSpPr>
          <p:spPr bwMode="auto">
            <a:xfrm>
              <a:off x="3224842" y="4694552"/>
              <a:ext cx="1738171" cy="318924"/>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0" i="0" u="none" strike="noStrike" kern="0" cap="none" spc="0" normalizeH="0" baseline="0" noProof="0" dirty="0">
                  <a:ln>
                    <a:noFill/>
                  </a:ln>
                  <a:solidFill>
                    <a:schemeClr val="bg1"/>
                  </a:solidFill>
                  <a:effectLst/>
                  <a:uLnTx/>
                  <a:uFillTx/>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rPr>
                <a:t>时间</a:t>
              </a:r>
              <a:r>
                <a:rPr kumimoji="0" lang="en-US" altLang="zh-CN" sz="1600" b="0" i="0" u="none" strike="noStrike" kern="0" cap="none" spc="0" normalizeH="0" baseline="0" noProof="0" dirty="0">
                  <a:ln>
                    <a:noFill/>
                  </a:ln>
                  <a:solidFill>
                    <a:schemeClr val="bg1"/>
                  </a:solidFill>
                  <a:effectLst/>
                  <a:uLnTx/>
                  <a:uFillTx/>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rPr>
                <a:t>: xxx</a:t>
              </a:r>
            </a:p>
          </p:txBody>
        </p:sp>
      </p:grpSp>
      <p:sp>
        <p:nvSpPr>
          <p:cNvPr id="9" name="矩形 259"/>
          <p:cNvSpPr>
            <a:spLocks noChangeArrowheads="1"/>
          </p:cNvSpPr>
          <p:nvPr/>
        </p:nvSpPr>
        <p:spPr bwMode="auto">
          <a:xfrm>
            <a:off x="2633553" y="1480970"/>
            <a:ext cx="663291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defTabSz="457200">
              <a:buFont typeface="Arial" panose="020B0604020202020204" pitchFamily="34" charset="0"/>
              <a:buNone/>
            </a:pPr>
            <a:r>
              <a:rPr lang="zh-CN" altLang="en-US" sz="7200" dirty="0">
                <a:solidFill>
                  <a:schemeClr val="bg1"/>
                </a:solidFill>
                <a:effectLst>
                  <a:outerShdw blurRad="38100" dist="38100" dir="2700000" algn="tl">
                    <a:srgbClr val="000000">
                      <a:alpha val="43137"/>
                    </a:srgbClr>
                  </a:outerShdw>
                </a:effectLst>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rPr>
              <a:t>感谢各位聆听</a:t>
            </a:r>
            <a:endParaRPr lang="en-US" altLang="zh-CN" sz="7200" dirty="0">
              <a:solidFill>
                <a:schemeClr val="bg1"/>
              </a:solidFill>
              <a:effectLst>
                <a:outerShdw blurRad="38100" dist="38100" dir="2700000" algn="tl">
                  <a:srgbClr val="000000">
                    <a:alpha val="43137"/>
                  </a:srgbClr>
                </a:outerShdw>
              </a:effectLst>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endParaRPr>
          </a:p>
        </p:txBody>
      </p:sp>
      <p:sp>
        <p:nvSpPr>
          <p:cNvPr id="10" name="矩形 9"/>
          <p:cNvSpPr/>
          <p:nvPr/>
        </p:nvSpPr>
        <p:spPr>
          <a:xfrm>
            <a:off x="4037466" y="3011101"/>
            <a:ext cx="3825086" cy="461665"/>
          </a:xfrm>
          <a:prstGeom prst="rect">
            <a:avLst/>
          </a:prstGeom>
        </p:spPr>
        <p:txBody>
          <a:bodyPr wrap="none">
            <a:spAutoFit/>
          </a:bodyPr>
          <a:lstStyle/>
          <a:p>
            <a:pPr lvl="0" defTabSz="457200"/>
            <a:r>
              <a:rPr lang="zh-CN" altLang="en-US" sz="2400" dirty="0">
                <a:solidFill>
                  <a:schemeClr val="bg1"/>
                </a:solidFill>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rPr>
              <a:t>语文 七年级 上册 配人教版</a:t>
            </a:r>
          </a:p>
        </p:txBody>
      </p:sp>
      <p:cxnSp>
        <p:nvCxnSpPr>
          <p:cNvPr id="11" name="直接连接符 10"/>
          <p:cNvCxnSpPr/>
          <p:nvPr/>
        </p:nvCxnSpPr>
        <p:spPr>
          <a:xfrm rot="10800000">
            <a:off x="3213174" y="2888288"/>
            <a:ext cx="5473670" cy="0"/>
          </a:xfrm>
          <a:prstGeom prst="line">
            <a:avLst/>
          </a:prstGeom>
          <a:ln w="25400" cap="rnd">
            <a:gradFill flip="none" rotWithShape="1">
              <a:gsLst>
                <a:gs pos="50000">
                  <a:srgbClr val="FFFFFF"/>
                </a:gs>
                <a:gs pos="0">
                  <a:schemeClr val="bg1">
                    <a:alpha val="0"/>
                  </a:schemeClr>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Box 5"/>
          <p:cNvSpPr/>
          <p:nvPr>
            <p:custDataLst>
              <p:tags r:id="rId1"/>
            </p:custDataLst>
          </p:nvPr>
        </p:nvSpPr>
        <p:spPr>
          <a:xfrm>
            <a:off x="1347595" y="1875543"/>
            <a:ext cx="9665398" cy="3785652"/>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3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曾经在古罗马时代流水淙淙，人们可以垂钓的地方，后来变成了狂风呼啸的荒漠，这大概是大自然对人类破坏自然的严惩。现在牧羊人通过一己之力又把不毛之地变成富裕的村庄。作为一个普通的人，他是怎样和神对抗，创造了伟大的事业？让咱们一起走进《植树的牧羊人》吧！</a:t>
            </a:r>
            <a:endParaRPr lang="zh-CN" altLang="zh-CN" sz="2000" kern="0" dirty="0">
              <a:ea typeface="思源黑体 CN Medium" panose="020B0600000000000000" pitchFamily="34" charset="-122"/>
              <a:sym typeface="Arial" panose="020B0604020202020204" pitchFamily="34" charset="0"/>
            </a:endParaRPr>
          </a:p>
        </p:txBody>
      </p:sp>
      <p:sp>
        <p:nvSpPr>
          <p:cNvPr id="8" name="矩形: 圆角 1"/>
          <p:cNvSpPr/>
          <p:nvPr/>
        </p:nvSpPr>
        <p:spPr>
          <a:xfrm>
            <a:off x="162560" y="284480"/>
            <a:ext cx="2694940" cy="63805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9"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0" name="文本框 9"/>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blinds(horizontal)">
                                      <p:cBhvr>
                                        <p:cTn id="7" dur="500" fill="hold"/>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11"/>
          <p:cNvSpPr>
            <a:spLocks noChangeArrowheads="1"/>
          </p:cNvSpPr>
          <p:nvPr>
            <p:custDataLst>
              <p:tags r:id="rId1"/>
            </p:custDataLst>
          </p:nvPr>
        </p:nvSpPr>
        <p:spPr bwMode="auto">
          <a:xfrm>
            <a:off x="814527" y="1283886"/>
            <a:ext cx="5329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anose="05000000000000000000" pitchFamily="2" charset="2"/>
              <a:buChar char="u"/>
            </a:pPr>
            <a:r>
              <a:rPr lang="zh-CN" altLang="en-US" sz="2400" kern="0" dirty="0">
                <a:solidFill>
                  <a:srgbClr val="0070C0"/>
                </a:solidFill>
                <a:latin typeface="Arial" panose="020B0604020202020204" pitchFamily="34" charset="0"/>
                <a:ea typeface="思源黑体 CN Medium" panose="020B0600000000000000" pitchFamily="34" charset="-122"/>
                <a:sym typeface="Arial" panose="020B0604020202020204" pitchFamily="34" charset="0"/>
              </a:rPr>
              <a:t>步骤一  知识梳理  夯实基础</a:t>
            </a:r>
          </a:p>
        </p:txBody>
      </p:sp>
      <p:sp>
        <p:nvSpPr>
          <p:cNvPr id="5123" name="TextBox 3"/>
          <p:cNvSpPr/>
          <p:nvPr>
            <p:custDataLst>
              <p:tags r:id="rId2"/>
            </p:custDataLst>
          </p:nvPr>
        </p:nvSpPr>
        <p:spPr>
          <a:xfrm>
            <a:off x="1082431" y="1526719"/>
            <a:ext cx="10292303" cy="4708981"/>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50000"/>
              </a:lnSpc>
            </a:pPr>
            <a:r>
              <a:rPr lang="en-US" altLang="zh-CN" sz="20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1</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．作者简介</a:t>
            </a:r>
          </a:p>
          <a:p>
            <a:pPr>
              <a:lnSpc>
                <a:spcPct val="25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让</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乔诺</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(1895—1970)</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，法国著名作家、电影编剧。在第一次世界大战时曾当过步兵，在经历惨烈战争后成为坚定的和平主义者。让</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乔诺的作品获奖很多，部分作品被搬上银幕，被认为是法国二十世纪最著名的作家之一。</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1932</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年获得法国荣誉勋章，</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1953</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年以全部作品获得摩纳哥王子奖，次年，入选为龚古尔学院成员。他的作品风格多样，很难被人归类，多半作品都是以他的家乡和周边地区</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阿尔卑斯山和普罗旺斯地区为背景。</a:t>
            </a:r>
            <a:endParaRPr lang="zh-CN" altLang="zh-CN" sz="2000" kern="0" dirty="0">
              <a:ea typeface="思源黑体 CN Medium" panose="020B0600000000000000" pitchFamily="34" charset="-122"/>
              <a:sym typeface="Arial" panose="020B0604020202020204" pitchFamily="34" charset="0"/>
            </a:endParaRPr>
          </a:p>
        </p:txBody>
      </p:sp>
      <p:sp>
        <p:nvSpPr>
          <p:cNvPr id="5" name="矩形: 圆角 1"/>
          <p:cNvSpPr/>
          <p:nvPr/>
        </p:nvSpPr>
        <p:spPr>
          <a:xfrm>
            <a:off x="162560" y="284480"/>
            <a:ext cx="2694940" cy="63805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7" name="文本框 6"/>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blinds(horizontal)">
                                      <p:cBhvr>
                                        <p:cTn id="7" dur="500" fill="hold"/>
                                        <p:tgtEl>
                                          <p:spTgt spid="5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Box 1"/>
          <p:cNvSpPr/>
          <p:nvPr>
            <p:custDataLst>
              <p:tags r:id="rId1"/>
            </p:custDataLst>
          </p:nvPr>
        </p:nvSpPr>
        <p:spPr>
          <a:xfrm>
            <a:off x="1126026" y="1244809"/>
            <a:ext cx="10198466" cy="5632311"/>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00000"/>
              </a:lnSpc>
            </a:pPr>
            <a:r>
              <a:rPr lang="en-US" altLang="zh-CN"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2</a:t>
            </a:r>
            <a:r>
              <a:rPr lang="zh-CN" altLang="zh-CN"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．背景链接</a:t>
            </a:r>
          </a:p>
          <a:p>
            <a:pPr>
              <a:lnSpc>
                <a:spcPct val="200000"/>
              </a:lnSpc>
            </a:pPr>
            <a:r>
              <a:rPr lang="en-US" altLang="zh-CN"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《植树的牧羊人》是法国作家让</a:t>
            </a:r>
            <a:r>
              <a:rPr lang="en-US" altLang="zh-CN"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乔诺用</a:t>
            </a:r>
            <a:r>
              <a:rPr lang="en-US" altLang="zh-CN"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23</a:t>
            </a:r>
            <a:r>
              <a:rPr lang="zh-CN" altLang="zh-CN"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年时间为我们写的震撼心灵的环保主题的故事，当这本书送到出版商手里时，仅仅有</a:t>
            </a:r>
            <a:r>
              <a:rPr lang="en-US" altLang="zh-CN"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7</a:t>
            </a:r>
            <a:r>
              <a:rPr lang="zh-CN" altLang="zh-CN"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页是打字机打出来的，其余全部是作家一笔一笔手写的。画家弗瑞德里克</a:t>
            </a:r>
            <a:r>
              <a:rPr lang="en-US" altLang="zh-CN"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拜克花费了</a:t>
            </a:r>
            <a:r>
              <a:rPr lang="en-US" altLang="zh-CN"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5</a:t>
            </a:r>
            <a:r>
              <a:rPr lang="zh-CN" altLang="zh-CN"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年时间以熏瞎一只眼睛为代价来完成这部作品的绘画。让</a:t>
            </a:r>
            <a:r>
              <a:rPr lang="en-US" altLang="zh-CN"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乔诺于</a:t>
            </a:r>
            <a:r>
              <a:rPr lang="en-US" altLang="zh-CN"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1953</a:t>
            </a:r>
            <a:r>
              <a:rPr lang="zh-CN" altLang="zh-CN"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年应美国一本杂志专题</a:t>
            </a:r>
            <a:r>
              <a:rPr lang="en-US" altLang="zh-CN"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你曾经见过的最非凡、难忘的人是谁？</a:t>
            </a:r>
            <a:r>
              <a:rPr lang="en-US" altLang="zh-CN"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的约稿而写的。编辑收到这部让人震撼的故事后，调查得知在普罗旺斯山区的小镇巴农的养老院没有死过名叫布菲的人，稿子就被退了回来。第二年在美国《</a:t>
            </a:r>
            <a:r>
              <a:rPr lang="en-US" altLang="zh-CN"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Vogue</a:t>
            </a:r>
            <a:r>
              <a:rPr lang="zh-CN" altLang="zh-CN"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》杂志上发表，之后在十多个国家翻译发表。《植树的牧羊人》是让·乔诺晚期的作品，是虚构的小说世界。虽然是虚构的故事，但主人公的精神鼓舞了很多人，为世界各地的森林再生作出了贡献。</a:t>
            </a:r>
            <a:endParaRPr lang="zh-CN" altLang="zh-CN" kern="0" dirty="0">
              <a:ea typeface="思源黑体 CN Medium" panose="020B0600000000000000" pitchFamily="34" charset="-122"/>
              <a:sym typeface="Arial" panose="020B0604020202020204" pitchFamily="34" charset="0"/>
            </a:endParaRPr>
          </a:p>
          <a:p>
            <a:pPr>
              <a:lnSpc>
                <a:spcPct val="200000"/>
              </a:lnSpc>
            </a:pPr>
            <a:endParaRPr lang="zh-CN" altLang="zh-CN" kern="0" dirty="0">
              <a:ea typeface="思源黑体 CN Medium" panose="020B0600000000000000" pitchFamily="34" charset="-122"/>
              <a:sym typeface="Arial" panose="020B0604020202020204" pitchFamily="34" charset="0"/>
            </a:endParaRPr>
          </a:p>
        </p:txBody>
      </p:sp>
      <p:sp>
        <p:nvSpPr>
          <p:cNvPr id="3" name="矩形: 圆角 1"/>
          <p:cNvSpPr/>
          <p:nvPr/>
        </p:nvSpPr>
        <p:spPr>
          <a:xfrm>
            <a:off x="162560" y="284480"/>
            <a:ext cx="2694940" cy="63805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4"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文本框 4"/>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5">
                                            <p:txEl>
                                              <p:pRg st="1" end="1"/>
                                            </p:txEl>
                                          </p:spTgt>
                                        </p:tgtEl>
                                        <p:attrNameLst>
                                          <p:attrName>style.visibility</p:attrName>
                                        </p:attrNameLst>
                                      </p:cBhvr>
                                      <p:to>
                                        <p:strVal val="visible"/>
                                      </p:to>
                                    </p:set>
                                    <p:animEffect transition="in" filter="blinds(horizontal)">
                                      <p:cBhvr>
                                        <p:cTn id="7" dur="500" fill="hold"/>
                                        <p:tgtEl>
                                          <p:spTgt spid="614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文本框 99"/>
          <p:cNvSpPr>
            <a:spLocks noChangeArrowheads="1"/>
          </p:cNvSpPr>
          <p:nvPr>
            <p:custDataLst>
              <p:tags r:id="rId1"/>
            </p:custDataLst>
          </p:nvPr>
        </p:nvSpPr>
        <p:spPr bwMode="auto">
          <a:xfrm>
            <a:off x="3099435" y="2189718"/>
            <a:ext cx="799306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250000"/>
              </a:lnSpc>
            </a:pPr>
            <a:r>
              <a:rPr lang="zh-CN" altLang="zh-CN" sz="2400" u="sng"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慷慨</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zh-CN" sz="2400" u="sng"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薰</a:t>
            </a:r>
            <a:r>
              <a:rPr lang="zh-CN"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衣草</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p>
          <a:p>
            <a:pPr>
              <a:lnSpc>
                <a:spcPct val="250000"/>
              </a:lnSpc>
            </a:pPr>
            <a:r>
              <a:rPr lang="zh-CN"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干</a:t>
            </a:r>
            <a:r>
              <a:rPr lang="zh-CN" altLang="zh-CN" sz="2400" u="sng"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涸</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       </a:t>
            </a:r>
            <a:r>
              <a:rPr lang="zh-CN"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废</a:t>
            </a:r>
            <a:r>
              <a:rPr lang="zh-CN" altLang="zh-CN" sz="2400" u="sng"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墟</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p>
          <a:p>
            <a:pPr>
              <a:lnSpc>
                <a:spcPct val="250000"/>
              </a:lnSpc>
            </a:pPr>
            <a:r>
              <a:rPr lang="zh-CN" altLang="zh-CN" sz="2400" u="sng"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坍</a:t>
            </a:r>
            <a:r>
              <a:rPr lang="zh-CN"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塌</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zh-CN" sz="2400" u="sng"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戳</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a:p>
            <a:pPr>
              <a:lnSpc>
                <a:spcPct val="250000"/>
              </a:lnSpc>
            </a:pPr>
            <a:r>
              <a:rPr lang="zh-CN"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山毛</a:t>
            </a:r>
            <a:r>
              <a:rPr lang="zh-CN" altLang="zh-CN" sz="2400" u="sng"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榉</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帐</a:t>
            </a:r>
            <a:r>
              <a:rPr lang="zh-CN" altLang="zh-CN" sz="2400" u="sng"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篷</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p>
        </p:txBody>
      </p:sp>
      <p:sp>
        <p:nvSpPr>
          <p:cNvPr id="8194" name="文本框 2"/>
          <p:cNvSpPr/>
          <p:nvPr>
            <p:custDataLst>
              <p:tags r:id="rId2"/>
            </p:custDataLst>
          </p:nvPr>
        </p:nvSpPr>
        <p:spPr>
          <a:xfrm>
            <a:off x="4133216" y="2565842"/>
            <a:ext cx="2016125" cy="46166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400" kern="0" dirty="0" err="1">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kāng</a:t>
            </a:r>
            <a:r>
              <a:rPr lang="en-US" altLang="zh-CN" sz="24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a:t>
            </a:r>
            <a:r>
              <a:rPr lang="en-US" altLang="zh-CN" sz="2400" kern="0" dirty="0" err="1">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kǎi</a:t>
            </a:r>
            <a:endParaRPr lang="en-US" altLang="zh-CN" sz="2400" kern="0" dirty="0">
              <a:solidFill>
                <a:srgbClr val="FF0000"/>
              </a:solidFill>
              <a:ea typeface="思源黑体 CN Medium" panose="020B0600000000000000" pitchFamily="34" charset="-122"/>
              <a:sym typeface="Arial" panose="020B0604020202020204" pitchFamily="34" charset="0"/>
            </a:endParaRPr>
          </a:p>
        </p:txBody>
      </p:sp>
      <p:sp>
        <p:nvSpPr>
          <p:cNvPr id="8195" name="文本框 3"/>
          <p:cNvSpPr/>
          <p:nvPr>
            <p:custDataLst>
              <p:tags r:id="rId3"/>
            </p:custDataLst>
          </p:nvPr>
        </p:nvSpPr>
        <p:spPr>
          <a:xfrm>
            <a:off x="7812724" y="2565841"/>
            <a:ext cx="1006475" cy="46166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400" kern="0" dirty="0" err="1">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xūn</a:t>
            </a:r>
            <a:endParaRPr lang="en-US" altLang="zh-CN" sz="2400" kern="0" dirty="0">
              <a:solidFill>
                <a:srgbClr val="FF0000"/>
              </a:solidFill>
              <a:ea typeface="思源黑体 CN Medium" panose="020B0600000000000000" pitchFamily="34" charset="-122"/>
              <a:sym typeface="Arial" panose="020B0604020202020204" pitchFamily="34" charset="0"/>
            </a:endParaRPr>
          </a:p>
        </p:txBody>
      </p:sp>
      <p:sp>
        <p:nvSpPr>
          <p:cNvPr id="8196" name="文本框 4"/>
          <p:cNvSpPr/>
          <p:nvPr>
            <p:custDataLst>
              <p:tags r:id="rId4"/>
            </p:custDataLst>
          </p:nvPr>
        </p:nvSpPr>
        <p:spPr>
          <a:xfrm>
            <a:off x="4531361" y="3429442"/>
            <a:ext cx="723900" cy="46166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400" kern="0" dirty="0" err="1">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hé</a:t>
            </a:r>
            <a:endParaRPr lang="en-US" altLang="zh-CN" sz="2400" kern="0" dirty="0">
              <a:solidFill>
                <a:srgbClr val="FF0000"/>
              </a:solidFill>
              <a:ea typeface="思源黑体 CN Medium" panose="020B0600000000000000" pitchFamily="34" charset="-122"/>
              <a:sym typeface="Arial" panose="020B0604020202020204" pitchFamily="34" charset="0"/>
            </a:endParaRPr>
          </a:p>
        </p:txBody>
      </p:sp>
      <p:sp>
        <p:nvSpPr>
          <p:cNvPr id="8197" name="文本框 5"/>
          <p:cNvSpPr/>
          <p:nvPr>
            <p:custDataLst>
              <p:tags r:id="rId5"/>
            </p:custDataLst>
          </p:nvPr>
        </p:nvSpPr>
        <p:spPr>
          <a:xfrm>
            <a:off x="7544357" y="3426583"/>
            <a:ext cx="676275" cy="46166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400" kern="0" dirty="0" err="1">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xū</a:t>
            </a:r>
            <a:endParaRPr lang="en-US" altLang="zh-CN" sz="2400" kern="0" dirty="0">
              <a:solidFill>
                <a:srgbClr val="FF0000"/>
              </a:solidFill>
              <a:ea typeface="思源黑体 CN Medium" panose="020B0600000000000000" pitchFamily="34" charset="-122"/>
              <a:sym typeface="Arial" panose="020B0604020202020204" pitchFamily="34" charset="0"/>
            </a:endParaRPr>
          </a:p>
        </p:txBody>
      </p:sp>
      <p:sp>
        <p:nvSpPr>
          <p:cNvPr id="8198" name="文本框 6"/>
          <p:cNvSpPr/>
          <p:nvPr>
            <p:custDataLst>
              <p:tags r:id="rId6"/>
            </p:custDataLst>
          </p:nvPr>
        </p:nvSpPr>
        <p:spPr>
          <a:xfrm>
            <a:off x="4521042" y="4406573"/>
            <a:ext cx="935038" cy="46166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400" kern="0" dirty="0" err="1">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tān</a:t>
            </a:r>
            <a:endParaRPr lang="en-US" altLang="zh-CN" sz="2400" kern="0" dirty="0">
              <a:solidFill>
                <a:srgbClr val="FF0000"/>
              </a:solidFill>
              <a:ea typeface="思源黑体 CN Medium" panose="020B0600000000000000" pitchFamily="34" charset="-122"/>
              <a:sym typeface="Arial" panose="020B0604020202020204" pitchFamily="34" charset="0"/>
            </a:endParaRPr>
          </a:p>
        </p:txBody>
      </p:sp>
      <p:sp>
        <p:nvSpPr>
          <p:cNvPr id="8199" name="文本框 7"/>
          <p:cNvSpPr/>
          <p:nvPr>
            <p:custDataLst>
              <p:tags r:id="rId7"/>
            </p:custDataLst>
          </p:nvPr>
        </p:nvSpPr>
        <p:spPr>
          <a:xfrm>
            <a:off x="7194788" y="4406572"/>
            <a:ext cx="1079500" cy="46166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400" kern="0" dirty="0" err="1">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chuō</a:t>
            </a:r>
            <a:endParaRPr lang="en-US" altLang="zh-CN" sz="2400" kern="0" dirty="0">
              <a:solidFill>
                <a:srgbClr val="FF0000"/>
              </a:solidFill>
              <a:ea typeface="思源黑体 CN Medium" panose="020B0600000000000000" pitchFamily="34" charset="-122"/>
              <a:sym typeface="Arial" panose="020B0604020202020204" pitchFamily="34" charset="0"/>
            </a:endParaRPr>
          </a:p>
        </p:txBody>
      </p:sp>
      <p:sp>
        <p:nvSpPr>
          <p:cNvPr id="8200" name="文本框 8"/>
          <p:cNvSpPr/>
          <p:nvPr>
            <p:custDataLst>
              <p:tags r:id="rId8"/>
            </p:custDataLst>
          </p:nvPr>
        </p:nvSpPr>
        <p:spPr>
          <a:xfrm>
            <a:off x="4774565" y="5287635"/>
            <a:ext cx="733425" cy="46166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400" kern="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jǔ</a:t>
            </a:r>
            <a:endParaRPr lang="en-US" altLang="zh-CN" sz="2400" kern="0">
              <a:solidFill>
                <a:srgbClr val="FF0000"/>
              </a:solidFill>
              <a:ea typeface="思源黑体 CN Medium" panose="020B0600000000000000" pitchFamily="34" charset="-122"/>
              <a:sym typeface="Arial" panose="020B0604020202020204" pitchFamily="34" charset="0"/>
            </a:endParaRPr>
          </a:p>
        </p:txBody>
      </p:sp>
      <p:sp>
        <p:nvSpPr>
          <p:cNvPr id="8201" name="文本框 9"/>
          <p:cNvSpPr/>
          <p:nvPr>
            <p:custDataLst>
              <p:tags r:id="rId9"/>
            </p:custDataLst>
          </p:nvPr>
        </p:nvSpPr>
        <p:spPr>
          <a:xfrm>
            <a:off x="7441566" y="5287635"/>
            <a:ext cx="1152525" cy="46166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400" kern="0" dirty="0" err="1">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péng</a:t>
            </a:r>
            <a:endParaRPr lang="en-US" altLang="zh-CN" sz="2400" kern="0" dirty="0">
              <a:solidFill>
                <a:srgbClr val="FF0000"/>
              </a:solidFill>
              <a:ea typeface="思源黑体 CN Medium" panose="020B0600000000000000" pitchFamily="34" charset="-122"/>
              <a:sym typeface="Arial" panose="020B0604020202020204" pitchFamily="34" charset="0"/>
            </a:endParaRPr>
          </a:p>
        </p:txBody>
      </p:sp>
      <p:sp>
        <p:nvSpPr>
          <p:cNvPr id="18443" name="TextBox 19"/>
          <p:cNvSpPr>
            <a:spLocks noChangeArrowheads="1"/>
          </p:cNvSpPr>
          <p:nvPr>
            <p:custDataLst>
              <p:tags r:id="rId10"/>
            </p:custDataLst>
          </p:nvPr>
        </p:nvSpPr>
        <p:spPr bwMode="auto">
          <a:xfrm>
            <a:off x="1180466" y="1119291"/>
            <a:ext cx="295275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200000"/>
              </a:lnSpc>
            </a:pP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 </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生难字词</a:t>
            </a:r>
            <a:endPar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pPr>
              <a:lnSpc>
                <a:spcPct val="200000"/>
              </a:lnSpc>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）字音</a:t>
            </a:r>
            <a:endPar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2" name="矩形: 圆角 1"/>
          <p:cNvSpPr/>
          <p:nvPr/>
        </p:nvSpPr>
        <p:spPr>
          <a:xfrm>
            <a:off x="162560" y="284480"/>
            <a:ext cx="2694940" cy="63805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3"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4" name="文本框 13"/>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left)">
                                      <p:cBhvr>
                                        <p:cTn id="7" dur="500" fill="hold"/>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wipe(left)">
                                      <p:cBhvr>
                                        <p:cTn id="12" dur="500" fill="hold"/>
                                        <p:tgtEl>
                                          <p:spTgt spid="819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wipe(left)">
                                      <p:cBhvr>
                                        <p:cTn id="17" dur="500" fill="hold"/>
                                        <p:tgtEl>
                                          <p:spTgt spid="819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197"/>
                                        </p:tgtEl>
                                        <p:attrNameLst>
                                          <p:attrName>style.visibility</p:attrName>
                                        </p:attrNameLst>
                                      </p:cBhvr>
                                      <p:to>
                                        <p:strVal val="visible"/>
                                      </p:to>
                                    </p:set>
                                    <p:animEffect transition="in" filter="wipe(left)">
                                      <p:cBhvr>
                                        <p:cTn id="22" dur="500" fill="hold"/>
                                        <p:tgtEl>
                                          <p:spTgt spid="819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198"/>
                                        </p:tgtEl>
                                        <p:attrNameLst>
                                          <p:attrName>style.visibility</p:attrName>
                                        </p:attrNameLst>
                                      </p:cBhvr>
                                      <p:to>
                                        <p:strVal val="visible"/>
                                      </p:to>
                                    </p:set>
                                    <p:animEffect transition="in" filter="wipe(left)">
                                      <p:cBhvr>
                                        <p:cTn id="27" dur="500" fill="hold"/>
                                        <p:tgtEl>
                                          <p:spTgt spid="819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199"/>
                                        </p:tgtEl>
                                        <p:attrNameLst>
                                          <p:attrName>style.visibility</p:attrName>
                                        </p:attrNameLst>
                                      </p:cBhvr>
                                      <p:to>
                                        <p:strVal val="visible"/>
                                      </p:to>
                                    </p:set>
                                    <p:animEffect transition="in" filter="wipe(left)">
                                      <p:cBhvr>
                                        <p:cTn id="32" dur="500" fill="hold"/>
                                        <p:tgtEl>
                                          <p:spTgt spid="819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fill="hold"/>
                                        <p:tgtEl>
                                          <p:spTgt spid="820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201"/>
                                        </p:tgtEl>
                                        <p:attrNameLst>
                                          <p:attrName>style.visibility</p:attrName>
                                        </p:attrNameLst>
                                      </p:cBhvr>
                                      <p:to>
                                        <p:strVal val="visible"/>
                                      </p:to>
                                    </p:set>
                                    <p:animEffect transition="in" filter="wipe(left)">
                                      <p:cBhvr>
                                        <p:cTn id="42" dur="500" fill="hold"/>
                                        <p:tgtEl>
                                          <p:spTgt spid="8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P spid="8195" grpId="0" animBg="1"/>
      <p:bldP spid="8196" grpId="0" animBg="1"/>
      <p:bldP spid="8197" grpId="0" animBg="1"/>
      <p:bldP spid="8198" grpId="0" animBg="1"/>
      <p:bldP spid="8199" grpId="0" animBg="1"/>
      <p:bldP spid="8200" grpId="0" animBg="1"/>
      <p:bldP spid="82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6"/>
          <p:cNvSpPr>
            <a:spLocks noChangeArrowheads="1"/>
          </p:cNvSpPr>
          <p:nvPr>
            <p:custDataLst>
              <p:tags r:id="rId1"/>
            </p:custDataLst>
          </p:nvPr>
        </p:nvSpPr>
        <p:spPr bwMode="auto">
          <a:xfrm>
            <a:off x="1398345" y="1452453"/>
            <a:ext cx="85486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）词义</a:t>
            </a:r>
            <a:endPar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0242" name="TextBox 10"/>
          <p:cNvSpPr/>
          <p:nvPr>
            <p:custDataLst>
              <p:tags r:id="rId2"/>
            </p:custDataLst>
          </p:nvPr>
        </p:nvSpPr>
        <p:spPr>
          <a:xfrm>
            <a:off x="3608982" y="1777667"/>
            <a:ext cx="8697912" cy="440120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0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70C0"/>
                </a:solidFill>
                <a:ea typeface="思源黑体 CN Medium" panose="020B0600000000000000" pitchFamily="34" charset="-122"/>
                <a:sym typeface="Arial" panose="020B0604020202020204" pitchFamily="34" charset="0"/>
              </a:rPr>
              <a:t>干涸</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】干枯，没有水。</a:t>
            </a:r>
          </a:p>
          <a:p>
            <a:pPr>
              <a:lnSpc>
                <a:spcPct val="20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70C0"/>
                </a:solidFill>
                <a:ea typeface="思源黑体 CN Medium" panose="020B0600000000000000" pitchFamily="34" charset="-122"/>
                <a:sym typeface="Arial" panose="020B0604020202020204" pitchFamily="34" charset="0"/>
              </a:rPr>
              <a:t>坍塌</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】建筑物或堆积物倒下来。</a:t>
            </a:r>
          </a:p>
          <a:p>
            <a:pPr>
              <a:lnSpc>
                <a:spcPct val="20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70C0"/>
                </a:solidFill>
                <a:ea typeface="思源黑体 CN Medium" panose="020B0600000000000000" pitchFamily="34" charset="-122"/>
                <a:sym typeface="Arial" panose="020B0604020202020204" pitchFamily="34" charset="0"/>
              </a:rPr>
              <a:t>造就</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】培养使有成就。</a:t>
            </a:r>
          </a:p>
          <a:p>
            <a:pPr>
              <a:lnSpc>
                <a:spcPct val="20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70C0"/>
                </a:solidFill>
                <a:ea typeface="思源黑体 CN Medium" panose="020B0600000000000000" pitchFamily="34" charset="-122"/>
                <a:sym typeface="Arial" panose="020B0604020202020204" pitchFamily="34" charset="0"/>
              </a:rPr>
              <a:t>硬朗</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老人</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身体健壮。</a:t>
            </a:r>
          </a:p>
          <a:p>
            <a:pPr>
              <a:lnSpc>
                <a:spcPct val="20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70C0"/>
                </a:solidFill>
                <a:ea typeface="思源黑体 CN Medium" panose="020B0600000000000000" pitchFamily="34" charset="-122"/>
                <a:sym typeface="Arial" panose="020B0604020202020204" pitchFamily="34" charset="0"/>
              </a:rPr>
              <a:t>溜达</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】散步，闲走。</a:t>
            </a:r>
          </a:p>
          <a:p>
            <a:pPr>
              <a:lnSpc>
                <a:spcPct val="20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70C0"/>
                </a:solidFill>
                <a:ea typeface="思源黑体 CN Medium" panose="020B0600000000000000" pitchFamily="34" charset="-122"/>
                <a:sym typeface="Arial" panose="020B0604020202020204" pitchFamily="34" charset="0"/>
              </a:rPr>
              <a:t>不毛之地</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】不长庄稼的地方。泛指荒凉、贫瘠的土地。</a:t>
            </a:r>
          </a:p>
          <a:p>
            <a:pPr>
              <a:lnSpc>
                <a:spcPct val="20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70C0"/>
                </a:solidFill>
                <a:ea typeface="思源黑体 CN Medium" panose="020B0600000000000000" pitchFamily="34" charset="-122"/>
                <a:sym typeface="Arial" panose="020B0604020202020204" pitchFamily="34" charset="0"/>
              </a:rPr>
              <a:t>刨根问底</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】追究底细；寻根究底。</a:t>
            </a:r>
            <a:endParaRPr lang="zh-CN" altLang="zh-CN" sz="2000" kern="0" dirty="0">
              <a:ea typeface="思源黑体 CN Medium" panose="020B0600000000000000" pitchFamily="34" charset="-122"/>
              <a:sym typeface="Arial" panose="020B0604020202020204" pitchFamily="34" charset="0"/>
            </a:endParaRPr>
          </a:p>
        </p:txBody>
      </p:sp>
      <p:sp>
        <p:nvSpPr>
          <p:cNvPr id="4" name="矩形: 圆角 1"/>
          <p:cNvSpPr/>
          <p:nvPr/>
        </p:nvSpPr>
        <p:spPr>
          <a:xfrm>
            <a:off x="162560" y="284480"/>
            <a:ext cx="2694940" cy="63805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文本框 5"/>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slide(fromBottom)">
                                      <p:cBhvr>
                                        <p:cTn id="7" dur="500" fill="hold"/>
                                        <p:tgtEl>
                                          <p:spTgt spid="102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0242">
                                            <p:txEl>
                                              <p:pRg st="1" end="1"/>
                                            </p:txEl>
                                          </p:spTgt>
                                        </p:tgtEl>
                                        <p:attrNameLst>
                                          <p:attrName>style.visibility</p:attrName>
                                        </p:attrNameLst>
                                      </p:cBhvr>
                                      <p:to>
                                        <p:strVal val="visible"/>
                                      </p:to>
                                    </p:set>
                                    <p:animEffect transition="in" filter="slide(fromBottom)">
                                      <p:cBhvr>
                                        <p:cTn id="12" dur="500" fill="hold"/>
                                        <p:tgtEl>
                                          <p:spTgt spid="102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0242">
                                            <p:txEl>
                                              <p:pRg st="2" end="2"/>
                                            </p:txEl>
                                          </p:spTgt>
                                        </p:tgtEl>
                                        <p:attrNameLst>
                                          <p:attrName>style.visibility</p:attrName>
                                        </p:attrNameLst>
                                      </p:cBhvr>
                                      <p:to>
                                        <p:strVal val="visible"/>
                                      </p:to>
                                    </p:set>
                                    <p:animEffect transition="in" filter="slide(fromBottom)">
                                      <p:cBhvr>
                                        <p:cTn id="17" dur="500" fill="hold"/>
                                        <p:tgtEl>
                                          <p:spTgt spid="102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0242">
                                            <p:txEl>
                                              <p:pRg st="3" end="3"/>
                                            </p:txEl>
                                          </p:spTgt>
                                        </p:tgtEl>
                                        <p:attrNameLst>
                                          <p:attrName>style.visibility</p:attrName>
                                        </p:attrNameLst>
                                      </p:cBhvr>
                                      <p:to>
                                        <p:strVal val="visible"/>
                                      </p:to>
                                    </p:set>
                                    <p:animEffect transition="in" filter="slide(fromBottom)">
                                      <p:cBhvr>
                                        <p:cTn id="22" dur="500" fill="hold"/>
                                        <p:tgtEl>
                                          <p:spTgt spid="102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0242">
                                            <p:txEl>
                                              <p:pRg st="4" end="4"/>
                                            </p:txEl>
                                          </p:spTgt>
                                        </p:tgtEl>
                                        <p:attrNameLst>
                                          <p:attrName>style.visibility</p:attrName>
                                        </p:attrNameLst>
                                      </p:cBhvr>
                                      <p:to>
                                        <p:strVal val="visible"/>
                                      </p:to>
                                    </p:set>
                                    <p:animEffect transition="in" filter="slide(fromBottom)">
                                      <p:cBhvr>
                                        <p:cTn id="27" dur="500" fill="hold"/>
                                        <p:tgtEl>
                                          <p:spTgt spid="102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10242">
                                            <p:txEl>
                                              <p:pRg st="5" end="5"/>
                                            </p:txEl>
                                          </p:spTgt>
                                        </p:tgtEl>
                                        <p:attrNameLst>
                                          <p:attrName>style.visibility</p:attrName>
                                        </p:attrNameLst>
                                      </p:cBhvr>
                                      <p:to>
                                        <p:strVal val="visible"/>
                                      </p:to>
                                    </p:set>
                                    <p:animEffect transition="in" filter="slide(fromBottom)">
                                      <p:cBhvr>
                                        <p:cTn id="32" dur="500" fill="hold"/>
                                        <p:tgtEl>
                                          <p:spTgt spid="1024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0242">
                                            <p:txEl>
                                              <p:pRg st="6" end="6"/>
                                            </p:txEl>
                                          </p:spTgt>
                                        </p:tgtEl>
                                        <p:attrNameLst>
                                          <p:attrName>style.visibility</p:attrName>
                                        </p:attrNameLst>
                                      </p:cBhvr>
                                      <p:to>
                                        <p:strVal val="visible"/>
                                      </p:to>
                                    </p:set>
                                    <p:animEffect transition="in" filter="slide(fromBottom)">
                                      <p:cBhvr>
                                        <p:cTn id="37" dur="500" fill="hold"/>
                                        <p:tgtEl>
                                          <p:spTgt spid="1024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8"/>
          <p:cNvSpPr>
            <a:spLocks noChangeArrowheads="1"/>
          </p:cNvSpPr>
          <p:nvPr>
            <p:custDataLst>
              <p:tags r:id="rId1"/>
            </p:custDataLst>
          </p:nvPr>
        </p:nvSpPr>
        <p:spPr bwMode="auto">
          <a:xfrm>
            <a:off x="814527" y="1480681"/>
            <a:ext cx="5329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anose="05000000000000000000" pitchFamily="2" charset="2"/>
              <a:buChar char="u"/>
            </a:pPr>
            <a:r>
              <a:rPr lang="zh-CN" altLang="en-US" sz="2400" kern="0" dirty="0">
                <a:solidFill>
                  <a:srgbClr val="0070C0"/>
                </a:solidFill>
                <a:latin typeface="Arial" panose="020B0604020202020204" pitchFamily="34" charset="0"/>
                <a:ea typeface="思源黑体 CN Medium" panose="020B0600000000000000" pitchFamily="34" charset="-122"/>
                <a:sym typeface="Arial" panose="020B0604020202020204" pitchFamily="34" charset="0"/>
              </a:rPr>
              <a:t>步骤二  整体感知  走进文本</a:t>
            </a:r>
          </a:p>
        </p:txBody>
      </p:sp>
      <p:sp>
        <p:nvSpPr>
          <p:cNvPr id="11266" name="TextBox 2"/>
          <p:cNvSpPr/>
          <p:nvPr>
            <p:custDataLst>
              <p:tags r:id="rId2"/>
            </p:custDataLst>
          </p:nvPr>
        </p:nvSpPr>
        <p:spPr>
          <a:xfrm>
            <a:off x="1688735" y="2072975"/>
            <a:ext cx="9605614" cy="3785652"/>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00000"/>
              </a:lnSpc>
            </a:pPr>
            <a:r>
              <a:rPr lang="en-US" altLang="zh-CN" sz="20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1</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．学生自由朗读课文。</a:t>
            </a:r>
          </a:p>
          <a:p>
            <a:pPr>
              <a:lnSpc>
                <a:spcPct val="20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教师要加以指导，学生要有感情地朗读课文。</a:t>
            </a:r>
          </a:p>
          <a:p>
            <a:pPr>
              <a:lnSpc>
                <a:spcPct val="200000"/>
              </a:lnSpc>
            </a:pPr>
            <a:r>
              <a:rPr lang="en-US" altLang="zh-CN" sz="20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2</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．速读课文完成问题。</a:t>
            </a:r>
          </a:p>
          <a:p>
            <a:pPr>
              <a:lnSpc>
                <a:spcPct val="20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文章以什么为顺序？叙述了什么事？表达了作者什么感情？</a:t>
            </a:r>
          </a:p>
          <a:p>
            <a:pPr>
              <a:lnSpc>
                <a:spcPct val="2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本文以时间为顺序，写了</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我</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和牧羊人三次见面的情形以及高原上的变化，赞扬了牧羊人无私奉献的精神。</a:t>
            </a:r>
            <a:endParaRPr lang="zh-CN" altLang="zh-CN" sz="2000" kern="0" dirty="0">
              <a:solidFill>
                <a:srgbClr val="FF0000"/>
              </a:solidFill>
              <a:ea typeface="思源黑体 CN Medium" panose="020B0600000000000000" pitchFamily="34" charset="-122"/>
              <a:sym typeface="Arial" panose="020B0604020202020204" pitchFamily="34" charset="0"/>
            </a:endParaRPr>
          </a:p>
        </p:txBody>
      </p:sp>
      <p:sp>
        <p:nvSpPr>
          <p:cNvPr id="5" name="矩形: 圆角 1"/>
          <p:cNvSpPr/>
          <p:nvPr/>
        </p:nvSpPr>
        <p:spPr>
          <a:xfrm>
            <a:off x="162560" y="284480"/>
            <a:ext cx="2694940" cy="63805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7" name="文本框 6"/>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Box 2"/>
          <p:cNvSpPr>
            <a:spLocks noChangeArrowheads="1"/>
          </p:cNvSpPr>
          <p:nvPr>
            <p:custDataLst>
              <p:tags r:id="rId1"/>
            </p:custDataLst>
          </p:nvPr>
        </p:nvSpPr>
        <p:spPr bwMode="auto">
          <a:xfrm>
            <a:off x="660400" y="1651201"/>
            <a:ext cx="5329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anose="05000000000000000000" pitchFamily="2" charset="2"/>
              <a:buChar char="u"/>
            </a:pPr>
            <a:r>
              <a:rPr lang="zh-CN" altLang="en-US" sz="2400" kern="0" dirty="0">
                <a:solidFill>
                  <a:srgbClr val="0070C0"/>
                </a:solidFill>
                <a:latin typeface="Arial" panose="020B0604020202020204" pitchFamily="34" charset="0"/>
                <a:ea typeface="思源黑体 CN Medium" panose="020B0600000000000000" pitchFamily="34" charset="-122"/>
                <a:sym typeface="Arial" panose="020B0604020202020204" pitchFamily="34" charset="0"/>
              </a:rPr>
              <a:t>步骤三  品析语言  感受魅力</a:t>
            </a:r>
          </a:p>
        </p:txBody>
      </p:sp>
      <p:sp>
        <p:nvSpPr>
          <p:cNvPr id="12291" name="TextBox 3"/>
          <p:cNvSpPr/>
          <p:nvPr>
            <p:custDataLst>
              <p:tags r:id="rId2"/>
            </p:custDataLst>
          </p:nvPr>
        </p:nvSpPr>
        <p:spPr>
          <a:xfrm>
            <a:off x="1086262" y="2241056"/>
            <a:ext cx="10198038" cy="2696764"/>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300000"/>
              </a:lnSpc>
            </a:pPr>
            <a:r>
              <a:rPr lang="en-US" altLang="zh-CN" sz="20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1</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我才明白，人类除了毁灭，还可以创造。</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这句话有什么深层含义？</a:t>
            </a:r>
          </a:p>
          <a:p>
            <a:pPr>
              <a:lnSpc>
                <a:spcPct val="3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“毁灭</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是指一战、二战给人们和环境带来的灾难，“创造</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指牧羊人植树使生态环境发生了巨大变化，含蓄地表达了作者对战争地批判，对牧羊人植树深切地赞美之情。</a:t>
            </a:r>
            <a:endParaRPr lang="zh-CN" altLang="zh-CN" sz="2000" kern="0" dirty="0">
              <a:solidFill>
                <a:srgbClr val="FF0000"/>
              </a:solidFill>
              <a:ea typeface="思源黑体 CN Medium" panose="020B0600000000000000" pitchFamily="34" charset="-122"/>
              <a:sym typeface="Arial" panose="020B0604020202020204" pitchFamily="34" charset="0"/>
            </a:endParaRPr>
          </a:p>
        </p:txBody>
      </p:sp>
      <p:sp>
        <p:nvSpPr>
          <p:cNvPr id="5" name="矩形: 圆角 1"/>
          <p:cNvSpPr/>
          <p:nvPr/>
        </p:nvSpPr>
        <p:spPr>
          <a:xfrm>
            <a:off x="162560" y="284480"/>
            <a:ext cx="2694940" cy="63805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7" name="文本框 6"/>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7" dur="500" fill="hold"/>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dissolve">
                                      <p:cBhvr>
                                        <p:cTn id="12" dur="500" fill="hold"/>
                                        <p:tgtEl>
                                          <p:spTgt spid="12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4.0,&quot;FooterHeight&quot;:9.0,&quot;SideMargin&quot;:5.5,&quot;TopMargin&quot;:0.0,&quot;BottomMargin&quot;:0.0,&quot;IntervalMargin&quot;:1.5,&quot;SettingType&quot;:&quot;System&quot;}"/>
</p:tagLst>
</file>

<file path=ppt/tags/tag10.xml><?xml version="1.0" encoding="utf-8"?>
<p:tagLst xmlns:a="http://schemas.openxmlformats.org/drawingml/2006/main" xmlns:r="http://schemas.openxmlformats.org/officeDocument/2006/relationships" xmlns:p="http://schemas.openxmlformats.org/presentationml/2006/main">
  <p:tag name="AS_UNIQUEID" val="16"/>
</p:tagLst>
</file>

<file path=ppt/tags/tag11.xml><?xml version="1.0" encoding="utf-8"?>
<p:tagLst xmlns:a="http://schemas.openxmlformats.org/drawingml/2006/main" xmlns:r="http://schemas.openxmlformats.org/officeDocument/2006/relationships" xmlns:p="http://schemas.openxmlformats.org/presentationml/2006/main">
  <p:tag name="AS_UNIQUEID" val="17"/>
</p:tagLst>
</file>

<file path=ppt/tags/tag12.xml><?xml version="1.0" encoding="utf-8"?>
<p:tagLst xmlns:a="http://schemas.openxmlformats.org/drawingml/2006/main" xmlns:r="http://schemas.openxmlformats.org/officeDocument/2006/relationships" xmlns:p="http://schemas.openxmlformats.org/presentationml/2006/main">
  <p:tag name="AS_UNIQUEID" val="18"/>
</p:tagLst>
</file>

<file path=ppt/tags/tag13.xml><?xml version="1.0" encoding="utf-8"?>
<p:tagLst xmlns:a="http://schemas.openxmlformats.org/drawingml/2006/main" xmlns:r="http://schemas.openxmlformats.org/officeDocument/2006/relationships" xmlns:p="http://schemas.openxmlformats.org/presentationml/2006/main">
  <p:tag name="AS_UNIQUEID" val="19"/>
</p:tagLst>
</file>

<file path=ppt/tags/tag14.xml><?xml version="1.0" encoding="utf-8"?>
<p:tagLst xmlns:a="http://schemas.openxmlformats.org/drawingml/2006/main" xmlns:r="http://schemas.openxmlformats.org/officeDocument/2006/relationships" xmlns:p="http://schemas.openxmlformats.org/presentationml/2006/main">
  <p:tag name="AS_UNIQUEID" val="20"/>
</p:tagLst>
</file>

<file path=ppt/tags/tag15.xml><?xml version="1.0" encoding="utf-8"?>
<p:tagLst xmlns:a="http://schemas.openxmlformats.org/drawingml/2006/main" xmlns:r="http://schemas.openxmlformats.org/officeDocument/2006/relationships" xmlns:p="http://schemas.openxmlformats.org/presentationml/2006/main">
  <p:tag name="AS_UNIQUEID" val="21"/>
</p:tagLst>
</file>

<file path=ppt/tags/tag16.xml><?xml version="1.0" encoding="utf-8"?>
<p:tagLst xmlns:a="http://schemas.openxmlformats.org/drawingml/2006/main" xmlns:r="http://schemas.openxmlformats.org/officeDocument/2006/relationships" xmlns:p="http://schemas.openxmlformats.org/presentationml/2006/main">
  <p:tag name="AS_UNIQUEID" val="26"/>
</p:tagLst>
</file>

<file path=ppt/tags/tag17.xml><?xml version="1.0" encoding="utf-8"?>
<p:tagLst xmlns:a="http://schemas.openxmlformats.org/drawingml/2006/main" xmlns:r="http://schemas.openxmlformats.org/officeDocument/2006/relationships" xmlns:p="http://schemas.openxmlformats.org/presentationml/2006/main">
  <p:tag name="AS_UNIQUEID" val="27"/>
</p:tagLst>
</file>

<file path=ppt/tags/tag18.xml><?xml version="1.0" encoding="utf-8"?>
<p:tagLst xmlns:a="http://schemas.openxmlformats.org/drawingml/2006/main" xmlns:r="http://schemas.openxmlformats.org/officeDocument/2006/relationships" xmlns:p="http://schemas.openxmlformats.org/presentationml/2006/main">
  <p:tag name="AS_UNIQUEID" val="28"/>
</p:tagLst>
</file>

<file path=ppt/tags/tag19.xml><?xml version="1.0" encoding="utf-8"?>
<p:tagLst xmlns:a="http://schemas.openxmlformats.org/drawingml/2006/main" xmlns:r="http://schemas.openxmlformats.org/officeDocument/2006/relationships" xmlns:p="http://schemas.openxmlformats.org/presentationml/2006/main">
  <p:tag name="AS_UNIQUEID" val="29"/>
</p:tagLst>
</file>

<file path=ppt/tags/tag2.xml><?xml version="1.0" encoding="utf-8"?>
<p:tagLst xmlns:a="http://schemas.openxmlformats.org/drawingml/2006/main" xmlns:r="http://schemas.openxmlformats.org/officeDocument/2006/relationships" xmlns:p="http://schemas.openxmlformats.org/presentationml/2006/main">
  <p:tag name="AS_UNIQUEID" val="5"/>
</p:tagLst>
</file>

<file path=ppt/tags/tag20.xml><?xml version="1.0" encoding="utf-8"?>
<p:tagLst xmlns:a="http://schemas.openxmlformats.org/drawingml/2006/main" xmlns:r="http://schemas.openxmlformats.org/officeDocument/2006/relationships" xmlns:p="http://schemas.openxmlformats.org/presentationml/2006/main">
  <p:tag name="AS_UNIQUEID" val="32"/>
</p:tagLst>
</file>

<file path=ppt/tags/tag21.xml><?xml version="1.0" encoding="utf-8"?>
<p:tagLst xmlns:a="http://schemas.openxmlformats.org/drawingml/2006/main" xmlns:r="http://schemas.openxmlformats.org/officeDocument/2006/relationships" xmlns:p="http://schemas.openxmlformats.org/presentationml/2006/main">
  <p:tag name="AS_UNIQUEID" val="33"/>
</p:tagLst>
</file>

<file path=ppt/tags/tag22.xml><?xml version="1.0" encoding="utf-8"?>
<p:tagLst xmlns:a="http://schemas.openxmlformats.org/drawingml/2006/main" xmlns:r="http://schemas.openxmlformats.org/officeDocument/2006/relationships" xmlns:p="http://schemas.openxmlformats.org/presentationml/2006/main">
  <p:tag name="AS_UNIQUEID" val="34"/>
</p:tagLst>
</file>

<file path=ppt/tags/tag23.xml><?xml version="1.0" encoding="utf-8"?>
<p:tagLst xmlns:a="http://schemas.openxmlformats.org/drawingml/2006/main" xmlns:r="http://schemas.openxmlformats.org/officeDocument/2006/relationships" xmlns:p="http://schemas.openxmlformats.org/presentationml/2006/main">
  <p:tag name="AS_UNIQUEID" val="36"/>
</p:tagLst>
</file>

<file path=ppt/tags/tag24.xml><?xml version="1.0" encoding="utf-8"?>
<p:tagLst xmlns:a="http://schemas.openxmlformats.org/drawingml/2006/main" xmlns:r="http://schemas.openxmlformats.org/officeDocument/2006/relationships" xmlns:p="http://schemas.openxmlformats.org/presentationml/2006/main">
  <p:tag name="AS_UNIQUEID" val="38"/>
</p:tagLst>
</file>

<file path=ppt/tags/tag25.xml><?xml version="1.0" encoding="utf-8"?>
<p:tagLst xmlns:a="http://schemas.openxmlformats.org/drawingml/2006/main" xmlns:r="http://schemas.openxmlformats.org/officeDocument/2006/relationships" xmlns:p="http://schemas.openxmlformats.org/presentationml/2006/main">
  <p:tag name="AS_UNIQUEID" val="39"/>
</p:tagLst>
</file>

<file path=ppt/tags/tag26.xml><?xml version="1.0" encoding="utf-8"?>
<p:tagLst xmlns:a="http://schemas.openxmlformats.org/drawingml/2006/main" xmlns:r="http://schemas.openxmlformats.org/officeDocument/2006/relationships" xmlns:p="http://schemas.openxmlformats.org/presentationml/2006/main">
  <p:tag name="AS_UNIQUEID" val="40"/>
</p:tagLst>
</file>

<file path=ppt/tags/tag27.xml><?xml version="1.0" encoding="utf-8"?>
<p:tagLst xmlns:a="http://schemas.openxmlformats.org/drawingml/2006/main" xmlns:r="http://schemas.openxmlformats.org/officeDocument/2006/relationships" xmlns:p="http://schemas.openxmlformats.org/presentationml/2006/main">
  <p:tag name="AS_UNIQUEID" val="41"/>
</p:tagLst>
</file>

<file path=ppt/tags/tag28.xml><?xml version="1.0" encoding="utf-8"?>
<p:tagLst xmlns:a="http://schemas.openxmlformats.org/drawingml/2006/main" xmlns:r="http://schemas.openxmlformats.org/officeDocument/2006/relationships" xmlns:p="http://schemas.openxmlformats.org/presentationml/2006/main">
  <p:tag name="AS_UNIQUEID" val="42"/>
</p:tagLst>
</file>

<file path=ppt/tags/tag29.xml><?xml version="1.0" encoding="utf-8"?>
<p:tagLst xmlns:a="http://schemas.openxmlformats.org/drawingml/2006/main" xmlns:r="http://schemas.openxmlformats.org/officeDocument/2006/relationships" xmlns:p="http://schemas.openxmlformats.org/presentationml/2006/main">
  <p:tag name="AS_UNIQUEID" val="44"/>
</p:tagLst>
</file>

<file path=ppt/tags/tag3.xml><?xml version="1.0" encoding="utf-8"?>
<p:tagLst xmlns:a="http://schemas.openxmlformats.org/drawingml/2006/main" xmlns:r="http://schemas.openxmlformats.org/officeDocument/2006/relationships" xmlns:p="http://schemas.openxmlformats.org/presentationml/2006/main">
  <p:tag name="AS_UNIQUEID" val="8"/>
</p:tagLst>
</file>

<file path=ppt/tags/tag30.xml><?xml version="1.0" encoding="utf-8"?>
<p:tagLst xmlns:a="http://schemas.openxmlformats.org/drawingml/2006/main" xmlns:r="http://schemas.openxmlformats.org/officeDocument/2006/relationships" xmlns:p="http://schemas.openxmlformats.org/presentationml/2006/main">
  <p:tag name="AS_UNIQUEID" val="46"/>
</p:tagLst>
</file>

<file path=ppt/tags/tag31.xml><?xml version="1.0" encoding="utf-8"?>
<p:tagLst xmlns:a="http://schemas.openxmlformats.org/drawingml/2006/main" xmlns:r="http://schemas.openxmlformats.org/officeDocument/2006/relationships" xmlns:p="http://schemas.openxmlformats.org/presentationml/2006/main">
  <p:tag name="AS_UNIQUEID" val="47"/>
</p:tagLst>
</file>

<file path=ppt/tags/tag32.xml><?xml version="1.0" encoding="utf-8"?>
<p:tagLst xmlns:a="http://schemas.openxmlformats.org/drawingml/2006/main" xmlns:r="http://schemas.openxmlformats.org/officeDocument/2006/relationships" xmlns:p="http://schemas.openxmlformats.org/presentationml/2006/main">
  <p:tag name="AS_UNIQUEID" val="48"/>
</p:tagLst>
</file>

<file path=ppt/tags/tag33.xml><?xml version="1.0" encoding="utf-8"?>
<p:tagLst xmlns:a="http://schemas.openxmlformats.org/drawingml/2006/main" xmlns:r="http://schemas.openxmlformats.org/officeDocument/2006/relationships" xmlns:p="http://schemas.openxmlformats.org/presentationml/2006/main">
  <p:tag name="AS_UNIQUEID" val="49"/>
</p:tagLst>
</file>

<file path=ppt/tags/tag34.xml><?xml version="1.0" encoding="utf-8"?>
<p:tagLst xmlns:a="http://schemas.openxmlformats.org/drawingml/2006/main" xmlns:r="http://schemas.openxmlformats.org/officeDocument/2006/relationships" xmlns:p="http://schemas.openxmlformats.org/presentationml/2006/main">
  <p:tag name="AS_UNIQUEID" val="50"/>
</p:tagLst>
</file>

<file path=ppt/tags/tag35.xml><?xml version="1.0" encoding="utf-8"?>
<p:tagLst xmlns:a="http://schemas.openxmlformats.org/drawingml/2006/main" xmlns:r="http://schemas.openxmlformats.org/officeDocument/2006/relationships" xmlns:p="http://schemas.openxmlformats.org/presentationml/2006/main">
  <p:tag name="AS_UNIQUEID" val="54"/>
</p:tagLst>
</file>

<file path=ppt/tags/tag36.xml><?xml version="1.0" encoding="utf-8"?>
<p:tagLst xmlns:a="http://schemas.openxmlformats.org/drawingml/2006/main" xmlns:r="http://schemas.openxmlformats.org/officeDocument/2006/relationships" xmlns:p="http://schemas.openxmlformats.org/presentationml/2006/main">
  <p:tag name="AS_UNIQUEID" val="55"/>
</p:tagLst>
</file>

<file path=ppt/tags/tag4.xml><?xml version="1.0" encoding="utf-8"?>
<p:tagLst xmlns:a="http://schemas.openxmlformats.org/drawingml/2006/main" xmlns:r="http://schemas.openxmlformats.org/officeDocument/2006/relationships" xmlns:p="http://schemas.openxmlformats.org/presentationml/2006/main">
  <p:tag name="AS_UNIQUEID" val="9"/>
</p:tagLst>
</file>

<file path=ppt/tags/tag5.xml><?xml version="1.0" encoding="utf-8"?>
<p:tagLst xmlns:a="http://schemas.openxmlformats.org/drawingml/2006/main" xmlns:r="http://schemas.openxmlformats.org/officeDocument/2006/relationships" xmlns:p="http://schemas.openxmlformats.org/presentationml/2006/main">
  <p:tag name="AS_UNIQUEID" val="10"/>
</p:tagLst>
</file>

<file path=ppt/tags/tag6.xml><?xml version="1.0" encoding="utf-8"?>
<p:tagLst xmlns:a="http://schemas.openxmlformats.org/drawingml/2006/main" xmlns:r="http://schemas.openxmlformats.org/officeDocument/2006/relationships" xmlns:p="http://schemas.openxmlformats.org/presentationml/2006/main">
  <p:tag name="AS_UNIQUEID" val="12"/>
</p:tagLst>
</file>

<file path=ppt/tags/tag7.xml><?xml version="1.0" encoding="utf-8"?>
<p:tagLst xmlns:a="http://schemas.openxmlformats.org/drawingml/2006/main" xmlns:r="http://schemas.openxmlformats.org/officeDocument/2006/relationships" xmlns:p="http://schemas.openxmlformats.org/presentationml/2006/main">
  <p:tag name="AS_UNIQUEID" val="13"/>
</p:tagLst>
</file>

<file path=ppt/tags/tag8.xml><?xml version="1.0" encoding="utf-8"?>
<p:tagLst xmlns:a="http://schemas.openxmlformats.org/drawingml/2006/main" xmlns:r="http://schemas.openxmlformats.org/officeDocument/2006/relationships" xmlns:p="http://schemas.openxmlformats.org/presentationml/2006/main">
  <p:tag name="AS_UNIQUEID" val="14"/>
</p:tagLst>
</file>

<file path=ppt/tags/tag9.xml><?xml version="1.0" encoding="utf-8"?>
<p:tagLst xmlns:a="http://schemas.openxmlformats.org/drawingml/2006/main" xmlns:r="http://schemas.openxmlformats.org/officeDocument/2006/relationships" xmlns:p="http://schemas.openxmlformats.org/presentationml/2006/main">
  <p:tag name="AS_UNIQUEID" val="15"/>
</p:tagLst>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2092</Words>
  <Application>Microsoft Office PowerPoint</Application>
  <PresentationFormat>宽屏</PresentationFormat>
  <Paragraphs>152</Paragraphs>
  <Slides>23</Slides>
  <Notes>23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23</vt:i4>
      </vt:variant>
    </vt:vector>
  </HeadingPairs>
  <TitlesOfParts>
    <vt:vector size="30" baseType="lpstr">
      <vt:lpstr>Calibri</vt:lpstr>
      <vt:lpstr>Wingdings</vt:lpstr>
      <vt:lpstr>Arial</vt:lpstr>
      <vt:lpstr>思源黑体 CN Light</vt:lpstr>
      <vt:lpstr>演示斜黑体</vt:lpstr>
      <vt:lpstr>FandolFang R</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cp:revision>
  <dcterms:created xsi:type="dcterms:W3CDTF">2020-11-17T07:09:23Z</dcterms:created>
  <dcterms:modified xsi:type="dcterms:W3CDTF">2021-01-09T09:52:38Z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