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6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7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8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9.xml" ContentType="application/vnd.openxmlformats-officedocument.presentationml.notesSlide+xml"/>
  <Override PartName="/ppt/tags/tag25.xml" ContentType="application/vnd.openxmlformats-officedocument.presentationml.tags+xml"/>
  <Override PartName="/ppt/notesSlides/notesSlide10.xml" ContentType="application/vnd.openxmlformats-officedocument.presentationml.notesSlide+xml"/>
  <Override PartName="/ppt/tags/tag26.xml" ContentType="application/vnd.openxmlformats-officedocument.presentationml.tags+xml"/>
  <Override PartName="/ppt/notesSlides/notesSlide11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6" r:id="rId2"/>
    <p:sldId id="264" r:id="rId3"/>
    <p:sldId id="266" r:id="rId4"/>
    <p:sldId id="267" r:id="rId5"/>
    <p:sldId id="268" r:id="rId6"/>
    <p:sldId id="270" r:id="rId7"/>
    <p:sldId id="271" r:id="rId8"/>
    <p:sldId id="272" r:id="rId9"/>
    <p:sldId id="274" r:id="rId10"/>
    <p:sldId id="275" r:id="rId11"/>
    <p:sldId id="276" r:id="rId12"/>
    <p:sldId id="277" r:id="rId13"/>
    <p:sldId id="287" r:id="rId14"/>
    <p:sldId id="279" r:id="rId15"/>
    <p:sldId id="257" r:id="rId16"/>
  </p:sldIdLst>
  <p:sldSz cx="12192000" cy="6858000"/>
  <p:notesSz cx="6858000" cy="9144000"/>
  <p:embeddedFontLst>
    <p:embeddedFont>
      <p:font typeface="思源黑体 CN Light" panose="02010600030101010101" charset="-122"/>
      <p:regular r:id="rId18"/>
    </p:embeddedFont>
    <p:embeddedFont>
      <p:font typeface="优设标题黑" panose="02010600030101010101" charset="-122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600">
          <p15:clr>
            <a:srgbClr val="A4A3A4"/>
          </p15:clr>
        </p15:guide>
        <p15:guide id="4" orient="horz" pos="664">
          <p15:clr>
            <a:srgbClr val="A4A3A4"/>
          </p15:clr>
        </p15:guide>
        <p15:guide id="5" orient="horz" pos="3906">
          <p15:clr>
            <a:srgbClr val="A4A3A4"/>
          </p15:clr>
        </p15:guide>
        <p15:guide id="6" orient="horz" pos="38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83" autoAdjust="0"/>
    <p:restoredTop sz="94660"/>
  </p:normalViewPr>
  <p:slideViewPr>
    <p:cSldViewPr snapToGrid="0">
      <p:cViewPr>
        <p:scale>
          <a:sx n="75" d="100"/>
          <a:sy n="75" d="100"/>
        </p:scale>
        <p:origin x="2150" y="917"/>
      </p:cViewPr>
      <p:guideLst>
        <p:guide pos="416"/>
        <p:guide pos="7256"/>
        <p:guide orient="horz" pos="600"/>
        <p:guide orient="horz" pos="664"/>
        <p:guide orient="horz" pos="3906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731CFE19-E14B-4F07-9CEE-9687FB768385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AA809609-76FB-46CC-AC94-846DAF316732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809609-76FB-46CC-AC94-846DAF31673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809609-76FB-46CC-AC94-846DAF31673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809609-76FB-46CC-AC94-846DAF31673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809609-76FB-46CC-AC94-846DAF31673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809609-76FB-46CC-AC94-846DAF316732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809609-76FB-46CC-AC94-846DAF316732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809609-76FB-46CC-AC94-846DAF31673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809609-76FB-46CC-AC94-846DAF31673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809609-76FB-46CC-AC94-846DAF31673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809609-76FB-46CC-AC94-846DAF31673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809609-76FB-46CC-AC94-846DAF31673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809609-76FB-46CC-AC94-846DAF31673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809609-76FB-46CC-AC94-846DAF31673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809609-76FB-46CC-AC94-846DAF31673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 userDrawn="1"/>
        </p:nvSpPr>
        <p:spPr>
          <a:xfrm>
            <a:off x="554628" y="1042482"/>
            <a:ext cx="11252530" cy="5497425"/>
          </a:xfrm>
          <a:prstGeom prst="roundRect">
            <a:avLst/>
          </a:prstGeom>
          <a:solidFill>
            <a:schemeClr val="bg2">
              <a:lumMod val="7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12" Type="http://schemas.openxmlformats.org/officeDocument/2006/relationships/notesSlide" Target="../notesSlides/notesSlide5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10.xml"/><Relationship Id="rId10" Type="http://schemas.openxmlformats.org/officeDocument/2006/relationships/tags" Target="../tags/tag15.xml"/><Relationship Id="rId4" Type="http://schemas.openxmlformats.org/officeDocument/2006/relationships/tags" Target="../tags/tag9.xml"/><Relationship Id="rId9" Type="http://schemas.openxmlformats.org/officeDocument/2006/relationships/tags" Target="../tags/tag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2" b="2303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 rot="10800000">
            <a:off x="0" y="0"/>
            <a:ext cx="8356600" cy="6858000"/>
          </a:xfrm>
          <a:prstGeom prst="rect">
            <a:avLst/>
          </a:prstGeom>
          <a:gradFill>
            <a:gsLst>
              <a:gs pos="0">
                <a:srgbClr val="0D1206">
                  <a:alpha val="0"/>
                </a:srgbClr>
              </a:gs>
              <a:gs pos="85000">
                <a:srgbClr val="0D120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951022" y="4478507"/>
            <a:ext cx="1977177" cy="31892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lvl="0" algn="ctr" defTabSz="457200">
              <a:spcBef>
                <a:spcPts val="0"/>
              </a:spcBef>
              <a:buNone/>
              <a:defRPr/>
            </a:pPr>
            <a:r>
              <a:rPr lang="zh-CN" altLang="en-US" sz="1600" kern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主讲人：</a:t>
            </a:r>
            <a:r>
              <a:rPr lang="en-US" altLang="zh-CN" sz="1600" kern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xippt</a:t>
            </a:r>
            <a:endParaRPr lang="en-US" altLang="zh-CN" sz="1600" kern="0" dirty="0">
              <a:solidFill>
                <a:schemeClr val="bg1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3137756" y="4476838"/>
            <a:ext cx="1738171" cy="31892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时间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: xxx</a:t>
            </a:r>
          </a:p>
        </p:txBody>
      </p:sp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558010" y="1808944"/>
            <a:ext cx="610949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 defTabSz="457200">
              <a:buFont typeface="Arial" panose="020B0604020202020204" pitchFamily="34" charset="0"/>
              <a:buNone/>
            </a:pPr>
            <a:r>
              <a:rPr lang="en-US" altLang="zh-CN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优设标题黑" panose="00000500000000000000" pitchFamily="2" charset="-122"/>
                <a:ea typeface="优设标题黑" panose="00000500000000000000" pitchFamily="2" charset="-122"/>
                <a:cs typeface="Arial" panose="020B0604020202020204" pitchFamily="34" charset="0"/>
                <a:sym typeface="Arial" panose="020B0604020202020204" pitchFamily="34" charset="0"/>
              </a:rPr>
              <a:t>《</a:t>
            </a:r>
            <a:r>
              <a:rPr lang="zh-CN" altLang="en-US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优设标题黑" panose="00000500000000000000" pitchFamily="2" charset="-122"/>
                <a:ea typeface="优设标题黑" panose="00000500000000000000" pitchFamily="2" charset="-122"/>
                <a:cs typeface="Arial" panose="020B0604020202020204" pitchFamily="34" charset="0"/>
                <a:sym typeface="Arial" panose="020B0604020202020204" pitchFamily="34" charset="0"/>
              </a:rPr>
              <a:t>动物笑谈</a:t>
            </a:r>
            <a:r>
              <a:rPr lang="en-US" altLang="zh-CN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优设标题黑" panose="00000500000000000000" pitchFamily="2" charset="-122"/>
                <a:ea typeface="优设标题黑" panose="00000500000000000000" pitchFamily="2" charset="-122"/>
                <a:cs typeface="Arial" panose="020B0604020202020204" pitchFamily="34" charset="0"/>
                <a:sym typeface="Arial" panose="020B0604020202020204" pitchFamily="34" charset="0"/>
              </a:rPr>
              <a:t>》</a:t>
            </a:r>
          </a:p>
        </p:txBody>
      </p:sp>
      <p:sp>
        <p:nvSpPr>
          <p:cNvPr id="12" name="矩形 11"/>
          <p:cNvSpPr/>
          <p:nvPr/>
        </p:nvSpPr>
        <p:spPr>
          <a:xfrm>
            <a:off x="951022" y="3222019"/>
            <a:ext cx="3825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/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语文 七年级 上册 配人教版</a:t>
            </a:r>
          </a:p>
        </p:txBody>
      </p:sp>
      <p:cxnSp>
        <p:nvCxnSpPr>
          <p:cNvPr id="13" name="直接连接符 12"/>
          <p:cNvCxnSpPr/>
          <p:nvPr/>
        </p:nvCxnSpPr>
        <p:spPr>
          <a:xfrm rot="10800000">
            <a:off x="951022" y="3099206"/>
            <a:ext cx="5473670" cy="0"/>
          </a:xfrm>
          <a:prstGeom prst="line">
            <a:avLst/>
          </a:prstGeom>
          <a:ln w="25400" cap="rnd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1"/>
          <p:cNvSpPr/>
          <p:nvPr>
            <p:custDataLst>
              <p:tags r:id="rId1"/>
            </p:custDataLst>
          </p:nvPr>
        </p:nvSpPr>
        <p:spPr>
          <a:xfrm>
            <a:off x="1367188" y="2213162"/>
            <a:ext cx="9836726" cy="317009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例二：如果一个人用尽全身之力，把嗓门憋得尖尖的，发出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哦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——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啊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的叫声，虽说比不上大鹦鹉的气势，听起来也蛮像了。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“憋得尖尖的”一词形象地写出了“我”模仿黄冠大鹦鹉声音时的神态，表达了“我”极高的专业素养。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0D1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1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1"/>
          <p:cNvSpPr/>
          <p:nvPr>
            <p:custDataLst>
              <p:tags r:id="rId1"/>
            </p:custDataLst>
          </p:nvPr>
        </p:nvSpPr>
        <p:spPr>
          <a:xfrm>
            <a:off x="1146552" y="1727339"/>
            <a:ext cx="9896588" cy="393954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例三：可可似乎很清楚那一团团柔软的毛线是干什么用的，它总是一口咬住露在外面的活线头，很快地飞到空中，把一整团线都打开来，就像一个纸风筝拖着一条极长的尾巴。它总是蹿得高高的，然后就绕着我们屋子前面的柠檬树有规则地打起转来。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将可可打开线团缠绕在树上的过程描绘得栩栩如生，让人有身临其境之感。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咬、飞、蹿、打转”等动词运用得准确生动。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0D1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Box 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35052" y="1599312"/>
            <a:ext cx="53292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步骤五  总结课文  拓展延伸</a:t>
            </a:r>
          </a:p>
        </p:txBody>
      </p:sp>
      <p:sp>
        <p:nvSpPr>
          <p:cNvPr id="16387" name="TextBox 3"/>
          <p:cNvSpPr/>
          <p:nvPr>
            <p:custDataLst>
              <p:tags r:id="rId2"/>
            </p:custDataLst>
          </p:nvPr>
        </p:nvSpPr>
        <p:spPr>
          <a:xfrm>
            <a:off x="1255760" y="2072977"/>
            <a:ext cx="9776007" cy="393954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．总结课文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本文通过叙写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我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亲近动物，专注于动物行为研究，而发生的一些趣事、笑话，表明了人与动物是可以和谐相处的，表现了科学工作者专注忘我的精神和极高的专业素养。</a:t>
            </a:r>
          </a:p>
          <a:p>
            <a:pPr>
              <a:lnSpc>
                <a:spcPct val="25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．拓展延伸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模仿课文的写法，写自己和动物之间发生的一件趣事，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200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字左右。</a:t>
            </a:r>
            <a:endParaRPr lang="zh-CN" altLang="zh-CN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0D1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769029" y="1693795"/>
            <a:ext cx="2609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板书设计：</a:t>
            </a:r>
          </a:p>
        </p:txBody>
      </p:sp>
      <p:pic>
        <p:nvPicPr>
          <p:cNvPr id="28675" name="图片 20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3" r="6911"/>
          <a:stretch>
            <a:fillRect/>
          </a:stretch>
        </p:blipFill>
        <p:spPr bwMode="auto">
          <a:xfrm>
            <a:off x="2532938" y="2763774"/>
            <a:ext cx="7025640" cy="265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0D1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2" b="2303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 rot="10800000">
            <a:off x="0" y="0"/>
            <a:ext cx="8356600" cy="6858000"/>
          </a:xfrm>
          <a:prstGeom prst="rect">
            <a:avLst/>
          </a:prstGeom>
          <a:gradFill>
            <a:gsLst>
              <a:gs pos="0">
                <a:srgbClr val="0D1206">
                  <a:alpha val="0"/>
                </a:srgbClr>
              </a:gs>
              <a:gs pos="85000">
                <a:srgbClr val="0D120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951022" y="4478507"/>
            <a:ext cx="1977177" cy="31892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lvl="0" algn="ctr" defTabSz="457200">
              <a:spcBef>
                <a:spcPts val="0"/>
              </a:spcBef>
              <a:buNone/>
              <a:defRPr/>
            </a:pPr>
            <a:r>
              <a:rPr lang="zh-CN" altLang="en-US" sz="1600" kern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主讲人：</a:t>
            </a:r>
            <a:r>
              <a:rPr lang="en-US" altLang="zh-CN" sz="1600" kern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xippt</a:t>
            </a:r>
            <a:endParaRPr lang="en-US" altLang="zh-CN" sz="1600" kern="0" dirty="0">
              <a:solidFill>
                <a:schemeClr val="bg1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3137756" y="4476838"/>
            <a:ext cx="1738171" cy="31892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时间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: xxx</a:t>
            </a:r>
          </a:p>
        </p:txBody>
      </p:sp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951022" y="1808944"/>
            <a:ext cx="501797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 defTabSz="457200">
              <a:buFont typeface="Arial" panose="020B0604020202020204" pitchFamily="34" charset="0"/>
              <a:buNone/>
            </a:pPr>
            <a:r>
              <a:rPr lang="zh-CN" altLang="en-US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优设标题黑" panose="00000500000000000000" pitchFamily="2" charset="-122"/>
                <a:ea typeface="优设标题黑" panose="00000500000000000000" pitchFamily="2" charset="-122"/>
                <a:cs typeface="Arial" panose="020B0604020202020204" pitchFamily="34" charset="0"/>
                <a:sym typeface="Arial" panose="020B0604020202020204" pitchFamily="34" charset="0"/>
              </a:rPr>
              <a:t>感谢聆听</a:t>
            </a:r>
            <a:endParaRPr lang="en-US" altLang="zh-CN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优设标题黑" panose="00000500000000000000" pitchFamily="2" charset="-122"/>
              <a:ea typeface="优设标题黑" panose="00000500000000000000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51022" y="3222019"/>
            <a:ext cx="3825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/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语文 七年级 上册 配人教版</a:t>
            </a:r>
          </a:p>
        </p:txBody>
      </p:sp>
      <p:cxnSp>
        <p:nvCxnSpPr>
          <p:cNvPr id="13" name="直接连接符 12"/>
          <p:cNvCxnSpPr/>
          <p:nvPr/>
        </p:nvCxnSpPr>
        <p:spPr>
          <a:xfrm rot="10800000">
            <a:off x="951022" y="3099206"/>
            <a:ext cx="5473670" cy="0"/>
          </a:xfrm>
          <a:prstGeom prst="line">
            <a:avLst/>
          </a:prstGeom>
          <a:ln w="25400" cap="rnd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Box 4"/>
          <p:cNvSpPr/>
          <p:nvPr/>
        </p:nvSpPr>
        <p:spPr>
          <a:xfrm>
            <a:off x="1510030" y="1404198"/>
            <a:ext cx="10198038" cy="470898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．知识与技能目标：</a:t>
            </a:r>
          </a:p>
          <a:p>
            <a:pPr>
              <a:lnSpc>
                <a:spcPct val="2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整体感悟课文，品味课文诙谐风趣的语言，提高审美情趣。</a:t>
            </a:r>
          </a:p>
          <a:p>
            <a:pPr>
              <a:lnSpc>
                <a:spcPct val="25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．过程与方法目标：</a:t>
            </a:r>
          </a:p>
          <a:p>
            <a:pPr>
              <a:lnSpc>
                <a:spcPct val="2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训练自主、合作、探究的学习方式。</a:t>
            </a:r>
          </a:p>
          <a:p>
            <a:pPr>
              <a:lnSpc>
                <a:spcPct val="25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．情感态度与价值观目标：</a:t>
            </a:r>
          </a:p>
          <a:p>
            <a:pPr>
              <a:lnSpc>
                <a:spcPct val="2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培养关心动物、热爱动物的情感；学习科学工作者专注、忘我的精神和极高的专业素养。</a:t>
            </a:r>
            <a:endParaRPr lang="zh-CN" altLang="zh-CN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0D1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三维目标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 fill="hold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 fill="hold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 fill="hold"/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Box 1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14527" y="1376047"/>
            <a:ext cx="53292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CN" altLang="en-US" sz="2400" kern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步骤一  知识梳理  夯实基础</a:t>
            </a:r>
          </a:p>
        </p:txBody>
      </p:sp>
      <p:sp>
        <p:nvSpPr>
          <p:cNvPr id="5123" name="TextBox 3"/>
          <p:cNvSpPr/>
          <p:nvPr>
            <p:custDataLst>
              <p:tags r:id="rId2"/>
            </p:custDataLst>
          </p:nvPr>
        </p:nvSpPr>
        <p:spPr>
          <a:xfrm>
            <a:off x="1105929" y="1618880"/>
            <a:ext cx="6234455" cy="458189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．作者简介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康拉德·劳伦兹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(1903—1989)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，奥地利动物行为学家、科普作家、鸟类学家、动物心理学家，他是世界动物行为学研究的开山鼻祖。代表作有《所罗门王的指环》《狗的家世》《攻击的秘密》《雁语者》。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1973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年获得了诺贝尔生理医学奖。</a:t>
            </a:r>
            <a:endParaRPr lang="zh-CN" altLang="zh-CN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0D1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332" y="2275074"/>
            <a:ext cx="2552700" cy="3571875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Box 1"/>
          <p:cNvSpPr/>
          <p:nvPr>
            <p:custDataLst>
              <p:tags r:id="rId1"/>
            </p:custDataLst>
          </p:nvPr>
        </p:nvSpPr>
        <p:spPr>
          <a:xfrm>
            <a:off x="995397" y="1345502"/>
            <a:ext cx="6741833" cy="501675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0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．背景链接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劳伦兹说：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根据史料记载，所罗门王能够和鸟兽虫鱼交谈。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所罗门王的指环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是一个魔戒，所罗门王戴着它，就能够听懂鸟兽虫鱼的语言，即使与动物不同种，也能和他们建立互相理解而亲密的关系。生物学家劳伦兹愿意相信这个传说，他将给世人“谈谈动物的私生活”看作自</a:t>
            </a:r>
            <a:endParaRPr lang="en-US" altLang="zh-CN" sz="2000" kern="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己的责任，于是他写了一系列科普作品，</a:t>
            </a:r>
            <a:endParaRPr lang="en-US" altLang="zh-CN" sz="2000" kern="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《所罗门王的指环》是最受欢迎的一部。</a:t>
            </a:r>
            <a:endParaRPr lang="zh-CN" altLang="zh-CN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6387" name="Picture 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724" y="2491027"/>
            <a:ext cx="2537932" cy="3340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0D1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 fill="hold"/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 fill="hold"/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文本框 9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767277" y="1992900"/>
            <a:ext cx="4767123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zh-CN" sz="2400" u="sng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哺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乳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    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羞</a:t>
            </a:r>
            <a:r>
              <a:rPr lang="zh-CN" altLang="zh-CN" sz="2400" u="sng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怯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　　　 </a:t>
            </a:r>
          </a:p>
          <a:p>
            <a:pPr>
              <a:lnSpc>
                <a:spcPct val="250000"/>
              </a:lnSpc>
            </a:pPr>
            <a:r>
              <a:rPr lang="zh-CN" altLang="zh-CN" sz="2400" u="sng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驯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养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       ）    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禁</a:t>
            </a:r>
            <a:r>
              <a:rPr lang="zh-CN" altLang="zh-CN" sz="2400" u="sng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锢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     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</a:t>
            </a:r>
          </a:p>
          <a:p>
            <a:pPr>
              <a:lnSpc>
                <a:spcPct val="250000"/>
              </a:lnSpc>
            </a:pPr>
            <a:r>
              <a:rPr lang="zh-CN" altLang="zh-CN" sz="2400" u="sng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匍匐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    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障</a:t>
            </a:r>
            <a:r>
              <a:rPr lang="zh-CN" altLang="zh-CN" sz="2400" u="sng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碍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     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  <a:p>
            <a:pPr>
              <a:lnSpc>
                <a:spcPct val="250000"/>
              </a:lnSpc>
            </a:pP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滑</a:t>
            </a:r>
            <a:r>
              <a:rPr lang="zh-CN" altLang="zh-CN" sz="2400" u="sng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翔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    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收</a:t>
            </a:r>
            <a:r>
              <a:rPr lang="zh-CN" altLang="zh-CN" sz="2400" u="sng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敛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     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</a:t>
            </a:r>
          </a:p>
        </p:txBody>
      </p:sp>
      <p:sp>
        <p:nvSpPr>
          <p:cNvPr id="7170" name="文本框 2"/>
          <p:cNvSpPr/>
          <p:nvPr>
            <p:custDataLst>
              <p:tags r:id="rId2"/>
            </p:custDataLst>
          </p:nvPr>
        </p:nvSpPr>
        <p:spPr>
          <a:xfrm>
            <a:off x="4946848" y="2371788"/>
            <a:ext cx="738188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400" kern="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bǔ</a:t>
            </a:r>
            <a:endParaRPr lang="en-US" altLang="zh-CN" sz="24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171" name="文本框 3"/>
          <p:cNvSpPr/>
          <p:nvPr>
            <p:custDataLst>
              <p:tags r:id="rId3"/>
            </p:custDataLst>
          </p:nvPr>
        </p:nvSpPr>
        <p:spPr>
          <a:xfrm>
            <a:off x="7260570" y="2371788"/>
            <a:ext cx="1006475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4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qiè</a:t>
            </a:r>
            <a:endParaRPr lang="en-US" altLang="zh-CN" sz="2400" kern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172" name="文本框 4"/>
          <p:cNvSpPr/>
          <p:nvPr>
            <p:custDataLst>
              <p:tags r:id="rId4"/>
            </p:custDataLst>
          </p:nvPr>
        </p:nvSpPr>
        <p:spPr>
          <a:xfrm>
            <a:off x="4881760" y="3309289"/>
            <a:ext cx="868363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400" kern="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xùn</a:t>
            </a:r>
            <a:endParaRPr lang="en-US" altLang="zh-CN" sz="24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173" name="文本框 5"/>
          <p:cNvSpPr/>
          <p:nvPr>
            <p:custDataLst>
              <p:tags r:id="rId5"/>
            </p:custDataLst>
          </p:nvPr>
        </p:nvSpPr>
        <p:spPr>
          <a:xfrm>
            <a:off x="7328039" y="3309288"/>
            <a:ext cx="676275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400" kern="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gù</a:t>
            </a:r>
            <a:endParaRPr lang="en-US" altLang="zh-CN" sz="24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174" name="文本框 6"/>
          <p:cNvSpPr/>
          <p:nvPr>
            <p:custDataLst>
              <p:tags r:id="rId6"/>
            </p:custDataLst>
          </p:nvPr>
        </p:nvSpPr>
        <p:spPr>
          <a:xfrm>
            <a:off x="4781783" y="4175996"/>
            <a:ext cx="1366838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400" kern="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pú</a:t>
            </a:r>
            <a:r>
              <a:rPr lang="en-US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kern="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fú</a:t>
            </a:r>
            <a:endParaRPr lang="en-US" altLang="zh-CN" sz="24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175" name="文本框 7"/>
          <p:cNvSpPr/>
          <p:nvPr>
            <p:custDataLst>
              <p:tags r:id="rId7"/>
            </p:custDataLst>
          </p:nvPr>
        </p:nvSpPr>
        <p:spPr>
          <a:xfrm>
            <a:off x="7357376" y="4175995"/>
            <a:ext cx="720725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4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ài</a:t>
            </a:r>
            <a:endParaRPr lang="en-US" altLang="zh-CN" sz="2400" kern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176" name="文本框 8"/>
          <p:cNvSpPr/>
          <p:nvPr>
            <p:custDataLst>
              <p:tags r:id="rId8"/>
            </p:custDataLst>
          </p:nvPr>
        </p:nvSpPr>
        <p:spPr>
          <a:xfrm>
            <a:off x="4765908" y="5087343"/>
            <a:ext cx="1382713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4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xiáng</a:t>
            </a:r>
            <a:endParaRPr lang="en-US" altLang="zh-CN" sz="2400" kern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177" name="文本框 9"/>
          <p:cNvSpPr/>
          <p:nvPr>
            <p:custDataLst>
              <p:tags r:id="rId9"/>
            </p:custDataLst>
          </p:nvPr>
        </p:nvSpPr>
        <p:spPr>
          <a:xfrm>
            <a:off x="7260570" y="5113874"/>
            <a:ext cx="1079500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400" kern="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liǎn</a:t>
            </a:r>
            <a:endParaRPr lang="en-US" altLang="zh-CN" sz="24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419" name="TextBox 19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226632" y="1106205"/>
            <a:ext cx="295275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生难字词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）字音</a:t>
            </a: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0D1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 fill="hold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 fill="hold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 fill="hold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 fill="hold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 fill="hold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 fill="hold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7171" grpId="0" animBg="1"/>
      <p:bldP spid="7172" grpId="0" animBg="1"/>
      <p:bldP spid="7173" grpId="0" animBg="1"/>
      <p:bldP spid="7174" grpId="0" animBg="1"/>
      <p:bldP spid="7175" grpId="0" animBg="1"/>
      <p:bldP spid="7176" grpId="0" animBg="1"/>
      <p:bldP spid="717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10030" y="1542065"/>
            <a:ext cx="85486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）词义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18" name="TextBox 10"/>
          <p:cNvSpPr/>
          <p:nvPr>
            <p:custDataLst>
              <p:tags r:id="rId2"/>
            </p:custDataLst>
          </p:nvPr>
        </p:nvSpPr>
        <p:spPr>
          <a:xfrm>
            <a:off x="3999855" y="2003730"/>
            <a:ext cx="8697912" cy="393954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怪诞不经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】离奇古怪，不合常理。</a:t>
            </a:r>
          </a:p>
          <a:p>
            <a:pPr>
              <a:lnSpc>
                <a:spcPct val="2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大相径庭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】形容彼此相差很远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或矛盾很大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  <a:p>
            <a:pPr>
              <a:lnSpc>
                <a:spcPct val="2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神采奕奕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】形容精神饱满，容光焕发。</a:t>
            </a:r>
          </a:p>
          <a:p>
            <a:pPr>
              <a:lnSpc>
                <a:spcPct val="2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张牙舞爪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】形容猖狂凶恶的样子。</a:t>
            </a:r>
          </a:p>
          <a:p>
            <a:pPr>
              <a:lnSpc>
                <a:spcPct val="2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恋恋不舍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】形容舍不得离开。</a:t>
            </a:r>
            <a:endParaRPr lang="zh-CN" altLang="zh-CN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0D1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 fill="hold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 fill="hold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 fill="hold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60400" y="1577723"/>
            <a:ext cx="53292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步骤二  整体感知  走进文本</a:t>
            </a:r>
          </a:p>
        </p:txBody>
      </p:sp>
      <p:sp>
        <p:nvSpPr>
          <p:cNvPr id="10242" name="TextBox 2"/>
          <p:cNvSpPr/>
          <p:nvPr>
            <p:custDataLst>
              <p:tags r:id="rId2"/>
            </p:custDataLst>
          </p:nvPr>
        </p:nvSpPr>
        <p:spPr>
          <a:xfrm>
            <a:off x="1095881" y="2167578"/>
            <a:ext cx="10329095" cy="378565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0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．速读课文，梳理结构。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一、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(1)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写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我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研究动物行为科学不被人理解。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二、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(2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～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9)“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我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做水鸭子实验、研究。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三、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(10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～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19)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写爱搞恶作剧的大鹦鹉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可可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  <a:p>
            <a:pPr>
              <a:lnSpc>
                <a:spcPct val="20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．文章语言风趣幽默，透过这些文字，我们还可以感受到作为一个科学工作者的什么品质？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专注忘我的精神和极高的专业素养。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0D1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 fill="hold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 fill="hold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Box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35052" y="1562203"/>
            <a:ext cx="53292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步骤三  精读课文  局部探究</a:t>
            </a:r>
          </a:p>
        </p:txBody>
      </p:sp>
      <p:sp>
        <p:nvSpPr>
          <p:cNvPr id="11267" name="TextBox 3"/>
          <p:cNvSpPr/>
          <p:nvPr>
            <p:custDataLst>
              <p:tags r:id="rId2"/>
            </p:custDataLst>
          </p:nvPr>
        </p:nvSpPr>
        <p:spPr>
          <a:xfrm>
            <a:off x="1226938" y="2177402"/>
            <a:ext cx="9554944" cy="255454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0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．新出生的小水鸭有什么本能？为了让小水鸭跟着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我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走，“我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是怎样做鸭妈妈的？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小水鸭对叫声特别敏感，跟着叫声走。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我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就学着母水鸭的叫声，不停地唤着它们。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我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匍匐在草中，蹲着走。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屈着膝，弯着腰，低着头在草地上爬着，一边不时回头偷看，一边大声地学着鸭子的叫声。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0D1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  <p:sp>
        <p:nvSpPr>
          <p:cNvPr id="9" name="TextBox 1"/>
          <p:cNvSpPr/>
          <p:nvPr>
            <p:custDataLst>
              <p:tags r:id="rId3"/>
            </p:custDataLst>
          </p:nvPr>
        </p:nvSpPr>
        <p:spPr>
          <a:xfrm>
            <a:off x="1206413" y="4624743"/>
            <a:ext cx="8569325" cy="1234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0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．黄冠大鹦鹉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可可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喜欢做什么事？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喜欢跟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我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在一起；爱搞恶作剧：咬衣服上的扣子，把毛线团缠在树上。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14527" y="1607845"/>
            <a:ext cx="53292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步骤四  品析语言  感受魅力</a:t>
            </a:r>
          </a:p>
        </p:txBody>
      </p:sp>
      <p:sp>
        <p:nvSpPr>
          <p:cNvPr id="13314" name="TextBox 2"/>
          <p:cNvSpPr/>
          <p:nvPr>
            <p:custDataLst>
              <p:tags r:id="rId2"/>
            </p:custDataLst>
          </p:nvPr>
        </p:nvSpPr>
        <p:spPr>
          <a:xfrm>
            <a:off x="961851" y="2081510"/>
            <a:ext cx="10402835" cy="393954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本文语言幽默风趣，有时还带有调侃的味道，试举几例赏析。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例一：他们大概被眼前的景象吓呆了，因为他们只看到一个有着大把胡子的大男人，屈着膝，弯着腰，低着头在草地上爬着，一边不时回头偷看，一边大声地学着鸭子的叫声——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屈、弯、低、爬、看、叫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动词，生动形象地描绘出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我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模仿母鸭爬行的姿态；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大把胡子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大男人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具有调侃的意味；也突出了作为科学工作者对工作的专注。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0D1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1219</Words>
  <Application>Microsoft Office PowerPoint</Application>
  <PresentationFormat>宽屏</PresentationFormat>
  <Paragraphs>99</Paragraphs>
  <Slides>15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Calibri</vt:lpstr>
      <vt:lpstr>优设标题黑</vt:lpstr>
      <vt:lpstr>Wingdings</vt:lpstr>
      <vt:lpstr>Arial</vt:lpstr>
      <vt:lpstr>思源黑体 CN Light</vt:lpstr>
      <vt:lpstr>FandolFang R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2020-11-17T07:17:45Z</dcterms:created>
  <dcterms:modified xsi:type="dcterms:W3CDTF">2021-01-09T09:53:00Z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