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2.xml" ContentType="application/vnd.openxmlformats-officedocument.presentationml.notesSlide+xml"/>
  <Override PartName="/ppt/tags/tag75.xml" ContentType="application/vnd.openxmlformats-officedocument.presentationml.tags+xml"/>
  <Override PartName="/ppt/notesSlides/notesSlide23.xml" ContentType="application/vnd.openxmlformats-officedocument.presentationml.notesSlide+xml"/>
  <Override PartName="/ppt/tags/tag7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90" r:id="rId27"/>
    <p:sldId id="291" r:id="rId28"/>
    <p:sldId id="257" r:id="rId29"/>
  </p:sldIdLst>
  <p:sldSz cx="12192000" cy="6858000"/>
  <p:notesSz cx="6858000" cy="9144000"/>
  <p:embeddedFontLst>
    <p:embeddedFont>
      <p:font typeface="思源黑体 CN Light" panose="02010600030101010101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>
        <p:guide pos="416"/>
        <p:guide pos="7256"/>
        <p:guide orient="horz" pos="64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78FFE4-2281-412C-908C-7FDEFC26D55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802023-8E26-4A99-8D73-A241EC02739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02023-8E26-4A99-8D73-A241EC0273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D31A5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5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32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2" Type="http://schemas.openxmlformats.org/officeDocument/2006/relationships/tags" Target="../tags/tag47.xml"/><Relationship Id="rId16" Type="http://schemas.openxmlformats.org/officeDocument/2006/relationships/image" Target="../media/image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5.png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31A56">
                  <a:alpha val="0"/>
                </a:srgbClr>
              </a:gs>
              <a:gs pos="100000">
                <a:srgbClr val="D31A56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5096" y="1909602"/>
            <a:ext cx="6632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皇帝的新装</a:t>
            </a: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1192963" y="1237088"/>
            <a:ext cx="10000901" cy="5078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．复述课文。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提示：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皇帝有何嗜好？课文怎么写皇帝爱新装的？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②两个骗子怎样设的圈套？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③皇帝先后派了诚实的老大臣和官员去看织布，面对新装，老大臣有何心理活动？他回去是如何向皇帝汇报的？官员有何心理活动？他又是如何汇报的？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④皇帝面对新装，想了什么？说了什么？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⑤为新装举行的大典上，老百姓看到了什么？他们又是如何想的，如何说的？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⑥最后谁说了真话？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⑦结果如何？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63622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质疑问难  深层探究</a:t>
            </a:r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1160087" y="2389546"/>
            <a:ext cx="9967354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分角色朗读，读出各个人物不同的性格特征。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旁白一人，皇上一人，老大臣一人，诚实的官员一人，小孩一人，其余所有角色一人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仔细思考下列问题。</a:t>
            </a:r>
          </a:p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．在故事情节发展中起着关键作用的语句是哪一句？为什么骗术能步步行通？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/>
          <p:cNvSpPr/>
          <p:nvPr>
            <p:custDataLst>
              <p:tags r:id="rId1"/>
            </p:custDataLst>
          </p:nvPr>
        </p:nvSpPr>
        <p:spPr>
          <a:xfrm>
            <a:off x="1256654" y="1885766"/>
            <a:ext cx="996735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①“任何不称职的或者愚蠢得不可救药的人，都看不见这衣服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这句话在故事情节发展中起着关键作用。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②骗子胡说那件衣服具有一种“奇怪的特性”，不仅抓住了皇帝的昏庸无能而又想辨别出官员是否称职、是聪明还是愚蠢的心理，而且抓住了大臣们只想保住官位而阿谀奉承的心理，因而骗术步步行通。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769029" y="1825301"/>
            <a:ext cx="902230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．在根本不存在的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新装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面前，从皇帝到老百姓都不敢说自己根本看不见它，这是为什么？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因为骗子说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任何不称职的或者愚蠢得不可救药的人，都看不见这衣服”，大臣们怕人说自己不称职，老百姓怕人说自己愚蠢，皇帝既怕被人说不称职，又怕被人说愚蠢，所以都不敢说真话了。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510030" y="1672259"/>
            <a:ext cx="907645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．后来，一个小孩子最先说出真话，紧接着老百姓也都说真话了，而皇帝和他的内臣们仍装模作样地把戏演下去。作者这样写，你是怎样理解的？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“仍然装模作样地把戏演下去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是前面所表现的虚伪的继续和深化。如果让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戏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就此收场，则害怕国人明白了自己的昏庸、愚蠢乃至不够格做皇帝；继续“演”下去，则是为了维护自己的权威，这充分暴露了皇帝内心的怯懦虚伪。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995397" y="1543947"/>
            <a:ext cx="10319047" cy="44446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．为什么老百姓刚开始不敢说真话，后来却又敢说实话了？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老百姓开始都说：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乖乖！皇上的新装真是漂亮！他上衣下面的后裙是多么美丽！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好像他们都看见了皇帝穿着的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新衣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。大人们说的都是假话。一个小孩子最后叫了出来：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可是他什么衣服也没有穿啊！”说的是实话。老百姓们私下里低声地把这孩子的话传播开来，最后都说“他实在没有穿什么衣服啊！”也都说了实话。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在封建专制统治下，老百姓胆小怕事，他们怕触犯皇帝，又怕受人讥笑，因而不敢讲真话。但老百姓的顾虑远不像官员那么严重，比大臣们要少点私心。没有官可丢，没有职可罢，因而能把真话传播开来。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005446" y="1402929"/>
            <a:ext cx="10258757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．这场骗局为什么是由一个小孩来说出真相的？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这样一个谎言充塞、欺骗成风的世界里，作者让一个天真无邪的小孩子喊出了“天真的声音”，讲出了谁也不敢说出的真相，使得“新装”顿时失去神奇的作用。说明了小孩子既天真又大胆、率真，从一个侧面反衬了成年人的自私和虚伪。这样安排，增强了童话的神奇色彩和作品的现实意义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211" y="130805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品析语言  赏析人物</a:t>
            </a:r>
          </a:p>
        </p:txBody>
      </p:sp>
      <p:sp>
        <p:nvSpPr>
          <p:cNvPr id="18434" name="TextBox 2"/>
          <p:cNvSpPr/>
          <p:nvPr>
            <p:custDataLst>
              <p:tags r:id="rId2"/>
            </p:custDataLst>
          </p:nvPr>
        </p:nvSpPr>
        <p:spPr>
          <a:xfrm>
            <a:off x="660400" y="1637635"/>
            <a:ext cx="10874689" cy="43125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．品析语言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仔细品味下列句子中加点词语的表达效果。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许多年以前，有一位皇帝，他非常喜欢好看的新衣服。为了要穿得漂亮，他不惜把他所有的钱都花掉。他既不关心他的军队，也不喜欢去看戏，也不喜欢乘着马车去游公园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除非是为了去炫耀一下他的新衣服。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既不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也不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除非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等词语把皇帝爱穿新衣服的癖好夸张到极点，突出他的昏庸无能，荒唐可笑和爱慕虚荣。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676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9502933" y="3471863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9804104" y="3471863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10525849" y="3479243"/>
            <a:ext cx="1444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10813344" y="3479243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8874126" y="3543301"/>
            <a:ext cx="1444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307155" y="4097338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558545" y="4097338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4592602" y="4053656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4900577" y="4053656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6626659" y="4058925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6934634" y="4058925"/>
            <a:ext cx="1444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9955807" y="4095750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10214081" y="4095750"/>
            <a:ext cx="1444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 fill="hold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 fill="hold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644211" y="1091771"/>
            <a:ext cx="10874689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皇上在镜子面前转了转身子，扭了扭腰肢。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转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写出了皇上做作的丑态，也表现了皇上的自欺欺人。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“上帝，这衣服多么合身啊！裁得多么好看啊！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大家都说，“多么美的花纹！多么美的色彩！这真是一套贵重的衣服！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写出了众人的虚伪。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857500" y="1875348"/>
            <a:ext cx="1444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3411950" y="1858107"/>
            <a:ext cx="1444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4367214" y="1858107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4910838" y="1858107"/>
            <a:ext cx="1428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857500" y="3317556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3175952" y="3317556"/>
            <a:ext cx="1444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7995924" y="3317556"/>
            <a:ext cx="1444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8345174" y="3317556"/>
            <a:ext cx="1444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9799084" y="3305175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10064990" y="3305175"/>
            <a:ext cx="1444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4872363" y="3381166"/>
            <a:ext cx="1444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5171448" y="3381166"/>
            <a:ext cx="1444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 fill="hold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 fill="hold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 fill="hold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660400" y="922536"/>
            <a:ext cx="10683848" cy="26967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他每一天每一点钟都要换一套衣服。人们提到他，总是说：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皇上在更衣室里。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采用夸张的修辞手法，既说明皇帝喜欢新装已经到了成癖的程度，也写出了皇帝的昏庸无能、穷奢极欲，又为后文行骗作了铺垫。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116138" y="1747104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416969" y="1747104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664620" y="1747103"/>
            <a:ext cx="1444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2952750" y="1747103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3181827" y="1749067"/>
            <a:ext cx="1444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3429477" y="1749067"/>
            <a:ext cx="1428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3670855" y="1718211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5938469" y="1694241"/>
            <a:ext cx="14446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8310642" y="1684717"/>
            <a:ext cx="144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6234192" y="1684873"/>
            <a:ext cx="1428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-2357"/>
          <a:stretch>
            <a:fillRect/>
          </a:stretch>
        </p:blipFill>
        <p:spPr bwMode="auto">
          <a:xfrm>
            <a:off x="5663328" y="1684874"/>
            <a:ext cx="1444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3185938" y="1295177"/>
            <a:ext cx="8569325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理解童话的故事情节，培养学生的想象能力。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学生合作探究文章的主旨，培养学生的理解能力和合作意识。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体会童话深刻的内涵，培养学生敢于说真话的品格。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/>
          <p:nvPr>
            <p:custDataLst>
              <p:tags r:id="rId1"/>
            </p:custDataLst>
          </p:nvPr>
        </p:nvSpPr>
        <p:spPr>
          <a:xfrm>
            <a:off x="1055688" y="1762024"/>
            <a:ext cx="10389385" cy="38906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．赏析人物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请用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我认为皇帝是一个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的人，因为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______”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的句式说说文中塑造了一个怎样的皇帝。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我认为皇帝是一个爱美的人，因为文中的皇帝一天到晚考虑的总是如何换穿新衣服。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我认为皇帝是一个自欺欺人的人，因为他明明看不见这衣服，却装模作样地看衣料，穿新装。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认为皇帝是一个昏庸无能的人，因为他身为皇帝，不去管理国家大事，不去关心臣民百姓，而是整天呆在更衣室里，可见他是昏君。他听信骗子的谎话，他还听信内臣们的话，赤身裸体去游行，都说明他一点儿头脑都没有。他是个十分昏庸的皇帝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/>
          <p:nvPr>
            <p:custDataLst>
              <p:tags r:id="rId1"/>
            </p:custDataLst>
          </p:nvPr>
        </p:nvSpPr>
        <p:spPr>
          <a:xfrm>
            <a:off x="1769029" y="1393997"/>
            <a:ext cx="870126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说说大臣、骗子、百姓、孩子各是什么样的人，你最喜欢文中的哪个人物。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大臣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虚伪、愚昧、阿谀奉承。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骗子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狡猾、善钻空子、行骗有术。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百姓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胆小怕事、人云亦云。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孩子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天真无邪、敢说真话。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②最喜欢小孩。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26692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23555" name="TextBox 3"/>
          <p:cNvSpPr/>
          <p:nvPr>
            <p:custDataLst>
              <p:tags r:id="rId2"/>
            </p:custDataLst>
          </p:nvPr>
        </p:nvSpPr>
        <p:spPr>
          <a:xfrm>
            <a:off x="1510030" y="1728589"/>
            <a:ext cx="9595137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总结主旨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这篇童话讽刺了什么？告诉我们什么道理？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讽刺了封建统治阶级昏庸、愚蠢、虚伪、狡诈、自欺欺人、荒唐可笑的本性，无情鞭笞了黑暗腐朽的封建制度。它告诉我们应该保持天真烂漫的童心，无私无畏，敢于说真话。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/>
          <p:nvPr>
            <p:custDataLst>
              <p:tags r:id="rId1"/>
            </p:custDataLst>
          </p:nvPr>
        </p:nvSpPr>
        <p:spPr>
          <a:xfrm>
            <a:off x="814527" y="1208683"/>
            <a:ext cx="10683848" cy="50270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写法探究</a:t>
            </a:r>
          </a:p>
          <a:p>
            <a:pPr>
              <a:lnSpc>
                <a:spcPct val="15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本文想象丰富而且奇特，夸张大胆而且合理。其中的故事情节和人物形象都不是现实生活中发生的、存在的，为什么却又能够令人信服？</a:t>
            </a:r>
          </a:p>
          <a:p>
            <a:pPr>
              <a:lnSpc>
                <a:spcPct val="15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的故事情节、人物形象虽然不是现实生活中发生的、存在的，却是在现实生活的基础上提炼概括、集中创造出来的。历史上穷奢极欲、昏庸暴虐、不理朝政的皇帝，做出逾乎常理、骇人听闻的事情，是屡见不鲜的。高官一味阿谀奉承皇帝，只求保住官位，更是非常普遍的现象。安徒生正是在这样的社会现实的基础上，驰骋丰富而大胆的想象，叙述出这样的故事情节，刻画出这样的人物形象。骗子手段高明，善于设骗；皇帝贪婪虚荣，甘心受骗；官员阿谀奉承，乐于互骗，形成了这篇童话巧妙的布局。既有现实生活的充分依据，又表达了对这样的皇帝和大臣的强烈憎恶之情。文中描写皇帝、大臣甘愿受骗、并且骗人，直到皇帝在游行中听到老百姓都道出了他在裸体游行的真相以后，还硬撑着把那丑剧扮演下去，都是人物特点的逻辑发展，因而能够让读者信服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/>
          <p:nvPr>
            <p:custDataLst>
              <p:tags r:id="rId1"/>
            </p:custDataLst>
          </p:nvPr>
        </p:nvSpPr>
        <p:spPr>
          <a:xfrm>
            <a:off x="660400" y="1172158"/>
            <a:ext cx="10881754" cy="45818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你也用夸张的手法，想象一下皇帝回宫以后会发生什么事，替安徒生续写一篇《皇帝的新装》吧！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示例：那个光着身子的皇帝在游行受到嘲笑后恼羞成怒，当场宣布：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谁再说坏话，立即处决！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结果四五十人被就地处死，从此，皇帝再不穿别的衣服。有一次，他的爱妃陪他喝酒，无意间讲了一句：“啊呀，把胸膛弄脏了！”就被打入冷宫。另一次，一位大臣辞职后说：“再不用看不穿衣服的皇帝了。”也因犯了皇帝的禁令而被杀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2" name="矩形 1"/>
          <p:cNvSpPr/>
          <p:nvPr/>
        </p:nvSpPr>
        <p:spPr>
          <a:xfrm>
            <a:off x="835052" y="1513802"/>
            <a:ext cx="10683848" cy="4312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一次皇帝巡行京城，因为过的街道多，说笑的老百姓也越多，皇帝竟杀了一千多个老百姓。有一个心慈的老大臣为了改变这种状况，想了一个办法，他对皇帝说：“您向来喜欢新衣服，还是另做一套新的换上吧！”可是皇帝硬说这套神奇的衣服永远不会旧，还把他关进了监狱。人们请求皇帝给予“言论自由，嬉笑自由”，皇帝一律拒绝。以后大家都对皇帝采取了回避的态度。但皇帝仍然疑心。他命令士兵，凡是在家里有笑声的，都要把人抓出来杀掉，结果激起了人们的反抗，大家一起拥到皇帝跟前，撕他的肉，并大声喊：“撕掉你空虚的衣裳！”最后，连士兵也站在人民一边。皇帝就像被天上掉下的一块大石头砸在头顶上，身体一软就瘫在地上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2575" y="1669248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9939" name="图片 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22" y="2335013"/>
            <a:ext cx="7254240" cy="36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D31A56">
                  <a:alpha val="0"/>
                </a:srgbClr>
              </a:gs>
              <a:gs pos="100000">
                <a:srgbClr val="D31A56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038108" y="4696221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24842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038108" y="1909602"/>
            <a:ext cx="45625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108" y="3439733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10381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685331" y="1785107"/>
            <a:ext cx="9428145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学们，诗意的童话故事装点着我们幸福的童年，像《海的女儿》《丑小鸭》《拇指姑娘》《卖火柴的小女孩》等，哪位同学能流畅地讲述一个自己喜欢的童话故事给大家听呢？精彩动人的故事总是令人难忘的，今天，让我们一起去倾听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世纪丹麦童话大师安徒生给我们讲述的《皇帝的新装》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56446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128951" y="2042678"/>
            <a:ext cx="5671367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安徒生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(1805—1875)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世纪丹麦文学巨匠，世界著名的童话作家。代表作品有《丑小鸭》《海的女儿》《卖火柴的小女孩》等。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20" y="2173788"/>
            <a:ext cx="3583940" cy="35839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186744" y="1296764"/>
            <a:ext cx="1011765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．文体常识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童话是儿童文学的一种。这种作品通过丰富的想象、幻想和夸张来塑造形象，反映生活，对儿童进行思想教育。语言通俗、生动，故事情节往往离奇曲折，引人入胜。童话又往往采用拟人的手法，凡鸟兽虫鱼，花草树木，整个大自然以及家具、玩具都可以被赋予生命，注入思想感情，使他们人格化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757" y="1943169"/>
            <a:ext cx="79930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滑稽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陛下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头衔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）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骇人听闻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炫耀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勋章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狡猾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钦差大臣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4758031" y="2337829"/>
            <a:ext cx="6667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jī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7547294" y="2329416"/>
            <a:ext cx="7207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4548824" y="3194154"/>
            <a:ext cx="11572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xián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8031798" y="3202362"/>
            <a:ext cx="9652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hài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4533901" y="4137352"/>
            <a:ext cx="107791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xuàn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7272974" y="4162672"/>
            <a:ext cx="83851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xūn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609784" y="5067850"/>
            <a:ext cx="11652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jiǎo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7907656" y="5035618"/>
            <a:ext cx="9350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qīn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26632" y="1311951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8150" y="1522007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" name="TextBox 10"/>
          <p:cNvSpPr/>
          <p:nvPr>
            <p:custDataLst>
              <p:tags r:id="rId2"/>
            </p:custDataLst>
          </p:nvPr>
        </p:nvSpPr>
        <p:spPr>
          <a:xfrm>
            <a:off x="3413702" y="1983672"/>
            <a:ext cx="8697912" cy="369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炫耀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】照耀；夸耀。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愚蠢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】愚笨；不聪明。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妥当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】稳妥适当。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华丽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】美丽而有光彩。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骇人听闻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】使人听了非常吃惊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多指社会上发生的坏事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随声附和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】别人说什么，自己跟着说什么，形容没有主见。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1705" y="141306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9218" name="TextBox 2"/>
          <p:cNvSpPr/>
          <p:nvPr>
            <p:custDataLst>
              <p:tags r:id="rId2"/>
            </p:custDataLst>
          </p:nvPr>
        </p:nvSpPr>
        <p:spPr>
          <a:xfrm>
            <a:off x="1134567" y="1940477"/>
            <a:ext cx="11057433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课文，注意边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边想象，看能否在脑海里形成一幅完整的画面，并思考下面问题。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课文写了哪些人物？谁是中心人物？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人物：皇帝、骗子、老大臣、侍从、百姓、小孩子等；中心人物：皇帝。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30" y="4133822"/>
            <a:ext cx="2968535" cy="197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/>
          <p:nvPr>
            <p:custDataLst>
              <p:tags r:id="rId1"/>
            </p:custDataLst>
          </p:nvPr>
        </p:nvSpPr>
        <p:spPr>
          <a:xfrm>
            <a:off x="945584" y="1345502"/>
            <a:ext cx="8497887" cy="15041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．文章以什么为线索？写了哪几个情节？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新装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为线索；爱新装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织新装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看新装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穿新装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揭新装。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32" y="3863226"/>
            <a:ext cx="2377441" cy="15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D31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2667</Words>
  <Application>Microsoft Office PowerPoint</Application>
  <PresentationFormat>宽屏</PresentationFormat>
  <Paragraphs>163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Calibri</vt:lpstr>
      <vt:lpstr>Wingdings</vt:lpstr>
      <vt:lpstr>Arial</vt:lpstr>
      <vt:lpstr>思源黑体 CN Light</vt:lpstr>
      <vt:lpstr>演示斜黑体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2020-11-17T07:17:36Z</dcterms:created>
  <dcterms:modified xsi:type="dcterms:W3CDTF">2021-01-09T09:53:17Z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