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87" r:id="rId18"/>
    <p:sldId id="280" r:id="rId19"/>
    <p:sldId id="256" r:id="rId20"/>
  </p:sldIdLst>
  <p:sldSz cx="12192000" cy="6858000"/>
  <p:notesSz cx="6858000" cy="9144000"/>
  <p:embeddedFontLst>
    <p:embeddedFont>
      <p:font typeface="FandolFang R" panose="02010600030101010101" charset="-122"/>
      <p:regular r:id="rId22"/>
    </p:embeddedFont>
    <p:embeddedFont>
      <p:font typeface="思源黑体 CN Light" panose="02010600030101010101" charset="-122"/>
      <p:regular r:id="rId23"/>
    </p:embeddedFont>
    <p:embeddedFont>
      <p:font typeface="演示斜黑体" panose="02010600030101010101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6F0C"/>
    <a:srgbClr val="9F5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86" y="792"/>
      </p:cViewPr>
      <p:guideLst>
        <p:guide pos="416"/>
        <p:guide pos="7256"/>
        <p:guide orient="horz" pos="600"/>
        <p:guide orient="horz" pos="664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636E729-BAC2-4845-93D2-C0388AF3B280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0CE71EA-0227-488F-953E-99476E59C71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E71EA-0227-488F-953E-99476E59C71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E71EA-0227-488F-953E-99476E59C71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E71EA-0227-488F-953E-99476E59C71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E71EA-0227-488F-953E-99476E59C71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E71EA-0227-488F-953E-99476E59C71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E71EA-0227-488F-953E-99476E59C71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E71EA-0227-488F-953E-99476E59C71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E71EA-0227-488F-953E-99476E59C71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E71EA-0227-488F-953E-99476E59C71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E71EA-0227-488F-953E-99476E59C71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E71EA-0227-488F-953E-99476E59C71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E71EA-0227-488F-953E-99476E59C71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E71EA-0227-488F-953E-99476E59C71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E71EA-0227-488F-953E-99476E59C71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E71EA-0227-488F-953E-99476E59C71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E71EA-0227-488F-953E-99476E59C71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E71EA-0227-488F-953E-99476E59C71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E71EA-0227-488F-953E-99476E59C71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554628" y="1042482"/>
            <a:ext cx="11252530" cy="5497425"/>
          </a:xfrm>
          <a:prstGeom prst="roundRect">
            <a:avLst/>
          </a:prstGeom>
          <a:solidFill>
            <a:srgbClr val="DB6F0C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0" y="0"/>
            <a:ext cx="8356600" cy="6858000"/>
          </a:xfrm>
          <a:prstGeom prst="rect">
            <a:avLst/>
          </a:prstGeom>
          <a:gradFill>
            <a:gsLst>
              <a:gs pos="0">
                <a:srgbClr val="DB6F0C">
                  <a:alpha val="0"/>
                </a:srgbClr>
              </a:gs>
              <a:gs pos="100000">
                <a:srgbClr val="9F500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1038108" y="4696221"/>
            <a:ext cx="1977177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xippt</a:t>
            </a:r>
            <a:endParaRPr lang="en-US" altLang="zh-CN" sz="1600" kern="0" dirty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224842" y="4694552"/>
            <a:ext cx="1738171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时间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xxx</a:t>
            </a: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645096" y="1909602"/>
            <a:ext cx="663291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457200">
              <a:buFont typeface="Arial" panose="020B0604020202020204" pitchFamily="34" charset="0"/>
              <a:buNone/>
            </a:pPr>
            <a:r>
              <a:rPr lang="en-US" altLang="zh-CN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rPr>
              <a:t>《</a:t>
            </a:r>
            <a:r>
              <a:rPr lang="zh-CN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rPr>
              <a:t>天上的街市</a:t>
            </a:r>
            <a:r>
              <a:rPr lang="en-US" altLang="zh-CN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rPr>
              <a:t>》</a:t>
            </a:r>
          </a:p>
        </p:txBody>
      </p:sp>
      <p:sp>
        <p:nvSpPr>
          <p:cNvPr id="10" name="矩形 9"/>
          <p:cNvSpPr/>
          <p:nvPr/>
        </p:nvSpPr>
        <p:spPr>
          <a:xfrm>
            <a:off x="1038108" y="3439733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七年级 上册 配人教版</a:t>
            </a:r>
          </a:p>
        </p:txBody>
      </p:sp>
      <p:cxnSp>
        <p:nvCxnSpPr>
          <p:cNvPr id="11" name="直接连接符 10"/>
          <p:cNvCxnSpPr/>
          <p:nvPr/>
        </p:nvCxnSpPr>
        <p:spPr>
          <a:xfrm rot="10800000">
            <a:off x="1038108" y="3316920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Box 1"/>
          <p:cNvSpPr/>
          <p:nvPr>
            <p:custDataLst>
              <p:tags r:id="rId1"/>
            </p:custDataLst>
          </p:nvPr>
        </p:nvSpPr>
        <p:spPr>
          <a:xfrm>
            <a:off x="1287227" y="963817"/>
            <a:ext cx="10157845" cy="547842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探究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·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第二节诗</a:t>
            </a:r>
          </a:p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．联想是由一事物想到另一事物的心理过程，两事物之间或具有因果关系或具有相似关系，譬如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街灯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和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明星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就具有发亮的相似点。那么什么是想象呢？第二节诗中运用了想象吗？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所谓想象，就是在原有感性形象的基础上创造出新形象的过程。由人间的街上有灯，而天上也有明星，进而创造性地想到天上应有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美丽的街市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，街市上应有珍奇的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物品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，这就是想象。第二节诗运用了想象。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B6F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Box 1"/>
          <p:cNvSpPr/>
          <p:nvPr>
            <p:custDataLst>
              <p:tags r:id="rId1"/>
            </p:custDataLst>
          </p:nvPr>
        </p:nvSpPr>
        <p:spPr>
          <a:xfrm>
            <a:off x="2091096" y="1578117"/>
            <a:ext cx="8569325" cy="440120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．诗人是如何描绘自己的想象物的？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诗人用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美丽的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来形容街市，用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世上没有的珍奇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来形容物品，并用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陈列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一词来说明物品的繁多。</a:t>
            </a:r>
          </a:p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．诗人极尽想象描绘这些景物的时候，语气是怎样的？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极其肯定。从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定然是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一词可以看出来。</a:t>
            </a:r>
          </a:p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．诗人这样写流露出怎样的情绪？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流露出诗人对美好幸福生活的向往。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B6F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 fill="hold"/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1"/>
          <p:cNvSpPr/>
          <p:nvPr>
            <p:custDataLst>
              <p:tags r:id="rId1"/>
            </p:custDataLst>
          </p:nvPr>
        </p:nvSpPr>
        <p:spPr>
          <a:xfrm>
            <a:off x="1510030" y="1218942"/>
            <a:ext cx="9545324" cy="501675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探究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·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第三节诗</a:t>
            </a:r>
          </a:p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．如果说诗的第二节描写的是诗人想象出的静止的景物，那么，诗人运用丰富的想象，在第三节诗中描写了什么呢？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描写了人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牛郎织女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的活动，是动态景物的描写。</a:t>
            </a:r>
          </a:p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．诗人描写的牛郎织女的命运如何？它与传说中的故事有何不同？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传说中的牛郎织女是不自由的，他们受尽王母娘娘的专制统治。诗人按照自己的意愿和理想，大胆改造了这个民间故事。诗中，牛郎织女解放了，他们骑着牛儿来来往往，生活自由自在。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B6F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/>
          <p:nvPr>
            <p:custDataLst>
              <p:tags r:id="rId1"/>
            </p:custDataLst>
          </p:nvPr>
        </p:nvSpPr>
        <p:spPr>
          <a:xfrm>
            <a:off x="1219950" y="2116703"/>
            <a:ext cx="10298950" cy="317009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．诗人这样的想象合理吗？他为什么要这样改造？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诗人的想象是合理的。他是依据星象来想象的，因为淡淡的银河，看上去确是浅浅的，也不很宽广。诗人这样写是要表达自己的理想，抒发自己的感情，表达自己对黑暗势力压迫的反抗，对自由幸福生活的向往。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B6F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/>
          <p:nvPr>
            <p:custDataLst>
              <p:tags r:id="rId1"/>
            </p:custDataLst>
          </p:nvPr>
        </p:nvSpPr>
        <p:spPr>
          <a:xfrm>
            <a:off x="2583037" y="1566482"/>
            <a:ext cx="8497887" cy="381245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探究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·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第四节诗</a:t>
            </a:r>
          </a:p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．这一节诗写了什么内容？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写牛郎织女提着灯笼在天街闲游。</a:t>
            </a:r>
          </a:p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．这节诗中有个量词用得很好，请找出来并加以分析。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“朵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。说明流星如花儿般美丽，与牛郎织女的美好生活相映成趣。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B6F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/>
          <p:nvPr>
            <p:custDataLst>
              <p:tags r:id="rId1"/>
            </p:custDataLst>
          </p:nvPr>
        </p:nvSpPr>
        <p:spPr>
          <a:xfrm>
            <a:off x="1598728" y="1351076"/>
            <a:ext cx="9173106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综合探究全诗</a:t>
            </a:r>
          </a:p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．这首诗是怎样逐步展开联想和想象的？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展开的过程是：街灯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明星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)→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物品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→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人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→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生活。</a:t>
            </a:r>
          </a:p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13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．这首诗既有写实也有想象，请找出来并体会各自在诗中的作用。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第一节写实，后三节都是想象。写实为想象作铺垫，想象则表达了对美好的理想境界的向往。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B6F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0400" y="1323975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步骤四  总结课文  拓展延伸</a:t>
            </a:r>
          </a:p>
        </p:txBody>
      </p:sp>
      <p:sp>
        <p:nvSpPr>
          <p:cNvPr id="17411" name="TextBox 3"/>
          <p:cNvSpPr/>
          <p:nvPr>
            <p:custDataLst>
              <p:tags r:id="rId2"/>
            </p:custDataLst>
          </p:nvPr>
        </p:nvSpPr>
        <p:spPr>
          <a:xfrm>
            <a:off x="835052" y="1638300"/>
            <a:ext cx="10683848" cy="393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．总结课文</a:t>
            </a:r>
          </a:p>
          <a:p>
            <a:pPr>
              <a:lnSpc>
                <a:spcPct val="250000"/>
              </a:lnSpc>
            </a:pPr>
            <a:r>
              <a:rPr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《天上的街市》写的是美丽的夜景引发了诗人无尽的遐思，想象出天上的一幅美丽、幸福、自由的生活图景，抒发了诗人对美好生活的向往之情。</a:t>
            </a:r>
          </a:p>
          <a:p>
            <a:pPr>
              <a:lnSpc>
                <a:spcPct val="250000"/>
              </a:lnSpc>
            </a:pPr>
            <a:r>
              <a:rPr lang="en-US" altLang="zh-CN" sz="2000" b="1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．拓展延伸</a:t>
            </a:r>
          </a:p>
          <a:p>
            <a:pPr>
              <a:lnSpc>
                <a:spcPct val="250000"/>
              </a:lnSpc>
            </a:pPr>
            <a:r>
              <a:rPr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展开丰富的想象和联想；将《天上的街市》改编成一篇散文。</a:t>
            </a:r>
            <a:endParaRPr lang="zh-CN" altLang="zh-CN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B6F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69548" y="1708292"/>
            <a:ext cx="260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板书设计：</a:t>
            </a:r>
          </a:p>
        </p:txBody>
      </p:sp>
      <p:pic>
        <p:nvPicPr>
          <p:cNvPr id="29699" name="图片 2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855231"/>
            <a:ext cx="7660241" cy="246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B6F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0" y="0"/>
            <a:ext cx="8356600" cy="6858000"/>
          </a:xfrm>
          <a:prstGeom prst="rect">
            <a:avLst/>
          </a:prstGeom>
          <a:gradFill>
            <a:gsLst>
              <a:gs pos="0">
                <a:srgbClr val="DB6F0C">
                  <a:alpha val="0"/>
                </a:srgbClr>
              </a:gs>
              <a:gs pos="100000">
                <a:srgbClr val="9F500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1038108" y="4696221"/>
            <a:ext cx="1977177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xippt</a:t>
            </a:r>
            <a:endParaRPr lang="en-US" altLang="zh-CN" sz="1600" kern="0" dirty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224842" y="4694552"/>
            <a:ext cx="1738171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时间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xxx</a:t>
            </a: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1038108" y="1909602"/>
            <a:ext cx="505789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457200">
              <a:buFont typeface="Arial" panose="020B0604020202020204" pitchFamily="34" charset="0"/>
              <a:buNone/>
            </a:pPr>
            <a:r>
              <a:rPr lang="zh-CN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rPr>
              <a:t>感谢聆听</a:t>
            </a:r>
            <a:endParaRPr lang="en-US" altLang="zh-CN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演示斜黑体" panose="00000A08000000000000" pitchFamily="50" charset="-122"/>
              <a:ea typeface="演示斜黑体" panose="00000A08000000000000" pitchFamily="5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38108" y="3439733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七年级 上册 配人教版</a:t>
            </a:r>
          </a:p>
        </p:txBody>
      </p:sp>
      <p:cxnSp>
        <p:nvCxnSpPr>
          <p:cNvPr id="11" name="直接连接符 10"/>
          <p:cNvCxnSpPr/>
          <p:nvPr/>
        </p:nvCxnSpPr>
        <p:spPr>
          <a:xfrm rot="10800000">
            <a:off x="1038108" y="3316920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4"/>
          <p:cNvSpPr/>
          <p:nvPr/>
        </p:nvSpPr>
        <p:spPr>
          <a:xfrm>
            <a:off x="3524180" y="1405793"/>
            <a:ext cx="10858500" cy="458189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．知识与技能目标：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了解联想和想象，体会它们在诗中的作用。</a:t>
            </a:r>
          </a:p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．过程与方法目标：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理解比喻的作用，赏析诗歌优美的语言和幽远的意境。</a:t>
            </a:r>
          </a:p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．情感态度与价值观目标：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学习诗人执着追求光明和理想的高尚情怀。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B6F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三维目标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Box 7"/>
          <p:cNvSpPr/>
          <p:nvPr>
            <p:custDataLst>
              <p:tags r:id="rId1"/>
            </p:custDataLst>
          </p:nvPr>
        </p:nvSpPr>
        <p:spPr>
          <a:xfrm>
            <a:off x="1347091" y="2039407"/>
            <a:ext cx="10067838" cy="317009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同学们，故事传说千年，神话仍在人心，牛郎织女的故事陪伴着我们度过了美好的童年时光，曾经我们也为他们的分离而伤心。但在郭沫若先生的笔下，牛郎织女不再是“盈盈一水间，脉脉不得语”，而是携手在天街散步，今天，就让我们一起学习《天上的街市》，体会诗人如此改编的用意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B6F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5052" y="1479993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步骤一  知识梳理  夯实基础</a:t>
            </a:r>
          </a:p>
        </p:txBody>
      </p:sp>
      <p:sp>
        <p:nvSpPr>
          <p:cNvPr id="5123" name="TextBox 3"/>
          <p:cNvSpPr/>
          <p:nvPr>
            <p:custDataLst>
              <p:tags r:id="rId2"/>
            </p:custDataLst>
          </p:nvPr>
        </p:nvSpPr>
        <p:spPr>
          <a:xfrm>
            <a:off x="1036097" y="2056989"/>
            <a:ext cx="6487159" cy="381245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．作者简介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郭沫若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(1892—1978)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，原名郭开贞，四川乐山人。诗人、作家、历史学家、考古学家、古文字学家、社会活动家。代表作品有诗集《女神》《星空》，历史《虎符》《屈原》等。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B6F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61" y="2558057"/>
            <a:ext cx="2468880" cy="341985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Box 1"/>
          <p:cNvSpPr/>
          <p:nvPr>
            <p:custDataLst>
              <p:tags r:id="rId1"/>
            </p:custDataLst>
          </p:nvPr>
        </p:nvSpPr>
        <p:spPr>
          <a:xfrm>
            <a:off x="1608775" y="1596711"/>
            <a:ext cx="9213300" cy="393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．背景链接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《天上的街市》是郭沫若在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1921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月创作的，时值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五四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运动的退潮期。当时郭沫若曾两度从日本回到祖国，他接触到在军阀统治下的中国现实社会，看到了人民的苦难，对祖国美好的憧憬归于破灭，陷入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深沉的苦闷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中，但他并不因此消沉，仍执着追寻光明和理想。《天上的街市》就是在这种背景下创作的。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B6F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6333" y="1423738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步骤二  整体感知  走进文本</a:t>
            </a:r>
          </a:p>
        </p:txBody>
      </p:sp>
      <p:sp>
        <p:nvSpPr>
          <p:cNvPr id="7170" name="TextBox 2"/>
          <p:cNvSpPr/>
          <p:nvPr>
            <p:custDataLst>
              <p:tags r:id="rId2"/>
            </p:custDataLst>
          </p:nvPr>
        </p:nvSpPr>
        <p:spPr>
          <a:xfrm>
            <a:off x="1618824" y="1666571"/>
            <a:ext cx="9253493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3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．朗读指导。</a:t>
            </a:r>
          </a:p>
          <a:p>
            <a:pPr>
              <a:lnSpc>
                <a:spcPct val="3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先范读，再自读。</a:t>
            </a:r>
            <a:endParaRPr lang="en-US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3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这首诗的感情基调是美好、恬静、自在、清新而略带一丝忧郁。因而朗读时节奏不宜强，声音不宜大，速度不宜快，要做到轻松、柔和、舒展。同时展示节奏和重音划分的投影。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B6F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Box 1"/>
          <p:cNvSpPr/>
          <p:nvPr>
            <p:custDataLst>
              <p:tags r:id="rId1"/>
            </p:custDataLst>
          </p:nvPr>
        </p:nvSpPr>
        <p:spPr>
          <a:xfrm>
            <a:off x="1879653" y="1425119"/>
            <a:ext cx="9324259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．梳理结构。《天上的街市》这首诗共四节，请按内容划分层次，并归纳层意。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全班深入讨论，明确答案。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可以分为三层：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第一层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：描绘地上的街灯和天上的明星。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第二层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：写想象中的天上的街市。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第三层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(3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～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：写牛郎织女的幸福生活。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B6F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 fill="hold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 fill="hold"/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Box 1"/>
          <p:cNvSpPr/>
          <p:nvPr>
            <p:custDataLst>
              <p:tags r:id="rId1"/>
            </p:custDataLst>
          </p:nvPr>
        </p:nvSpPr>
        <p:spPr>
          <a:xfrm>
            <a:off x="835052" y="1054100"/>
            <a:ext cx="10683848" cy="492814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诗人写的天上的街市美在哪儿？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景美、街美、物美、人美、生活美。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．民间传说的牛郎织女的故事与诗中一样吗？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学生发言谈牛郎织女故事的主要情节，突出悲剧的结局。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．诗人为什么把天上写得那么美？为什么要把民间的悲剧故事改成诗中那么美好、自由、幸福的情景？诗人为什么要写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天上的街市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？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意在引导学生追问诗人的内心世界，引出对诗人和写作背景的介绍。即理解诗歌一定要了解诗人的思想和写作的背景。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B6F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 fill="hold"/>
                                        <p:tgtEl>
                                          <p:spTgt spid="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4527" y="1297235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步骤三  精读课文  赏析探究</a:t>
            </a:r>
          </a:p>
        </p:txBody>
      </p:sp>
      <p:sp>
        <p:nvSpPr>
          <p:cNvPr id="10243" name="TextBox 3"/>
          <p:cNvSpPr/>
          <p:nvPr>
            <p:custDataLst>
              <p:tags r:id="rId2"/>
            </p:custDataLst>
          </p:nvPr>
        </p:nvSpPr>
        <p:spPr>
          <a:xfrm>
            <a:off x="835052" y="1456819"/>
            <a:ext cx="10704373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探究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·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第一节诗</a:t>
            </a:r>
          </a:p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远远的街灯明了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告诉了我们一些什么信息？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告诉我们时间是晚上。</a:t>
            </a:r>
          </a:p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．诗人面对黑夜看到了什么呢？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诗人在暗夜里看到了无数的灯和明星。这一节，诗人把“街灯”比喻成“明星”，又把“明星”比喻成“街灯”，由近及远，再由远及近，形成一种循环复沓的诗意美。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B6F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1549</Words>
  <Application>Microsoft Office PowerPoint</Application>
  <PresentationFormat>宽屏</PresentationFormat>
  <Paragraphs>114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Calibri</vt:lpstr>
      <vt:lpstr>Wingdings</vt:lpstr>
      <vt:lpstr>Arial</vt:lpstr>
      <vt:lpstr>思源黑体 CN Light</vt:lpstr>
      <vt:lpstr>演示斜黑体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2020-11-17T07:19:20Z</dcterms:created>
  <dcterms:modified xsi:type="dcterms:W3CDTF">2021-01-09T09:53:22Z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