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92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94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91" r:id="rId21"/>
    <p:sldId id="280" r:id="rId22"/>
    <p:sldId id="281" r:id="rId23"/>
    <p:sldId id="283" r:id="rId24"/>
    <p:sldId id="285" r:id="rId25"/>
    <p:sldId id="287" r:id="rId26"/>
    <p:sldId id="289" r:id="rId27"/>
    <p:sldId id="295" r:id="rId28"/>
    <p:sldId id="290" r:id="rId29"/>
    <p:sldId id="293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712">
          <p15:clr>
            <a:srgbClr val="A4A3A4"/>
          </p15:clr>
        </p15:guide>
        <p15:guide id="4" orient="horz" pos="3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44" autoAdjust="0"/>
  </p:normalViewPr>
  <p:slideViewPr>
    <p:cSldViewPr snapToGrid="0">
      <p:cViewPr varScale="1">
        <p:scale>
          <a:sx n="97" d="100"/>
          <a:sy n="97" d="100"/>
        </p:scale>
        <p:origin x="972" y="84"/>
      </p:cViewPr>
      <p:guideLst>
        <p:guide pos="416"/>
        <p:guide pos="7256"/>
        <p:guide orient="horz" pos="712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885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788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fld id="{482A6961-6D30-4CAD-9E58-7CF0E2897DEB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69A9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69A9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96" r="11820" b="913"/>
          <a:stretch>
            <a:fillRect/>
          </a:stretch>
        </p:blipFill>
        <p:spPr>
          <a:xfrm>
            <a:off x="0" y="737042"/>
            <a:ext cx="4028622" cy="5429596"/>
          </a:xfrm>
          <a:custGeom>
            <a:avLst/>
            <a:gdLst>
              <a:gd name="connsiteX0" fmla="*/ 0 w 4028622"/>
              <a:gd name="connsiteY0" fmla="*/ 0 h 5429596"/>
              <a:gd name="connsiteX1" fmla="*/ 3222898 w 4028622"/>
              <a:gd name="connsiteY1" fmla="*/ 0 h 5429596"/>
              <a:gd name="connsiteX2" fmla="*/ 4028622 w 4028622"/>
              <a:gd name="connsiteY2" fmla="*/ 2714798 h 5429596"/>
              <a:gd name="connsiteX3" fmla="*/ 3222898 w 4028622"/>
              <a:gd name="connsiteY3" fmla="*/ 5429596 h 5429596"/>
              <a:gd name="connsiteX4" fmla="*/ 0 w 4028622"/>
              <a:gd name="connsiteY4" fmla="*/ 5429596 h 5429596"/>
              <a:gd name="connsiteX5" fmla="*/ 0 w 4028622"/>
              <a:gd name="connsiteY5" fmla="*/ 0 h 542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622" h="5429596">
                <a:moveTo>
                  <a:pt x="0" y="0"/>
                </a:moveTo>
                <a:lnTo>
                  <a:pt x="3222898" y="0"/>
                </a:lnTo>
                <a:lnTo>
                  <a:pt x="4028622" y="2714798"/>
                </a:lnTo>
                <a:lnTo>
                  <a:pt x="3222898" y="5429596"/>
                </a:lnTo>
                <a:lnTo>
                  <a:pt x="0" y="5429596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69A9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69A9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1.2  </a:t>
                  </a:r>
                  <a:r>
                    <a:rPr lang="zh-CN" altLang="en-US" sz="5400" b="1" dirty="0">
                      <a:solidFill>
                        <a:srgbClr val="969A9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时间的计算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69A9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时、分、秒 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969A9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矩形 14"/>
          <p:cNvSpPr/>
          <p:nvPr/>
        </p:nvSpPr>
        <p:spPr>
          <a:xfrm>
            <a:off x="11500639" y="6166639"/>
            <a:ext cx="691361" cy="691361"/>
          </a:xfrm>
          <a:prstGeom prst="rect">
            <a:avLst/>
          </a:prstGeom>
          <a:solidFill>
            <a:srgbClr val="969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15" idx="1"/>
          </p:cNvCxnSpPr>
          <p:nvPr/>
        </p:nvCxnSpPr>
        <p:spPr>
          <a:xfrm flipH="1">
            <a:off x="0" y="6512320"/>
            <a:ext cx="11500639" cy="240"/>
          </a:xfrm>
          <a:prstGeom prst="line">
            <a:avLst/>
          </a:prstGeom>
          <a:ln w="57150">
            <a:solidFill>
              <a:srgbClr val="969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0" y="386080"/>
            <a:ext cx="3190240" cy="0"/>
          </a:xfrm>
          <a:prstGeom prst="line">
            <a:avLst/>
          </a:prstGeom>
          <a:ln w="57150">
            <a:solidFill>
              <a:srgbClr val="969A96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29" name="Group 140"/>
          <p:cNvGrpSpPr/>
          <p:nvPr/>
        </p:nvGrpSpPr>
        <p:grpSpPr bwMode="auto">
          <a:xfrm>
            <a:off x="3081339" y="1397001"/>
            <a:ext cx="2282825" cy="1901825"/>
            <a:chOff x="748" y="1117"/>
            <a:chExt cx="3600" cy="3000"/>
          </a:xfrm>
        </p:grpSpPr>
        <p:grpSp>
          <p:nvGrpSpPr>
            <p:cNvPr id="73730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73731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732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3733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3734" name="组合 1"/>
          <p:cNvGrpSpPr/>
          <p:nvPr/>
        </p:nvGrpSpPr>
        <p:grpSpPr bwMode="auto">
          <a:xfrm>
            <a:off x="6665914" y="1381125"/>
            <a:ext cx="2281237" cy="1900238"/>
            <a:chOff x="5142249" y="956554"/>
            <a:chExt cx="2281407" cy="1900462"/>
          </a:xfrm>
        </p:grpSpPr>
        <p:pic>
          <p:nvPicPr>
            <p:cNvPr id="73735" name="Picture 133" descr="u1jx01_3_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49" y="956554"/>
              <a:ext cx="2281407" cy="190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736" name="Picture 135" descr="u1jx01_3_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08509">
              <a:off x="5772040" y="1711177"/>
              <a:ext cx="632220" cy="42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737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5919285" y="1885193"/>
              <a:ext cx="487785" cy="27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3738" name="右箭头 2"/>
          <p:cNvSpPr>
            <a:spLocks noChangeArrowheads="1"/>
          </p:cNvSpPr>
          <p:nvPr/>
        </p:nvSpPr>
        <p:spPr bwMode="auto">
          <a:xfrm>
            <a:off x="5232401" y="1874838"/>
            <a:ext cx="1433513" cy="849312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3739" name="Rectangle 5"/>
          <p:cNvSpPr>
            <a:spLocks noChangeArrowheads="1"/>
          </p:cNvSpPr>
          <p:nvPr/>
        </p:nvSpPr>
        <p:spPr bwMode="auto">
          <a:xfrm>
            <a:off x="2305050" y="2881313"/>
            <a:ext cx="1135247" cy="50571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3740" name="Rectangle 5"/>
          <p:cNvSpPr>
            <a:spLocks noChangeArrowheads="1"/>
          </p:cNvSpPr>
          <p:nvPr/>
        </p:nvSpPr>
        <p:spPr bwMode="auto">
          <a:xfrm>
            <a:off x="8686800" y="2873375"/>
            <a:ext cx="1135247" cy="505716"/>
          </a:xfrm>
          <a:prstGeom prst="rect">
            <a:avLst/>
          </a:prstGeom>
          <a:solidFill>
            <a:srgbClr val="8BF7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3741" name="Rectangle 5"/>
          <p:cNvSpPr>
            <a:spLocks noChangeArrowheads="1"/>
          </p:cNvSpPr>
          <p:nvPr/>
        </p:nvSpPr>
        <p:spPr bwMode="auto">
          <a:xfrm>
            <a:off x="2781301" y="1900238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家</a:t>
            </a:r>
          </a:p>
        </p:txBody>
      </p:sp>
      <p:sp>
        <p:nvSpPr>
          <p:cNvPr id="73742" name="Rectangle 5"/>
          <p:cNvSpPr>
            <a:spLocks noChangeArrowheads="1"/>
          </p:cNvSpPr>
          <p:nvPr/>
        </p:nvSpPr>
        <p:spPr bwMode="auto">
          <a:xfrm>
            <a:off x="8793164" y="1874838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校</a:t>
            </a:r>
          </a:p>
        </p:txBody>
      </p:sp>
      <p:sp>
        <p:nvSpPr>
          <p:cNvPr id="73743" name="Rectangle 10"/>
          <p:cNvSpPr>
            <a:spLocks noChangeArrowheads="1"/>
          </p:cNvSpPr>
          <p:nvPr/>
        </p:nvSpPr>
        <p:spPr bwMode="auto">
          <a:xfrm>
            <a:off x="5432426" y="2052329"/>
            <a:ext cx="76815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 </a:t>
            </a:r>
          </a:p>
        </p:txBody>
      </p:sp>
      <p:sp>
        <p:nvSpPr>
          <p:cNvPr id="73744" name="Rectangle 5"/>
          <p:cNvSpPr>
            <a:spLocks noChangeArrowheads="1"/>
          </p:cNvSpPr>
          <p:nvPr/>
        </p:nvSpPr>
        <p:spPr bwMode="auto">
          <a:xfrm>
            <a:off x="5572126" y="1400175"/>
            <a:ext cx="10207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73745" name="图片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9563" y="4189413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6" name="Rectangle 5"/>
          <p:cNvSpPr>
            <a:spLocks noChangeArrowheads="1"/>
          </p:cNvSpPr>
          <p:nvPr/>
        </p:nvSpPr>
        <p:spPr bwMode="auto">
          <a:xfrm>
            <a:off x="2354103" y="3614739"/>
            <a:ext cx="4104009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用到校的时刻减去离家的时刻。</a:t>
            </a:r>
          </a:p>
        </p:txBody>
      </p:sp>
      <p:sp>
        <p:nvSpPr>
          <p:cNvPr id="73747" name="Rectangle 6"/>
          <p:cNvSpPr>
            <a:spLocks noChangeArrowheads="1"/>
          </p:cNvSpPr>
          <p:nvPr/>
        </p:nvSpPr>
        <p:spPr bwMode="auto">
          <a:xfrm>
            <a:off x="3232150" y="4584700"/>
            <a:ext cx="3054041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=15(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Group 140"/>
          <p:cNvGrpSpPr/>
          <p:nvPr/>
        </p:nvGrpSpPr>
        <p:grpSpPr bwMode="auto">
          <a:xfrm>
            <a:off x="2988741" y="1188148"/>
            <a:ext cx="2282825" cy="1901825"/>
            <a:chOff x="748" y="1117"/>
            <a:chExt cx="3600" cy="3000"/>
          </a:xfrm>
        </p:grpSpPr>
        <p:grpSp>
          <p:nvGrpSpPr>
            <p:cNvPr id="74754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74755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756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4757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4758" name="组合 1"/>
          <p:cNvGrpSpPr/>
          <p:nvPr/>
        </p:nvGrpSpPr>
        <p:grpSpPr bwMode="auto">
          <a:xfrm>
            <a:off x="6573316" y="1172272"/>
            <a:ext cx="2281237" cy="1900238"/>
            <a:chOff x="5142249" y="956554"/>
            <a:chExt cx="2281407" cy="1900462"/>
          </a:xfrm>
        </p:grpSpPr>
        <p:pic>
          <p:nvPicPr>
            <p:cNvPr id="74759" name="Picture 133" descr="u1jx01_3_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49" y="956554"/>
              <a:ext cx="2281407" cy="190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60" name="Picture 135" descr="u1jx01_3_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08509">
              <a:off x="5772040" y="1711177"/>
              <a:ext cx="632220" cy="42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61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5919285" y="1885193"/>
              <a:ext cx="487785" cy="27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4762" name="右箭头 2"/>
          <p:cNvSpPr>
            <a:spLocks noChangeArrowheads="1"/>
          </p:cNvSpPr>
          <p:nvPr/>
        </p:nvSpPr>
        <p:spPr bwMode="auto">
          <a:xfrm>
            <a:off x="5139803" y="1665985"/>
            <a:ext cx="1433513" cy="849312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763" name="Rectangle 5"/>
          <p:cNvSpPr>
            <a:spLocks noChangeArrowheads="1"/>
          </p:cNvSpPr>
          <p:nvPr/>
        </p:nvSpPr>
        <p:spPr bwMode="auto">
          <a:xfrm>
            <a:off x="2212452" y="2672460"/>
            <a:ext cx="1135247" cy="50571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4764" name="Rectangle 5"/>
          <p:cNvSpPr>
            <a:spLocks noChangeArrowheads="1"/>
          </p:cNvSpPr>
          <p:nvPr/>
        </p:nvSpPr>
        <p:spPr bwMode="auto">
          <a:xfrm>
            <a:off x="8594202" y="2664522"/>
            <a:ext cx="1135247" cy="505716"/>
          </a:xfrm>
          <a:prstGeom prst="rect">
            <a:avLst/>
          </a:prstGeom>
          <a:solidFill>
            <a:srgbClr val="8BF7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4765" name="Rectangle 5"/>
          <p:cNvSpPr>
            <a:spLocks noChangeArrowheads="1"/>
          </p:cNvSpPr>
          <p:nvPr/>
        </p:nvSpPr>
        <p:spPr bwMode="auto">
          <a:xfrm>
            <a:off x="2688703" y="1691385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家</a:t>
            </a:r>
          </a:p>
        </p:txBody>
      </p:sp>
      <p:sp>
        <p:nvSpPr>
          <p:cNvPr id="74766" name="Rectangle 5"/>
          <p:cNvSpPr>
            <a:spLocks noChangeArrowheads="1"/>
          </p:cNvSpPr>
          <p:nvPr/>
        </p:nvSpPr>
        <p:spPr bwMode="auto">
          <a:xfrm>
            <a:off x="8700566" y="1665985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校</a:t>
            </a:r>
          </a:p>
        </p:txBody>
      </p:sp>
      <p:sp>
        <p:nvSpPr>
          <p:cNvPr id="74767" name="Rectangle 10"/>
          <p:cNvSpPr>
            <a:spLocks noChangeArrowheads="1"/>
          </p:cNvSpPr>
          <p:nvPr/>
        </p:nvSpPr>
        <p:spPr bwMode="auto">
          <a:xfrm>
            <a:off x="5339828" y="1843476"/>
            <a:ext cx="76815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 </a:t>
            </a:r>
          </a:p>
        </p:txBody>
      </p:sp>
      <p:sp>
        <p:nvSpPr>
          <p:cNvPr id="74768" name="Rectangle 5"/>
          <p:cNvSpPr>
            <a:spLocks noChangeArrowheads="1"/>
          </p:cNvSpPr>
          <p:nvPr/>
        </p:nvSpPr>
        <p:spPr bwMode="auto">
          <a:xfrm>
            <a:off x="5479528" y="1191322"/>
            <a:ext cx="10207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74769" name="图片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11640" y="4150423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70" name="Rectangle 5"/>
          <p:cNvSpPr>
            <a:spLocks noChangeArrowheads="1"/>
          </p:cNvSpPr>
          <p:nvPr/>
        </p:nvSpPr>
        <p:spPr bwMode="auto">
          <a:xfrm>
            <a:off x="2003979" y="5041203"/>
            <a:ext cx="4104008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用到校的时刻减去离家的时刻。</a:t>
            </a:r>
          </a:p>
        </p:txBody>
      </p:sp>
      <p:sp>
        <p:nvSpPr>
          <p:cNvPr id="74771" name="Rectangle 6"/>
          <p:cNvSpPr>
            <a:spLocks noChangeArrowheads="1"/>
          </p:cNvSpPr>
          <p:nvPr/>
        </p:nvSpPr>
        <p:spPr bwMode="auto">
          <a:xfrm>
            <a:off x="2425487" y="5546278"/>
            <a:ext cx="3054041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-7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=15(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772" name="Rectangle 4"/>
          <p:cNvSpPr>
            <a:spLocks noChangeArrowheads="1"/>
          </p:cNvSpPr>
          <p:nvPr/>
        </p:nvSpPr>
        <p:spPr bwMode="auto">
          <a:xfrm>
            <a:off x="2212452" y="4619778"/>
            <a:ext cx="2005677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45-30=15(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773" name="Rectangle 6"/>
          <p:cNvSpPr>
            <a:spLocks noChangeArrowheads="1"/>
          </p:cNvSpPr>
          <p:nvPr/>
        </p:nvSpPr>
        <p:spPr bwMode="auto">
          <a:xfrm>
            <a:off x="2005421" y="4148834"/>
            <a:ext cx="666881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离家与到校的时间整时数相同，直接求分钟时刻的差。</a:t>
            </a:r>
          </a:p>
        </p:txBody>
      </p:sp>
      <p:sp>
        <p:nvSpPr>
          <p:cNvPr id="74774" name="Rectangle 5"/>
          <p:cNvSpPr>
            <a:spLocks noChangeArrowheads="1"/>
          </p:cNvSpPr>
          <p:nvPr/>
        </p:nvSpPr>
        <p:spPr bwMode="auto">
          <a:xfrm>
            <a:off x="1938448" y="3256465"/>
            <a:ext cx="5287025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直接数一数，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7:45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分针走了</a:t>
            </a: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大格。</a:t>
            </a:r>
          </a:p>
        </p:txBody>
      </p:sp>
      <p:sp>
        <p:nvSpPr>
          <p:cNvPr id="74775" name="Rectangle 5"/>
          <p:cNvSpPr>
            <a:spLocks noChangeArrowheads="1"/>
          </p:cNvSpPr>
          <p:nvPr/>
        </p:nvSpPr>
        <p:spPr bwMode="auto">
          <a:xfrm>
            <a:off x="2463305" y="3693278"/>
            <a:ext cx="1609736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3×5=15(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请你动动脑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 animBg="1"/>
      <p:bldP spid="74763" grpId="0" animBg="1"/>
      <p:bldP spid="74764" grpId="0" animBg="1"/>
      <p:bldP spid="74765" grpId="0"/>
      <p:bldP spid="74766" grpId="0"/>
      <p:bldP spid="74767" grpId="0"/>
      <p:bldP spid="74768" grpId="0"/>
      <p:bldP spid="74770" grpId="0"/>
      <p:bldP spid="74771" grpId="0"/>
      <p:bldP spid="74772" grpId="0"/>
      <p:bldP spid="74773" grpId="0"/>
      <p:bldP spid="74774" grpId="0"/>
      <p:bldP spid="747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Group 140"/>
          <p:cNvGrpSpPr/>
          <p:nvPr/>
        </p:nvGrpSpPr>
        <p:grpSpPr bwMode="auto">
          <a:xfrm>
            <a:off x="2988741" y="1188148"/>
            <a:ext cx="2282825" cy="1901825"/>
            <a:chOff x="748" y="1117"/>
            <a:chExt cx="3600" cy="3000"/>
          </a:xfrm>
        </p:grpSpPr>
        <p:grpSp>
          <p:nvGrpSpPr>
            <p:cNvPr id="74754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74755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756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4757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4758" name="组合 1"/>
          <p:cNvGrpSpPr/>
          <p:nvPr/>
        </p:nvGrpSpPr>
        <p:grpSpPr bwMode="auto">
          <a:xfrm>
            <a:off x="6573316" y="1172272"/>
            <a:ext cx="2281237" cy="1900238"/>
            <a:chOff x="5142249" y="956554"/>
            <a:chExt cx="2281407" cy="1900462"/>
          </a:xfrm>
        </p:grpSpPr>
        <p:pic>
          <p:nvPicPr>
            <p:cNvPr id="74759" name="Picture 133" descr="u1jx01_3_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49" y="956554"/>
              <a:ext cx="2281407" cy="190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60" name="Picture 135" descr="u1jx01_3_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08509">
              <a:off x="5772040" y="1711177"/>
              <a:ext cx="632220" cy="42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61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5919285" y="1885193"/>
              <a:ext cx="487785" cy="27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4762" name="右箭头 2"/>
          <p:cNvSpPr>
            <a:spLocks noChangeArrowheads="1"/>
          </p:cNvSpPr>
          <p:nvPr/>
        </p:nvSpPr>
        <p:spPr bwMode="auto">
          <a:xfrm>
            <a:off x="5139803" y="1665985"/>
            <a:ext cx="1433513" cy="849312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763" name="Rectangle 5"/>
          <p:cNvSpPr>
            <a:spLocks noChangeArrowheads="1"/>
          </p:cNvSpPr>
          <p:nvPr/>
        </p:nvSpPr>
        <p:spPr bwMode="auto">
          <a:xfrm>
            <a:off x="2212452" y="2672460"/>
            <a:ext cx="1135247" cy="50571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4764" name="Rectangle 5"/>
          <p:cNvSpPr>
            <a:spLocks noChangeArrowheads="1"/>
          </p:cNvSpPr>
          <p:nvPr/>
        </p:nvSpPr>
        <p:spPr bwMode="auto">
          <a:xfrm>
            <a:off x="8594202" y="2664522"/>
            <a:ext cx="1135247" cy="505716"/>
          </a:xfrm>
          <a:prstGeom prst="rect">
            <a:avLst/>
          </a:prstGeom>
          <a:solidFill>
            <a:srgbClr val="8BF7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4765" name="Rectangle 5"/>
          <p:cNvSpPr>
            <a:spLocks noChangeArrowheads="1"/>
          </p:cNvSpPr>
          <p:nvPr/>
        </p:nvSpPr>
        <p:spPr bwMode="auto">
          <a:xfrm>
            <a:off x="2688703" y="1691385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家</a:t>
            </a:r>
          </a:p>
        </p:txBody>
      </p:sp>
      <p:sp>
        <p:nvSpPr>
          <p:cNvPr id="74766" name="Rectangle 5"/>
          <p:cNvSpPr>
            <a:spLocks noChangeArrowheads="1"/>
          </p:cNvSpPr>
          <p:nvPr/>
        </p:nvSpPr>
        <p:spPr bwMode="auto">
          <a:xfrm>
            <a:off x="8700566" y="1665985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校</a:t>
            </a:r>
          </a:p>
        </p:txBody>
      </p:sp>
      <p:sp>
        <p:nvSpPr>
          <p:cNvPr id="74767" name="Rectangle 10"/>
          <p:cNvSpPr>
            <a:spLocks noChangeArrowheads="1"/>
          </p:cNvSpPr>
          <p:nvPr/>
        </p:nvSpPr>
        <p:spPr bwMode="auto">
          <a:xfrm>
            <a:off x="5339828" y="1843476"/>
            <a:ext cx="76815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 </a:t>
            </a:r>
          </a:p>
        </p:txBody>
      </p:sp>
      <p:sp>
        <p:nvSpPr>
          <p:cNvPr id="74768" name="Rectangle 5"/>
          <p:cNvSpPr>
            <a:spLocks noChangeArrowheads="1"/>
          </p:cNvSpPr>
          <p:nvPr/>
        </p:nvSpPr>
        <p:spPr bwMode="auto">
          <a:xfrm>
            <a:off x="5479528" y="1191322"/>
            <a:ext cx="10207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74769" name="图片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11640" y="4150423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70" name="Rectangle 5"/>
          <p:cNvSpPr>
            <a:spLocks noChangeArrowheads="1"/>
          </p:cNvSpPr>
          <p:nvPr/>
        </p:nvSpPr>
        <p:spPr bwMode="auto">
          <a:xfrm>
            <a:off x="2003979" y="5041203"/>
            <a:ext cx="4104008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用到校的时刻减去离家的时刻。</a:t>
            </a:r>
          </a:p>
        </p:txBody>
      </p:sp>
      <p:sp>
        <p:nvSpPr>
          <p:cNvPr id="74771" name="Rectangle 6"/>
          <p:cNvSpPr>
            <a:spLocks noChangeArrowheads="1"/>
          </p:cNvSpPr>
          <p:nvPr/>
        </p:nvSpPr>
        <p:spPr bwMode="auto">
          <a:xfrm>
            <a:off x="2425487" y="5546278"/>
            <a:ext cx="3054041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-7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=15(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772" name="Rectangle 4"/>
          <p:cNvSpPr>
            <a:spLocks noChangeArrowheads="1"/>
          </p:cNvSpPr>
          <p:nvPr/>
        </p:nvSpPr>
        <p:spPr bwMode="auto">
          <a:xfrm>
            <a:off x="2212452" y="4619778"/>
            <a:ext cx="2005677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45-30=15(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773" name="Rectangle 6"/>
          <p:cNvSpPr>
            <a:spLocks noChangeArrowheads="1"/>
          </p:cNvSpPr>
          <p:nvPr/>
        </p:nvSpPr>
        <p:spPr bwMode="auto">
          <a:xfrm>
            <a:off x="2005421" y="4148834"/>
            <a:ext cx="666881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离家与到校的时间整时数相同，直接求分钟时刻的差。</a:t>
            </a:r>
          </a:p>
        </p:txBody>
      </p:sp>
      <p:sp>
        <p:nvSpPr>
          <p:cNvPr id="74774" name="Rectangle 5"/>
          <p:cNvSpPr>
            <a:spLocks noChangeArrowheads="1"/>
          </p:cNvSpPr>
          <p:nvPr/>
        </p:nvSpPr>
        <p:spPr bwMode="auto">
          <a:xfrm>
            <a:off x="1938448" y="3256465"/>
            <a:ext cx="5287025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直接数一数，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7:45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分针走了</a:t>
            </a: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大格。</a:t>
            </a:r>
          </a:p>
        </p:txBody>
      </p:sp>
      <p:sp>
        <p:nvSpPr>
          <p:cNvPr id="74775" name="Rectangle 5"/>
          <p:cNvSpPr>
            <a:spLocks noChangeArrowheads="1"/>
          </p:cNvSpPr>
          <p:nvPr/>
        </p:nvSpPr>
        <p:spPr bwMode="auto">
          <a:xfrm>
            <a:off x="2463305" y="3693278"/>
            <a:ext cx="1609736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3×5=15(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请你动动脑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 animBg="1"/>
      <p:bldP spid="74763" grpId="0" animBg="1"/>
      <p:bldP spid="74764" grpId="0" animBg="1"/>
      <p:bldP spid="74765" grpId="0"/>
      <p:bldP spid="74766" grpId="0"/>
      <p:bldP spid="74767" grpId="0"/>
      <p:bldP spid="74768" grpId="0"/>
      <p:bldP spid="74770" grpId="0"/>
      <p:bldP spid="74771" grpId="0"/>
      <p:bldP spid="74772" grpId="0"/>
      <p:bldP spid="74773" grpId="0"/>
      <p:bldP spid="74774" grpId="0"/>
      <p:bldP spid="747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矩形 2"/>
          <p:cNvSpPr>
            <a:spLocks noChangeArrowheads="1"/>
          </p:cNvSpPr>
          <p:nvPr/>
        </p:nvSpPr>
        <p:spPr bwMode="auto">
          <a:xfrm>
            <a:off x="741423" y="1415247"/>
            <a:ext cx="9953585" cy="3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选择。</a:t>
            </a: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走到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，经过（　　）。</a:t>
            </a:r>
          </a:p>
          <a:p>
            <a:pPr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   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  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  <a:p>
            <a:pPr>
              <a:lnSpc>
                <a:spcPct val="200000"/>
              </a:lnSpc>
            </a:pP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）学校的早自习从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开始，到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结束，早自习的时间是（　　）。</a:t>
            </a:r>
          </a:p>
          <a:p>
            <a:pPr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      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文本框 2"/>
          <p:cNvSpPr txBox="1">
            <a:spLocks noChangeArrowheads="1"/>
          </p:cNvSpPr>
          <p:nvPr/>
        </p:nvSpPr>
        <p:spPr bwMode="auto">
          <a:xfrm>
            <a:off x="660400" y="1478345"/>
            <a:ext cx="1135412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B 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）自习时间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结束的时间－开始的时间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）上午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分；下午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﹣8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矩形 1"/>
          <p:cNvSpPr>
            <a:spLocks noChangeArrowheads="1"/>
          </p:cNvSpPr>
          <p:nvPr/>
        </p:nvSpPr>
        <p:spPr bwMode="auto">
          <a:xfrm>
            <a:off x="527393" y="1605666"/>
            <a:ext cx="7178675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看图填空。 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77827" name="图片 4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81" y="2657234"/>
            <a:ext cx="6249988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文本框 2"/>
          <p:cNvSpPr txBox="1">
            <a:spLocks noChangeArrowheads="1"/>
          </p:cNvSpPr>
          <p:nvPr/>
        </p:nvSpPr>
        <p:spPr bwMode="auto">
          <a:xfrm>
            <a:off x="660400" y="1351022"/>
            <a:ext cx="7431087" cy="380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2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8:30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8:50</a:t>
            </a:r>
          </a:p>
          <a:p>
            <a:pPr eaLnBrk="0" hangingPunct="0">
              <a:lnSpc>
                <a:spcPct val="2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都是八点多，直接用分相加减即可。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矩形 98307"/>
          <p:cNvSpPr>
            <a:spLocks noChangeArrowheads="1"/>
          </p:cNvSpPr>
          <p:nvPr/>
        </p:nvSpPr>
        <p:spPr bwMode="auto">
          <a:xfrm>
            <a:off x="588169" y="1217865"/>
            <a:ext cx="7118350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钟面上（如图）是这个时间时，（     ）看到月亮。</a:t>
            </a:r>
          </a:p>
        </p:txBody>
      </p:sp>
      <p:pic>
        <p:nvPicPr>
          <p:cNvPr id="80899" name="Picture2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984376"/>
            <a:ext cx="1931988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矩形 3"/>
          <p:cNvSpPr>
            <a:spLocks noChangeArrowheads="1"/>
          </p:cNvSpPr>
          <p:nvPr/>
        </p:nvSpPr>
        <p:spPr bwMode="auto">
          <a:xfrm>
            <a:off x="799497" y="4123184"/>
            <a:ext cx="4572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．有可能</a:t>
            </a:r>
            <a:endParaRPr lang="en-US" altLang="zh-CN" sz="20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．一定能</a:t>
            </a:r>
            <a:endParaRPr lang="en-US" altLang="zh-CN" sz="20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．一定不能</a:t>
            </a:r>
          </a:p>
        </p:txBody>
      </p:sp>
      <p:pic>
        <p:nvPicPr>
          <p:cNvPr id="8090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8" b="15147"/>
          <a:stretch>
            <a:fillRect/>
          </a:stretch>
        </p:blipFill>
        <p:spPr bwMode="auto">
          <a:xfrm>
            <a:off x="6829907" y="2100264"/>
            <a:ext cx="2546350" cy="1778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2F4D71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9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文本框 2"/>
          <p:cNvSpPr txBox="1">
            <a:spLocks noChangeArrowheads="1"/>
          </p:cNvSpPr>
          <p:nvPr/>
        </p:nvSpPr>
        <p:spPr bwMode="auto">
          <a:xfrm>
            <a:off x="660400" y="1243876"/>
            <a:ext cx="10858500" cy="30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2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当这个时间是晚上时，就可能看到月亮；当它是白天的时间时，就看不到月亮。所以这个时间有可 能看到月亮。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矩形 1"/>
          <p:cNvSpPr>
            <a:spLocks noChangeArrowheads="1"/>
          </p:cNvSpPr>
          <p:nvPr/>
        </p:nvSpPr>
        <p:spPr bwMode="auto">
          <a:xfrm>
            <a:off x="660400" y="1445410"/>
            <a:ext cx="144553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小莉走路上学，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从家出发，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到学校，她从家到学校用了多少时间？　　　　　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660400" y="2308747"/>
            <a:ext cx="74723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</a:t>
            </a:r>
            <a:endParaRPr lang="en-US" altLang="zh-CN" sz="20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用生活中的实例，巩固学生计算经过时间的能力。可以用数格子的方法，也可以用结束时间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开始时间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经过时间。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1"/>
          <p:cNvSpPr txBox="1">
            <a:spLocks noChangeArrowheads="1"/>
          </p:cNvSpPr>
          <p:nvPr/>
        </p:nvSpPr>
        <p:spPr bwMode="auto">
          <a:xfrm>
            <a:off x="748156" y="1452983"/>
            <a:ext cx="7178675" cy="269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、通过加深学生对时间单位的认识，发展学生的时间观念。</a:t>
            </a:r>
          </a:p>
          <a:p>
            <a:pPr>
              <a:lnSpc>
                <a:spcPct val="3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、会进行一些简单的时间计算。</a:t>
            </a:r>
          </a:p>
          <a:p>
            <a:pPr>
              <a:lnSpc>
                <a:spcPct val="3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、养成遵守和爱惜时间的意识和习惯。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660400" y="1369150"/>
            <a:ext cx="943411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一列火车本应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11:15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到达，现在要晚点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分钟。它什么时候到达？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60400" y="2103376"/>
            <a:ext cx="9027610" cy="246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11:35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到达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可以用数格子的方法，也可以用开始时间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经过时间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结束时间。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Freeform 13"/>
          <p:cNvSpPr>
            <a:spLocks noChangeArrowheads="1"/>
          </p:cNvSpPr>
          <p:nvPr/>
        </p:nvSpPr>
        <p:spPr bwMode="auto">
          <a:xfrm>
            <a:off x="4650592" y="3231448"/>
            <a:ext cx="1022350" cy="863600"/>
          </a:xfrm>
          <a:custGeom>
            <a:avLst/>
            <a:gdLst>
              <a:gd name="T0" fmla="*/ 1698 w 1698"/>
              <a:gd name="T1" fmla="*/ 0 h 2268"/>
              <a:gd name="T2" fmla="*/ 1698 w 1698"/>
              <a:gd name="T3" fmla="*/ 2268 h 2268"/>
              <a:gd name="T4" fmla="*/ 0 w 1698"/>
              <a:gd name="T5" fmla="*/ 1991 h 2268"/>
              <a:gd name="T6" fmla="*/ 718 w 1698"/>
              <a:gd name="T7" fmla="*/ 1295 h 2268"/>
              <a:gd name="T8" fmla="*/ 1040 w 1698"/>
              <a:gd name="T9" fmla="*/ 555 h 2268"/>
              <a:gd name="T10" fmla="*/ 531 w 1698"/>
              <a:gd name="T11" fmla="*/ 555 h 2268"/>
              <a:gd name="T12" fmla="*/ 1698 w 1698"/>
              <a:gd name="T13" fmla="*/ 0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8" h="2268">
                <a:moveTo>
                  <a:pt x="1698" y="0"/>
                </a:moveTo>
                <a:lnTo>
                  <a:pt x="1698" y="2268"/>
                </a:lnTo>
                <a:cubicBezTo>
                  <a:pt x="1698" y="2268"/>
                  <a:pt x="179" y="2200"/>
                  <a:pt x="0" y="1991"/>
                </a:cubicBezTo>
                <a:cubicBezTo>
                  <a:pt x="217" y="1767"/>
                  <a:pt x="509" y="1520"/>
                  <a:pt x="718" y="1295"/>
                </a:cubicBezTo>
                <a:cubicBezTo>
                  <a:pt x="927" y="1070"/>
                  <a:pt x="1071" y="678"/>
                  <a:pt x="1040" y="555"/>
                </a:cubicBezTo>
                <a:lnTo>
                  <a:pt x="531" y="555"/>
                </a:lnTo>
                <a:lnTo>
                  <a:pt x="1698" y="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>
            <a:outerShdw dist="52363" dir="6242175" algn="ctr" rotWithShape="0">
              <a:srgbClr val="66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44" name="Freeform 19"/>
          <p:cNvSpPr>
            <a:spLocks noChangeArrowheads="1"/>
          </p:cNvSpPr>
          <p:nvPr/>
        </p:nvSpPr>
        <p:spPr bwMode="auto">
          <a:xfrm flipH="1">
            <a:off x="5588805" y="3231448"/>
            <a:ext cx="1020763" cy="863600"/>
          </a:xfrm>
          <a:custGeom>
            <a:avLst/>
            <a:gdLst>
              <a:gd name="T0" fmla="*/ 1698 w 1698"/>
              <a:gd name="T1" fmla="*/ 0 h 2268"/>
              <a:gd name="T2" fmla="*/ 1698 w 1698"/>
              <a:gd name="T3" fmla="*/ 2268 h 2268"/>
              <a:gd name="T4" fmla="*/ 0 w 1698"/>
              <a:gd name="T5" fmla="*/ 1991 h 2268"/>
              <a:gd name="T6" fmla="*/ 718 w 1698"/>
              <a:gd name="T7" fmla="*/ 1295 h 2268"/>
              <a:gd name="T8" fmla="*/ 1040 w 1698"/>
              <a:gd name="T9" fmla="*/ 555 h 2268"/>
              <a:gd name="T10" fmla="*/ 531 w 1698"/>
              <a:gd name="T11" fmla="*/ 555 h 2268"/>
              <a:gd name="T12" fmla="*/ 1698 w 1698"/>
              <a:gd name="T13" fmla="*/ 0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8" h="2268">
                <a:moveTo>
                  <a:pt x="1698" y="0"/>
                </a:moveTo>
                <a:lnTo>
                  <a:pt x="1698" y="2268"/>
                </a:lnTo>
                <a:cubicBezTo>
                  <a:pt x="1698" y="2268"/>
                  <a:pt x="179" y="2200"/>
                  <a:pt x="0" y="1991"/>
                </a:cubicBezTo>
                <a:cubicBezTo>
                  <a:pt x="217" y="1767"/>
                  <a:pt x="509" y="1520"/>
                  <a:pt x="718" y="1295"/>
                </a:cubicBezTo>
                <a:cubicBezTo>
                  <a:pt x="927" y="1070"/>
                  <a:pt x="1071" y="678"/>
                  <a:pt x="1040" y="555"/>
                </a:cubicBezTo>
                <a:lnTo>
                  <a:pt x="531" y="555"/>
                </a:lnTo>
                <a:lnTo>
                  <a:pt x="1698" y="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>
            <a:outerShdw dist="50800" dir="5400000" algn="ctr" rotWithShape="0">
              <a:srgbClr val="66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45" name="Freeform 13"/>
          <p:cNvSpPr>
            <a:spLocks noChangeArrowheads="1"/>
          </p:cNvSpPr>
          <p:nvPr/>
        </p:nvSpPr>
        <p:spPr bwMode="auto">
          <a:xfrm>
            <a:off x="4115604" y="4317298"/>
            <a:ext cx="1473200" cy="698500"/>
          </a:xfrm>
          <a:custGeom>
            <a:avLst/>
            <a:gdLst>
              <a:gd name="T0" fmla="*/ 1698 w 1698"/>
              <a:gd name="T1" fmla="*/ 0 h 2268"/>
              <a:gd name="T2" fmla="*/ 1698 w 1698"/>
              <a:gd name="T3" fmla="*/ 2268 h 2268"/>
              <a:gd name="T4" fmla="*/ 0 w 1698"/>
              <a:gd name="T5" fmla="*/ 1991 h 2268"/>
              <a:gd name="T6" fmla="*/ 718 w 1698"/>
              <a:gd name="T7" fmla="*/ 1295 h 2268"/>
              <a:gd name="T8" fmla="*/ 1040 w 1698"/>
              <a:gd name="T9" fmla="*/ 555 h 2268"/>
              <a:gd name="T10" fmla="*/ 531 w 1698"/>
              <a:gd name="T11" fmla="*/ 555 h 2268"/>
              <a:gd name="T12" fmla="*/ 1698 w 1698"/>
              <a:gd name="T13" fmla="*/ 0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8" h="2268">
                <a:moveTo>
                  <a:pt x="1698" y="0"/>
                </a:moveTo>
                <a:lnTo>
                  <a:pt x="1698" y="2268"/>
                </a:lnTo>
                <a:cubicBezTo>
                  <a:pt x="1698" y="2268"/>
                  <a:pt x="179" y="2200"/>
                  <a:pt x="0" y="1991"/>
                </a:cubicBezTo>
                <a:cubicBezTo>
                  <a:pt x="217" y="1767"/>
                  <a:pt x="509" y="1520"/>
                  <a:pt x="718" y="1295"/>
                </a:cubicBezTo>
                <a:cubicBezTo>
                  <a:pt x="927" y="1070"/>
                  <a:pt x="1071" y="678"/>
                  <a:pt x="1040" y="555"/>
                </a:cubicBezTo>
                <a:lnTo>
                  <a:pt x="531" y="555"/>
                </a:lnTo>
                <a:lnTo>
                  <a:pt x="1698" y="0"/>
                </a:lnTo>
                <a:close/>
              </a:path>
            </a:pathLst>
          </a:custGeom>
          <a:gradFill rotWithShape="0">
            <a:gsLst>
              <a:gs pos="0">
                <a:srgbClr val="99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>
            <a:outerShdw dist="52363" dir="6242175" algn="ctr" rotWithShape="0">
              <a:srgbClr val="66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46" name="Freeform 19"/>
          <p:cNvSpPr>
            <a:spLocks noChangeArrowheads="1"/>
          </p:cNvSpPr>
          <p:nvPr/>
        </p:nvSpPr>
        <p:spPr bwMode="auto">
          <a:xfrm flipH="1">
            <a:off x="5557055" y="4317298"/>
            <a:ext cx="1471613" cy="698500"/>
          </a:xfrm>
          <a:custGeom>
            <a:avLst/>
            <a:gdLst>
              <a:gd name="T0" fmla="*/ 1698 w 1698"/>
              <a:gd name="T1" fmla="*/ 0 h 2268"/>
              <a:gd name="T2" fmla="*/ 1698 w 1698"/>
              <a:gd name="T3" fmla="*/ 2268 h 2268"/>
              <a:gd name="T4" fmla="*/ 0 w 1698"/>
              <a:gd name="T5" fmla="*/ 1991 h 2268"/>
              <a:gd name="T6" fmla="*/ 718 w 1698"/>
              <a:gd name="T7" fmla="*/ 1295 h 2268"/>
              <a:gd name="T8" fmla="*/ 1040 w 1698"/>
              <a:gd name="T9" fmla="*/ 555 h 2268"/>
              <a:gd name="T10" fmla="*/ 531 w 1698"/>
              <a:gd name="T11" fmla="*/ 555 h 2268"/>
              <a:gd name="T12" fmla="*/ 1698 w 1698"/>
              <a:gd name="T13" fmla="*/ 0 h 2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8" h="2268">
                <a:moveTo>
                  <a:pt x="1698" y="0"/>
                </a:moveTo>
                <a:lnTo>
                  <a:pt x="1698" y="2268"/>
                </a:lnTo>
                <a:cubicBezTo>
                  <a:pt x="1698" y="2268"/>
                  <a:pt x="179" y="2200"/>
                  <a:pt x="0" y="1991"/>
                </a:cubicBezTo>
                <a:cubicBezTo>
                  <a:pt x="217" y="1767"/>
                  <a:pt x="509" y="1520"/>
                  <a:pt x="718" y="1295"/>
                </a:cubicBezTo>
                <a:cubicBezTo>
                  <a:pt x="927" y="1070"/>
                  <a:pt x="1071" y="678"/>
                  <a:pt x="1040" y="555"/>
                </a:cubicBezTo>
                <a:lnTo>
                  <a:pt x="531" y="555"/>
                </a:lnTo>
                <a:lnTo>
                  <a:pt x="1698" y="0"/>
                </a:lnTo>
                <a:close/>
              </a:path>
            </a:pathLst>
          </a:custGeom>
          <a:gradFill rotWithShape="0">
            <a:gsLst>
              <a:gs pos="0">
                <a:srgbClr val="99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>
            <a:outerShdw dist="50800" dir="5400000" algn="ctr" rotWithShape="0">
              <a:srgbClr val="66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7047" name="组合 19"/>
          <p:cNvGrpSpPr/>
          <p:nvPr/>
        </p:nvGrpSpPr>
        <p:grpSpPr bwMode="auto">
          <a:xfrm>
            <a:off x="3761593" y="4220461"/>
            <a:ext cx="3589337" cy="1243013"/>
            <a:chOff x="1139826" y="3778249"/>
            <a:chExt cx="3590064" cy="1241773"/>
          </a:xfrm>
        </p:grpSpPr>
        <p:sp>
          <p:nvSpPr>
            <p:cNvPr id="87048" name="AutoShape 24"/>
            <p:cNvSpPr>
              <a:spLocks noChangeArrowheads="1"/>
            </p:cNvSpPr>
            <p:nvPr/>
          </p:nvSpPr>
          <p:spPr bwMode="auto">
            <a:xfrm flipV="1">
              <a:off x="1139826" y="3875088"/>
              <a:ext cx="3590064" cy="1144934"/>
            </a:xfrm>
            <a:custGeom>
              <a:avLst/>
              <a:gdLst>
                <a:gd name="T0" fmla="*/ 1552 w 21600"/>
                <a:gd name="T1" fmla="*/ 11910 h 21600"/>
                <a:gd name="T2" fmla="*/ 1486 w 21600"/>
                <a:gd name="T3" fmla="*/ 10800 h 21600"/>
                <a:gd name="T4" fmla="*/ 10800 w 21600"/>
                <a:gd name="T5" fmla="*/ 1486 h 21600"/>
                <a:gd name="T6" fmla="*/ 20114 w 21600"/>
                <a:gd name="T7" fmla="*/ 10800 h 21600"/>
                <a:gd name="T8" fmla="*/ 20047 w 21600"/>
                <a:gd name="T9" fmla="*/ 11910 h 21600"/>
                <a:gd name="T10" fmla="*/ 21522 w 21600"/>
                <a:gd name="T11" fmla="*/ 12088 h 21600"/>
                <a:gd name="T12" fmla="*/ 21600 w 21600"/>
                <a:gd name="T13" fmla="*/ 10800 h 21600"/>
                <a:gd name="T14" fmla="*/ 10800 w 21600"/>
                <a:gd name="T15" fmla="*/ 0 h 21600"/>
                <a:gd name="T16" fmla="*/ 0 w 21600"/>
                <a:gd name="T17" fmla="*/ 10800 h 21600"/>
                <a:gd name="T18" fmla="*/ 77 w 21600"/>
                <a:gd name="T19" fmla="*/ 12088 h 21600"/>
                <a:gd name="T20" fmla="*/ 1552 w 21600"/>
                <a:gd name="T21" fmla="*/ 1191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552" y="11910"/>
                  </a:moveTo>
                  <a:cubicBezTo>
                    <a:pt x="1508" y="11542"/>
                    <a:pt x="1486" y="11171"/>
                    <a:pt x="1486" y="10800"/>
                  </a:cubicBezTo>
                  <a:cubicBezTo>
                    <a:pt x="1486" y="5656"/>
                    <a:pt x="5656" y="1486"/>
                    <a:pt x="10800" y="1486"/>
                  </a:cubicBezTo>
                  <a:cubicBezTo>
                    <a:pt x="15943" y="1486"/>
                    <a:pt x="20114" y="5656"/>
                    <a:pt x="20114" y="10800"/>
                  </a:cubicBezTo>
                  <a:cubicBezTo>
                    <a:pt x="20114" y="11171"/>
                    <a:pt x="20091" y="11542"/>
                    <a:pt x="20047" y="11910"/>
                  </a:cubicBezTo>
                  <a:lnTo>
                    <a:pt x="21522" y="12088"/>
                  </a:lnTo>
                  <a:cubicBezTo>
                    <a:pt x="21574" y="11660"/>
                    <a:pt x="21600" y="1123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230"/>
                    <a:pt x="25" y="11660"/>
                    <a:pt x="77" y="12088"/>
                  </a:cubicBezTo>
                  <a:lnTo>
                    <a:pt x="1552" y="11910"/>
                  </a:lnTo>
                  <a:close/>
                </a:path>
              </a:pathLst>
            </a:custGeom>
            <a:gradFill rotWithShape="0">
              <a:gsLst>
                <a:gs pos="0">
                  <a:srgbClr val="0099CC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049" name="AutoShape 32"/>
            <p:cNvSpPr>
              <a:spLocks noChangeArrowheads="1"/>
            </p:cNvSpPr>
            <p:nvPr/>
          </p:nvSpPr>
          <p:spPr bwMode="auto">
            <a:xfrm flipV="1">
              <a:off x="1139826" y="3778249"/>
              <a:ext cx="3590064" cy="1144935"/>
            </a:xfrm>
            <a:custGeom>
              <a:avLst/>
              <a:gdLst>
                <a:gd name="T0" fmla="*/ 1552 w 21600"/>
                <a:gd name="T1" fmla="*/ 11910 h 21600"/>
                <a:gd name="T2" fmla="*/ 1486 w 21600"/>
                <a:gd name="T3" fmla="*/ 10800 h 21600"/>
                <a:gd name="T4" fmla="*/ 10800 w 21600"/>
                <a:gd name="T5" fmla="*/ 1486 h 21600"/>
                <a:gd name="T6" fmla="*/ 20114 w 21600"/>
                <a:gd name="T7" fmla="*/ 10800 h 21600"/>
                <a:gd name="T8" fmla="*/ 20047 w 21600"/>
                <a:gd name="T9" fmla="*/ 11910 h 21600"/>
                <a:gd name="T10" fmla="*/ 21522 w 21600"/>
                <a:gd name="T11" fmla="*/ 12088 h 21600"/>
                <a:gd name="T12" fmla="*/ 21600 w 21600"/>
                <a:gd name="T13" fmla="*/ 10800 h 21600"/>
                <a:gd name="T14" fmla="*/ 10800 w 21600"/>
                <a:gd name="T15" fmla="*/ 0 h 21600"/>
                <a:gd name="T16" fmla="*/ 0 w 21600"/>
                <a:gd name="T17" fmla="*/ 10800 h 21600"/>
                <a:gd name="T18" fmla="*/ 77 w 21600"/>
                <a:gd name="T19" fmla="*/ 12088 h 21600"/>
                <a:gd name="T20" fmla="*/ 1552 w 21600"/>
                <a:gd name="T21" fmla="*/ 1191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552" y="11910"/>
                  </a:moveTo>
                  <a:cubicBezTo>
                    <a:pt x="1508" y="11542"/>
                    <a:pt x="1486" y="11171"/>
                    <a:pt x="1486" y="10800"/>
                  </a:cubicBezTo>
                  <a:cubicBezTo>
                    <a:pt x="1486" y="5656"/>
                    <a:pt x="5656" y="1486"/>
                    <a:pt x="10800" y="1486"/>
                  </a:cubicBezTo>
                  <a:cubicBezTo>
                    <a:pt x="15943" y="1486"/>
                    <a:pt x="20114" y="5656"/>
                    <a:pt x="20114" y="10800"/>
                  </a:cubicBezTo>
                  <a:cubicBezTo>
                    <a:pt x="20114" y="11171"/>
                    <a:pt x="20091" y="11542"/>
                    <a:pt x="20047" y="11910"/>
                  </a:cubicBezTo>
                  <a:lnTo>
                    <a:pt x="21522" y="12088"/>
                  </a:lnTo>
                  <a:cubicBezTo>
                    <a:pt x="21574" y="11660"/>
                    <a:pt x="21600" y="1123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230"/>
                    <a:pt x="25" y="11660"/>
                    <a:pt x="77" y="12088"/>
                  </a:cubicBezTo>
                  <a:lnTo>
                    <a:pt x="1552" y="11910"/>
                  </a:lnTo>
                  <a:close/>
                </a:path>
              </a:pathLst>
            </a:custGeom>
            <a:gradFill rotWithShape="0">
              <a:gsLst>
                <a:gs pos="0">
                  <a:srgbClr val="CCECFF"/>
                </a:gs>
                <a:gs pos="100000">
                  <a:srgbClr val="0099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7050" name="Oval 36"/>
          <p:cNvSpPr>
            <a:spLocks noChangeArrowheads="1"/>
          </p:cNvSpPr>
          <p:nvPr/>
        </p:nvSpPr>
        <p:spPr bwMode="auto">
          <a:xfrm>
            <a:off x="3290104" y="4393498"/>
            <a:ext cx="1136650" cy="565150"/>
          </a:xfrm>
          <a:prstGeom prst="ellipse">
            <a:avLst/>
          </a:prstGeom>
          <a:gradFill rotWithShape="0">
            <a:gsLst>
              <a:gs pos="0">
                <a:srgbClr val="0099CC"/>
              </a:gs>
              <a:gs pos="100000">
                <a:srgbClr val="4EB8DC"/>
              </a:gs>
            </a:gsLst>
            <a:lin ang="5400000" scaled="1"/>
          </a:gradFill>
          <a:ln>
            <a:noFill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  <a:contourClr>
              <a:srgbClr val="0099CC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rot="10800000" wrap="none" anchor="ctr">
            <a:flatTx/>
          </a:bodyPr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51" name="Oval 51"/>
          <p:cNvSpPr>
            <a:spLocks noChangeArrowheads="1"/>
          </p:cNvSpPr>
          <p:nvPr/>
        </p:nvSpPr>
        <p:spPr bwMode="auto">
          <a:xfrm>
            <a:off x="6785779" y="4393498"/>
            <a:ext cx="1136650" cy="565150"/>
          </a:xfrm>
          <a:prstGeom prst="ellipse">
            <a:avLst/>
          </a:prstGeom>
          <a:gradFill rotWithShape="0">
            <a:gsLst>
              <a:gs pos="0">
                <a:srgbClr val="9A45C9"/>
              </a:gs>
              <a:gs pos="100000">
                <a:srgbClr val="B97EDA"/>
              </a:gs>
            </a:gsLst>
            <a:lin ang="5400000" scaled="1"/>
          </a:gradFill>
          <a:ln>
            <a:noFill/>
          </a:ln>
          <a:scene3d>
            <a:camera prst="legacyPerspectiveBottom"/>
            <a:lightRig rig="legacyFlat4" dir="b"/>
          </a:scene3d>
          <a:sp3d extrusionH="1243000" prstMaterial="legacyMatte">
            <a:bevelT w="13500" h="13500" prst="angle"/>
            <a:bevelB w="13500" h="13500" prst="angle"/>
            <a:extrusionClr>
              <a:srgbClr val="9A45C9"/>
            </a:extrusionClr>
            <a:contourClr>
              <a:srgbClr val="9A45C9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rot="10800000" wrap="none" anchor="ctr">
            <a:flatTx/>
          </a:bodyPr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52" name="Oval 53"/>
          <p:cNvSpPr>
            <a:spLocks noChangeArrowheads="1"/>
          </p:cNvSpPr>
          <p:nvPr/>
        </p:nvSpPr>
        <p:spPr bwMode="auto">
          <a:xfrm>
            <a:off x="4972855" y="4860224"/>
            <a:ext cx="1368425" cy="681037"/>
          </a:xfrm>
          <a:prstGeom prst="ellipse">
            <a:avLst/>
          </a:prstGeom>
          <a:gradFill rotWithShape="0">
            <a:gsLst>
              <a:gs pos="0">
                <a:srgbClr val="0C4EB0"/>
              </a:gs>
              <a:gs pos="100000">
                <a:srgbClr val="5684C8"/>
              </a:gs>
            </a:gsLst>
            <a:lin ang="5400000" scaled="1"/>
          </a:gradFill>
          <a:ln>
            <a:noFill/>
          </a:ln>
          <a:scene3d>
            <a:camera prst="legacyPerspectiveBottom"/>
            <a:lightRig rig="legacyFlat4" dir="b"/>
          </a:scene3d>
          <a:sp3d extrusionH="1243000" prstMaterial="legacyMatte">
            <a:bevelT w="13500" h="13500" prst="angle"/>
            <a:bevelB w="13500" h="13500" prst="angle"/>
            <a:extrusionClr>
              <a:srgbClr val="0C4EB0"/>
            </a:extrusionClr>
            <a:contourClr>
              <a:srgbClr val="0C4EB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rot="10800000" wrap="none" anchor="ctr">
            <a:flatTx/>
          </a:bodyPr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53" name="AutoShape 57"/>
          <p:cNvSpPr>
            <a:spLocks noChangeArrowheads="1"/>
          </p:cNvSpPr>
          <p:nvPr/>
        </p:nvSpPr>
        <p:spPr bwMode="auto">
          <a:xfrm>
            <a:off x="3596493" y="3879148"/>
            <a:ext cx="3984625" cy="431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DBA10"/>
              </a:gs>
              <a:gs pos="50000">
                <a:srgbClr val="FF9933"/>
              </a:gs>
              <a:gs pos="100000">
                <a:srgbClr val="FDBA10"/>
              </a:gs>
            </a:gsLst>
            <a:lin ang="18900000" scaled="1"/>
          </a:gradFill>
          <a:ln>
            <a:noFill/>
          </a:ln>
          <a:effectLst>
            <a:prstShdw prst="shdw17" dist="35921" dir="2700000">
              <a:srgbClr val="663300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54" name="AutoShape 68"/>
          <p:cNvSpPr>
            <a:spLocks noChangeArrowheads="1"/>
          </p:cNvSpPr>
          <p:nvPr/>
        </p:nvSpPr>
        <p:spPr bwMode="auto">
          <a:xfrm>
            <a:off x="3693329" y="3950586"/>
            <a:ext cx="3894138" cy="3349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D2D2D2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>
            <a:prstShdw prst="shdw17" dist="35921" dir="2700000">
              <a:srgbClr val="969696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每相邻两个单位之间的进率是</a:t>
            </a:r>
            <a:r>
              <a:rPr lang="en-US" altLang="zh-CN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60</a:t>
            </a:r>
            <a:endParaRPr lang="ko-KR" altLang="en-US" sz="2000" kern="0">
              <a:solidFill>
                <a:srgbClr val="002060"/>
              </a:solidFill>
              <a:latin typeface="Arial" panose="020B0604020202020204" pitchFamily="34" charset="0"/>
              <a:ea typeface="HY헤드라인M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87055" name="Oval 70"/>
          <p:cNvSpPr>
            <a:spLocks noChangeArrowheads="1"/>
          </p:cNvSpPr>
          <p:nvPr/>
        </p:nvSpPr>
        <p:spPr bwMode="auto">
          <a:xfrm flipV="1">
            <a:off x="5056992" y="4901499"/>
            <a:ext cx="1230312" cy="612775"/>
          </a:xfrm>
          <a:prstGeom prst="ellipse">
            <a:avLst/>
          </a:prstGeom>
          <a:solidFill>
            <a:srgbClr val="FFFF15"/>
          </a:solidFill>
          <a:ln w="19050">
            <a:solidFill>
              <a:srgbClr val="4694DA"/>
            </a:solidFill>
            <a:round/>
          </a:ln>
        </p:spPr>
        <p:txBody>
          <a:bodyPr rot="10800000" wrap="none" anchor="ctr"/>
          <a:lstStyle/>
          <a:p>
            <a:pPr algn="ctr"/>
            <a:r>
              <a:rPr lang="zh-CN" altLang="en-US" sz="20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分</a:t>
            </a:r>
            <a:endParaRPr lang="ko-KR" altLang="en-US" sz="2000" b="1" kern="0">
              <a:solidFill>
                <a:sysClr val="windowText" lastClr="000000"/>
              </a:solidFill>
              <a:latin typeface="Arial" panose="020B0604020202020204" pitchFamily="34" charset="0"/>
              <a:ea typeface="HY헤드라인M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32" name="Oval 71"/>
          <p:cNvSpPr>
            <a:spLocks noChangeArrowheads="1"/>
          </p:cNvSpPr>
          <p:nvPr/>
        </p:nvSpPr>
        <p:spPr bwMode="auto">
          <a:xfrm flipV="1">
            <a:off x="6880985" y="4418940"/>
            <a:ext cx="1033831" cy="514352"/>
          </a:xfrm>
          <a:prstGeom prst="ellipse">
            <a:avLst/>
          </a:prstGeom>
          <a:solidFill>
            <a:srgbClr val="FFFF15"/>
          </a:solidFill>
          <a:ln w="12700" cmpd="sng">
            <a:solidFill>
              <a:srgbClr val="9999FF"/>
            </a:solidFill>
            <a:rou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000" b="1" kern="0" dirty="0">
                <a:effectLst>
                  <a:innerShdw blurRad="114300">
                    <a:prstClr val="black"/>
                  </a:innerShdw>
                </a:effectLst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秒</a:t>
            </a:r>
            <a:endParaRPr lang="ko-KR" altLang="en-US" sz="2000" b="1" kern="0" dirty="0">
              <a:effectLst>
                <a:innerShdw blurRad="114300">
                  <a:prstClr val="black"/>
                </a:innerShdw>
              </a:effectLst>
              <a:ea typeface="HY헤드라인M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33" name="Oval 71"/>
          <p:cNvSpPr>
            <a:spLocks noChangeArrowheads="1"/>
          </p:cNvSpPr>
          <p:nvPr/>
        </p:nvSpPr>
        <p:spPr bwMode="auto">
          <a:xfrm flipV="1">
            <a:off x="3341712" y="4422645"/>
            <a:ext cx="1033831" cy="514352"/>
          </a:xfrm>
          <a:prstGeom prst="ellipse">
            <a:avLst/>
          </a:prstGeom>
          <a:solidFill>
            <a:srgbClr val="FFFF15"/>
          </a:solidFill>
          <a:ln w="12700" cmpd="sng">
            <a:solidFill>
              <a:srgbClr val="9999FF"/>
            </a:solidFill>
            <a:rou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000" b="1" kern="0" dirty="0">
                <a:effectLst>
                  <a:innerShdw blurRad="114300">
                    <a:prstClr val="black"/>
                  </a:innerShdw>
                </a:effectLst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时</a:t>
            </a:r>
            <a:endParaRPr lang="ko-KR" altLang="en-US" sz="2000" b="1" kern="0" dirty="0">
              <a:effectLst>
                <a:innerShdw blurRad="114300">
                  <a:prstClr val="black"/>
                </a:innerShdw>
              </a:effectLst>
              <a:ea typeface="HY헤드라인M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87058" name="AutoShape 57"/>
          <p:cNvSpPr>
            <a:spLocks noChangeArrowheads="1"/>
          </p:cNvSpPr>
          <p:nvPr/>
        </p:nvSpPr>
        <p:spPr bwMode="auto">
          <a:xfrm>
            <a:off x="2245529" y="1915411"/>
            <a:ext cx="2871788" cy="519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BF729"/>
              </a:gs>
              <a:gs pos="50000">
                <a:srgbClr val="54A30D"/>
              </a:gs>
              <a:gs pos="100000">
                <a:srgbClr val="8BF729"/>
              </a:gs>
            </a:gsLst>
            <a:lin ang="18900000" scaled="1"/>
          </a:gradFill>
          <a:ln>
            <a:noFill/>
          </a:ln>
          <a:effectLst>
            <a:prstShdw prst="shdw17" dist="35921" dir="2700000">
              <a:srgbClr val="663300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59" name="AutoShape 68"/>
          <p:cNvSpPr>
            <a:spLocks noChangeArrowheads="1"/>
          </p:cNvSpPr>
          <p:nvPr/>
        </p:nvSpPr>
        <p:spPr bwMode="auto">
          <a:xfrm>
            <a:off x="2342368" y="1964623"/>
            <a:ext cx="2701925" cy="444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D2D2D2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>
            <a:prstShdw prst="shdw17" dist="35921" dir="2700000">
              <a:srgbClr val="969696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看钟面数格方法计算</a:t>
            </a:r>
            <a:endParaRPr lang="ko-KR" altLang="en-US" sz="2000" kern="0">
              <a:solidFill>
                <a:srgbClr val="002060"/>
              </a:solidFill>
              <a:latin typeface="Arial" panose="020B0604020202020204" pitchFamily="34" charset="0"/>
              <a:ea typeface="HY헤드라인M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87060" name="AutoShape 57"/>
          <p:cNvSpPr>
            <a:spLocks noChangeArrowheads="1"/>
          </p:cNvSpPr>
          <p:nvPr/>
        </p:nvSpPr>
        <p:spPr bwMode="auto">
          <a:xfrm>
            <a:off x="6065054" y="1890011"/>
            <a:ext cx="3697288" cy="519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99FF"/>
              </a:gs>
              <a:gs pos="50000">
                <a:srgbClr val="C00000"/>
              </a:gs>
              <a:gs pos="100000">
                <a:srgbClr val="FF99FF"/>
              </a:gs>
            </a:gsLst>
            <a:lin ang="18900000" scaled="1"/>
          </a:gradFill>
          <a:ln>
            <a:noFill/>
          </a:ln>
          <a:effectLst>
            <a:prstShdw prst="shdw17" dist="35921" dir="2700000">
              <a:srgbClr val="663300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61" name="AutoShape 68"/>
          <p:cNvSpPr>
            <a:spLocks noChangeArrowheads="1"/>
          </p:cNvSpPr>
          <p:nvPr/>
        </p:nvSpPr>
        <p:spPr bwMode="auto">
          <a:xfrm>
            <a:off x="6161892" y="1939223"/>
            <a:ext cx="3529012" cy="444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D2D2D2"/>
              </a:gs>
              <a:gs pos="100000">
                <a:srgbClr val="FFFFFF"/>
              </a:gs>
            </a:gsLst>
            <a:lin ang="18900000" scaled="1"/>
          </a:gradFill>
          <a:ln>
            <a:noFill/>
          </a:ln>
          <a:effectLst>
            <a:prstShdw prst="shdw17" dist="35921" dir="2700000">
              <a:srgbClr val="969696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结束的时刻减去开始的时刻</a:t>
            </a:r>
            <a:endParaRPr lang="ko-KR" altLang="en-US" sz="2000" kern="0">
              <a:solidFill>
                <a:srgbClr val="002060"/>
              </a:solidFill>
              <a:latin typeface="Arial" panose="020B0604020202020204" pitchFamily="34" charset="0"/>
              <a:ea typeface="HY헤드라인M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87062" name="矩形 20"/>
          <p:cNvSpPr>
            <a:spLocks noChangeArrowheads="1"/>
          </p:cNvSpPr>
          <p:nvPr/>
        </p:nvSpPr>
        <p:spPr bwMode="auto">
          <a:xfrm>
            <a:off x="4526768" y="2712336"/>
            <a:ext cx="2185987" cy="51911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FFFF15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计算经过的时间</a:t>
            </a:r>
          </a:p>
        </p:txBody>
      </p:sp>
      <p:sp>
        <p:nvSpPr>
          <p:cNvPr id="87063" name="下弧形箭头 34"/>
          <p:cNvSpPr>
            <a:spLocks noChangeArrowheads="1"/>
          </p:cNvSpPr>
          <p:nvPr/>
        </p:nvSpPr>
        <p:spPr bwMode="auto">
          <a:xfrm rot="19480030">
            <a:off x="6657193" y="2601211"/>
            <a:ext cx="612775" cy="358775"/>
          </a:xfrm>
          <a:prstGeom prst="curvedUpArrow">
            <a:avLst>
              <a:gd name="adj1" fmla="val 25113"/>
              <a:gd name="adj2" fmla="val 50227"/>
              <a:gd name="adj3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64" name="下弧形箭头 44"/>
          <p:cNvSpPr>
            <a:spLocks noChangeArrowheads="1"/>
          </p:cNvSpPr>
          <p:nvPr/>
        </p:nvSpPr>
        <p:spPr bwMode="auto">
          <a:xfrm rot="2154923" flipH="1">
            <a:off x="3786992" y="2620261"/>
            <a:ext cx="836612" cy="360363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   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  <p:bldP spid="87044" grpId="0" animBg="1"/>
      <p:bldP spid="87045" grpId="0" animBg="1"/>
      <p:bldP spid="87046" grpId="0" animBg="1"/>
      <p:bldP spid="87050" grpId="0" animBg="1"/>
      <p:bldP spid="87051" grpId="0" animBg="1"/>
      <p:bldP spid="87052" grpId="0" animBg="1"/>
      <p:bldP spid="87053" grpId="0" animBg="1"/>
      <p:bldP spid="87054" grpId="0" animBg="1"/>
      <p:bldP spid="87055" grpId="0" animBg="1"/>
      <p:bldP spid="32" grpId="0" animBg="1"/>
      <p:bldP spid="33" grpId="0" animBg="1"/>
      <p:bldP spid="87058" grpId="0" animBg="1"/>
      <p:bldP spid="87059" grpId="0" animBg="1"/>
      <p:bldP spid="87060" grpId="0" animBg="1"/>
      <p:bldP spid="87061" grpId="0" animBg="1"/>
      <p:bldP spid="87062" grpId="0" animBg="1"/>
      <p:bldP spid="87063" grpId="0" animBg="1"/>
      <p:bldP spid="870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660400" y="1276351"/>
            <a:ext cx="109605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填空。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）南京到上海坐汽车要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小时，上午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分出发，（        ）　　　　　　到达上海。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）“育才小学”每天早上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分开始第一节课，每节课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分钟，课间休息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分钟，第二节上课时间是（        ），该校上午共有三节课，中午放学时刻是（         ）。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555766" y="3215343"/>
            <a:ext cx="11065216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 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）已知从南京到上海乘汽车需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小时，汽车上午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开，求下午几时到达，用开车时刻上午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分加上乘车时间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小时；即可得解。</a:t>
            </a:r>
            <a:endParaRPr lang="en-US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）上第一节课开始时间加上每节课的时间，就是第一节下课时间；再加上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分钟就 是第二节上课时间，进而求出中午放学时间。据此解答 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660400" y="1214417"/>
            <a:ext cx="10858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李老师每天早上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点从家骑车步行到学校，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到达。如果他每分钟骑车能走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米，请你帮忙算一算，李老师的家离学校有多少米？　　　     　　　     　　　　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660400" y="2323297"/>
            <a:ext cx="108585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20﹣7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00=20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（分钟）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20×300=6000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（米）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答：李老师家离学校有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李老师每天早上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点从家骑车步行到学校，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到达，共行驶了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分钟，依据路程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时间即可解答。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Box 4"/>
          <p:cNvSpPr txBox="1">
            <a:spLocks noChangeArrowheads="1"/>
          </p:cNvSpPr>
          <p:nvPr/>
        </p:nvSpPr>
        <p:spPr bwMode="auto">
          <a:xfrm>
            <a:off x="660400" y="1287924"/>
            <a:ext cx="109953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小明从家到学校走了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分钟，在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到学校，小明在什么时间从家出发？</a:t>
            </a:r>
          </a:p>
        </p:txBody>
      </p:sp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660400" y="2068653"/>
            <a:ext cx="71850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40=6:50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答：小明在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6:50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从家出发。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出发的时间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到校时间－走路时间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2"/>
          <p:cNvSpPr>
            <a:spLocks noChangeArrowheads="1"/>
          </p:cNvSpPr>
          <p:nvPr/>
        </p:nvSpPr>
        <p:spPr bwMode="auto">
          <a:xfrm>
            <a:off x="660400" y="1523839"/>
            <a:ext cx="112036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王华上午在校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分，下午在校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分，他一天在校多长时间？上午比下午多多少时间？</a:t>
            </a:r>
          </a:p>
        </p:txBody>
      </p:sp>
      <p:sp>
        <p:nvSpPr>
          <p:cNvPr id="94211" name="AutoShape 7" descr="data:image/jpeg;base64,/9j/4AAQSkZJRgABAQAAAQABAAD/2wBDAAgGBgcGBQgHBwcJCQgKDBQNDAsLDBkSEw8UHRofHh0aHBwgJC4nICIsIxwcKDcpLDAxNDQ0Hyc5PTgyPC4zNDL/2wBDAQkJCQwLDBgNDRgyIRwhMjIyMjIyMjIyMjIyMjIyMjIyMjIyMjIyMjIyMjIyMjIyMjIyMjIyMjIyMjIyMjIyMjL/wAARCADcAFUDASIAAhEBAxEB/8QAHAAAAgMAAwEAAAAAAAAAAAAAAAcEBQYBAgMI/8QAQBAAAQMDAQUECAMFBwUAAAAAAQACAwQFEQYSEyExQQdRYXEUIjKBkbHB0RVCoSNScrLhMzQ2YoKSonTC4vDx/8QAGgEAAgMBAQAAAAAAAAAAAAAAAAQCAwUGAf/EAC8RAAICAgEDAQUHBQAAAAAAAAABAgMEERIhMUFRMjNhgbEFEyIjcaHwFJHB0eH/2gAMAwEAAhEDEQA/AH+qTU98kstAx1NC2armfsQsecNGBkud4AD5K7WF17Wsp3ZdxMVOA0eMj8fJirtlxg2V2y4xbKS3dplxpbgIrxFBNTF2HPgYWuZ4gZ4jwTRgnjqYI54XtfFI0OY5pyHA8ivm6peX1D/A4W20VrxtlgbbLmHuowf2crRkxZ6EdW+XEJOjJafGbFacjT1NjfQo1FcKS404qKOpjniP5o3ZH9FJWgnvsPb2CEIQAIQhAAhCEACT3aDXGtudS2HLooJGtkcOQIBDR8d4fcmzWR1MsDo6WZsEjhjeFm0W+IHLPmlxr21Uli0vR0VIHHeVJkkkecvlfsnLnHqeKVytuD9BfJ24MW7Rt1H+rKlOjY/m3j3qtoq+Oa41FOzBMUe0XeOeITgq9P2mC2QxR0kbmmNp3hHruJGc55rNVUpt/AQjW5bKXR2nbZdmmWjulwoLjCP2rIpBxH7w4cvA8kz6Cklo6cRTVs9W4fnmDdr/AIgJLk1Om7vFW0bzhjstz1HVrvAhOW03OC8WyGtpz6kjeR5tPUHxBT2HOLXF90OY0l7PkmoQhPDYIQhAAhCEACWHbTI5lipdhxa4bxwI8mj6pnpW9tI2rVSNzgFkvH/YqMj3b+X1Kr/Y/t9RP6XttZvpbhu9ml2DHtH8xJHL3p9sm9I0/b5c52qZn6Nx9Fk209vh0eKeFhE7WcMcsD/4r2yTb7SVHx4xh0fwcfusrFyfvpzYu1xl+qKS5xtla5jhwKk6BvbrXeHWyofinqnYbnk2Toffy+C8a/2is/VtIeJGkhzTnI5jxXrm4TU14F+ThJSQ/kKm0veBfLDBVOI3wG7mHc8c/jwPvVytmMlJKSNSLUltAhCFI9BCEIAEr+2dubVS927m/wC1NBLXtiZtWalPhMP+I+yoyfdv5fUpv92/55FVYtYFsLLdVwTSvI2GOibtF3mO9MnSc23YaiE84pyceYH2KyfZfp2mrIKm4zvY2Ti1hd3Du/8Ae5aWwH0e53Wjzw9oe4/YrHrdcMlqC1v6lEotcZfqFf7RVFPxJV7X+0VRT8ypWdxWZouzy7eg3x9vkdiGrGG56SDl8RkfBNhfPbZZKeojqIXbMsbg9pHQg5CfFqr47pa6atj9maMPx3HqPcchPYNm4uD8DeJPacfQmIQhPjgIQhAAl92sxben6d3dI9vxYfsmCsZ2mRbzSwOPYqG/qHD6qjJ90yq/3bE1ojUEVJE+3TSiNxdtRknAdnp5rX0Eu71O054TxlufHH9EprdaJrxcmUcPDPF7sZ2R9+5Mllobpx1AY9vDXjaL3FxJGOp8Fh3V1VZSmn1fgWnvhv0L2v8AaKop+ZV7cPbKop+ZV1vcWmQnpk9mVz3tDU2x7vWgdvYx/ldz/X5pbPI2sZGcZwrjSFy/DNT0krnYilduZPJ3D54KMezhamFE+FiY7kIHJC3TXBCEIAFm9dw73R9aerNh/wAHBaRVeo6f0rTdyh6up348wM/RV2rcGvgQsW4NCM7OYoIbvVPlAy2Yt+AOPmVuNbPpqq2sdTtAMbwfofmlFT3l1h1DUSYcYZH5eG8x1BHxW1i1BQ3mjkjp6hsjyzi1p4jzB4jiuayo2xs5pbi9dSiMk6nH1LR8u/o4ZermAnzwqercWMe8N2iASG957lMt0u8toaecbiPdzUWo5lNye0mIye+pnKSwwU9SK6ofJNcHHafMXkAE9AP3emFYTR72Ms25GZ/NG8tcPIjktLZ7ZYKy6x2i5XwQXaZocyjibksyMtD3EbIcRx2c5XW76Vls97p6Oonb6LO71aojADB7RPcQOKnOq7SnJEp129JMZejKmrqtKUEtbVelT7BaZyMOeASAXD97ofEZ6q+WP0HLTx0tTQ0tWKqjBbU0k44byGQc8eDmuB8VsFsVtuKb7mnBtxW+4IQhTJguksYlhfG7k9paffwXdCAPknVNK6C8yRbJ2uDcd5BLfomtoXRjKOzNl2AZn+s92OZ6n6BZDtJpG2/WD5XNxGyr2j/C4h/1KZNjvQhtkbGOBAbjgudzZqMYwn7PXfyFsdLen4MoyI0N0rqJ3DZece4/YrtSwtqLrSQyexJOxrs9xcMrvfJB+PtqukoG18vsoz5HQztlZ7bHBw8wcrymalBMTsSjNr0ZjtNHUj+1mrssEs8T6q7CW4xho4simMm04kZAAHA8M5A6p9dodpN30nPAwtbMXBkbncMF/qc+71ld2urobjTsuVOItudg23AAO4dCefBZXtB1DFHanUFMXPldI0ve0eq3ZO1jPU5A5LetklW5GjZJKDZF0pQ3PTTNL097lL7hU088FS5z9s7ZdvGjI545JipQXrXEV5ktE8MMkM9DLvZNrGCeHLHTgU3Y3tlja9py1wBB8CoU2KUpJfzoRqmpOWjshCEwXAhCEAJbtntuakVLW/2kAfnxYcH9CEutP6vrLc6OhdA+qYSGRhh9cdw48CE9u0+3iq0/DUEZ3Muy7+F4wf1wlD2aWBlXqKeSoaCadxjAPf1+nxKyctQSmrFtd18/+iuvzHFGjuUdRNQx1MsWwGkcOvFR3SCWMOHPAymLfbIx1qmYMbT4zs+fRKeWp9E3U7ziHaEUp/dDj6rvc7gf4lm40JQ3XJaZTk1cZr4lvR3autu0KWcsa7iWEBzSe/BUStraqvGKicvG0XchwycnHvXV/NeRV7snrjvoKcpa1s82RtjBAHPmSnlpGs9O0rb5ScubEI3ebfV+iSCaXZlV7yyVVKTxhnyPJwz8wUzgy1br1GcSWp6NwhCFsGkCEIQBXX6g/E7FW0eMulicG/xcx+oCRemriyz6onikOx6U0Stz1IGHDz4A/FfQq+cu1Szutt2qZIcs3Uwnic3gQx/Hh5H5LPzqVYkn56f6F7vwzjNDLqLu6aIDayOiX9ypI31VXSSNBhnDmkHucqDR991Dd7g2haY5Ym8ZJXNIcB0HDgSfuthfbfLSCGZ7i5x9VxPfzH1WCq7Me/jOW2yGQ3OHLXYXtk1O2nJtl2k2JYHGNs7uRwcYd3HxWifX0ccW9fVwCPntbwY+axmpbQ06kLt5uo6xu8Y7GRt8iPr71XVenpqSifUO2tpmMgswDk9Ct7+khclOL1sZq+yLMqp5Fa/D57eO5uaC6Mu1RIaUE0kJwZSMbx/cPAfZMvsxqdi8VtMTgSwB4Hi13/klxZ6AW21U9Nj1mty/xceJWx0LUej6vo8nhIHxn3tP1ASdUoxvXHtsy65JXLj2HOhCFuGsCEIQAJddq1lbWW2Gs2eABp5T/ld7J9x+aYqhXe3x3W01NDJ7M0ZaD3HofccFVXQ5wcSFkeUWhI9kEEFE2ofUNG9Er2uz3ggfL5rb6rEFdRyshAzjab5jilJUXeo0bqOXfRP9HqHHeNbzjlb6rsDrnhkLRQa8tFc5kcVVtzPOGxhrtonywuay4ZDblGO03srhYnXp+Snudrp7xQ+jz5aWnaY9vNh7wqyGxXJxp4bhepqqhpnh8dOc4yOWclaSdm7qXDZLQ71gD3FeRTVeROMNRfRiEb7ak4RlpM4VhYpvRtQ26bOA2pZnyJx9VXrtE8xzRyDmx4d8DlVxemmUxemmfRAQurHB7A4ciMoXSG4dkIQgAQhCAEf21aZJLrhBHkTDejA5SNHrD3t4+5UvZJpJtXRS3VzA6V/BhI5Nz9cE/BPLU9nbfLFUUmAZcbcJPR45fHl70pNC3+PTstTY5DupGEljHcCWEkjzxktPdhZGenGLj14vr0/f99C6SjZp9mTdTW4wBsoHFh2XeR/qs4VsrpVxVrJA97dl4wTlY0gtcWnmDhY2JPcXH0FcyKU+S8nC4d7J8lyuDyKbFD6Btr97a6ST96Fjvi0IXhYH7enba7vpo/5QhdHF7imbkXtIsUIQpHoIQhAAkF24aTdTztvlIwtDiXuLeBB/N9Hf7k/VV6hs0V+stRQShv7RuWE/lcOR+nkSq7Y8ltd0QsjtdO4h+yTTNRfYpbncKueZjCWwxySuLRjrgnzV/qi2ihrmvYBsPGycdCP6fJVWkLu3SNVVacq3+jSxSOMIecbTSTw8wcg+QKvrtVx18D2mRrnn1m44nK5jKtayN8X/AI0U2KE6viZlCFweR8lcZY9tN/4Ztn/Sx/yhC9bEzd6ftzO6mj/lCF0UF+FG3H2UWCEKuprzS1U87I3gsiDcPz7WeHAd2eGV7KcYtRb6slssUKOK2nJwJOPLkVz6ZBgHbzk45dVID3JwFGkeQcg4XeSeMDG8b8VDknjPJ7fig9Qpe2PR34vSfi1LGDUN9vA/NyHxHDzAUTsi0nBNps10n94mJc4u5gDOB7vumtVCCohkgm2HxvaWuaTzCXsstXoueeJsc0lE79o2SKIv9UnmQOOQTgrK+0K5cNJbTfVIpaUJbfZlRe6H8Pu88A9nO00+BUBrDK9sbRlzyGjzPBSLjfKW61EW6375XZO1uHhuPEkYCtdJ219XqS3mSMiAP3pcRwIb/XA96z6IWSUYyi0/iZ9lf5ul2Y56eIQU0UI5RsDfgMIXqhdKaoKvp7PSU23uw/DxjBeTsjJOB3DJVghRcItptdUGiL6BBw4Hh4rkUMI5bWe/KkoUgIstDFJx2QTjHEqHJbtnOItryKtkIAzstM1p4xEeYKi1cQqaaSBz3sDxjaYcOHiCtYujo43e0xp8wouO1pnu0+jPnTV+i9UQSie1V09RCwlzYg71eYPAdOIHA8O4ph9nNHX1FOamqgkpThrHRPZsluPWOe/iefcmPuIQeETB/pC7tAAwAB5KpUrkm32KlWlJP0OUIQryw//Z"/>
          <p:cNvSpPr>
            <a:spLocks noChangeAspect="1" noChangeArrowheads="1"/>
          </p:cNvSpPr>
          <p:nvPr/>
        </p:nvSpPr>
        <p:spPr bwMode="auto">
          <a:xfrm>
            <a:off x="1668463" y="249076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660400" y="2225274"/>
            <a:ext cx="1075223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分－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答：他一天在校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分，上午比下午多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分。</a:t>
            </a:r>
          </a:p>
          <a:p>
            <a:pPr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在校时间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上午的在校时间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下午的在校时间，上午比下午多的时间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上午的在校时间－下午的在校时间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矩形 1"/>
          <p:cNvSpPr>
            <a:spLocks noChangeArrowheads="1"/>
          </p:cNvSpPr>
          <p:nvPr/>
        </p:nvSpPr>
        <p:spPr bwMode="auto">
          <a:xfrm>
            <a:off x="660400" y="1130300"/>
            <a:ext cx="10858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光明小学体育俱乐部星期天上午开放的 时间如表。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）围棋活动进行了多长时间？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）小明打好篮球，又去参加轮滑活动，他中间休息了多少时间？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）体育俱乐部星期天上午一共开放了多少时间？</a:t>
            </a:r>
          </a:p>
        </p:txBody>
      </p:sp>
      <p:pic>
        <p:nvPicPr>
          <p:cNvPr id="96258" name="Picture 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861" y="3461836"/>
            <a:ext cx="32051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741423" y="1437260"/>
            <a:ext cx="745611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10:00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8:30=1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9:45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9:30=15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答：他中间休息了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分。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11:15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8:30=2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答：体育俱乐部星期天上午一共开放了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分。</a:t>
            </a:r>
          </a:p>
          <a:p>
            <a:pPr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认真审题，分清各个项目的时间，再根据具体问题解答即可。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96" r="11820" b="913"/>
          <a:stretch>
            <a:fillRect/>
          </a:stretch>
        </p:blipFill>
        <p:spPr>
          <a:xfrm>
            <a:off x="0" y="737042"/>
            <a:ext cx="4028622" cy="5429596"/>
          </a:xfrm>
          <a:custGeom>
            <a:avLst/>
            <a:gdLst>
              <a:gd name="connsiteX0" fmla="*/ 0 w 4028622"/>
              <a:gd name="connsiteY0" fmla="*/ 0 h 5429596"/>
              <a:gd name="connsiteX1" fmla="*/ 3222898 w 4028622"/>
              <a:gd name="connsiteY1" fmla="*/ 0 h 5429596"/>
              <a:gd name="connsiteX2" fmla="*/ 4028622 w 4028622"/>
              <a:gd name="connsiteY2" fmla="*/ 2714798 h 5429596"/>
              <a:gd name="connsiteX3" fmla="*/ 3222898 w 4028622"/>
              <a:gd name="connsiteY3" fmla="*/ 5429596 h 5429596"/>
              <a:gd name="connsiteX4" fmla="*/ 0 w 4028622"/>
              <a:gd name="connsiteY4" fmla="*/ 5429596 h 5429596"/>
              <a:gd name="connsiteX5" fmla="*/ 0 w 4028622"/>
              <a:gd name="connsiteY5" fmla="*/ 0 h 542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622" h="5429596">
                <a:moveTo>
                  <a:pt x="0" y="0"/>
                </a:moveTo>
                <a:lnTo>
                  <a:pt x="3222898" y="0"/>
                </a:lnTo>
                <a:lnTo>
                  <a:pt x="4028622" y="2714798"/>
                </a:lnTo>
                <a:lnTo>
                  <a:pt x="3222898" y="5429596"/>
                </a:lnTo>
                <a:lnTo>
                  <a:pt x="0" y="5429596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69A9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969A9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69A9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时、分、秒 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969A9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矩形 14"/>
          <p:cNvSpPr/>
          <p:nvPr/>
        </p:nvSpPr>
        <p:spPr>
          <a:xfrm>
            <a:off x="11500639" y="6166639"/>
            <a:ext cx="691361" cy="691361"/>
          </a:xfrm>
          <a:prstGeom prst="rect">
            <a:avLst/>
          </a:prstGeom>
          <a:solidFill>
            <a:srgbClr val="969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15" idx="1"/>
          </p:cNvCxnSpPr>
          <p:nvPr/>
        </p:nvCxnSpPr>
        <p:spPr>
          <a:xfrm flipH="1">
            <a:off x="0" y="6512320"/>
            <a:ext cx="11500639" cy="240"/>
          </a:xfrm>
          <a:prstGeom prst="line">
            <a:avLst/>
          </a:prstGeom>
          <a:ln w="57150">
            <a:solidFill>
              <a:srgbClr val="969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0" y="386080"/>
            <a:ext cx="3190240" cy="0"/>
          </a:xfrm>
          <a:prstGeom prst="line">
            <a:avLst/>
          </a:prstGeom>
          <a:ln w="57150">
            <a:solidFill>
              <a:srgbClr val="969A96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1"/>
          <p:cNvSpPr txBox="1">
            <a:spLocks noChangeArrowheads="1"/>
          </p:cNvSpPr>
          <p:nvPr/>
        </p:nvSpPr>
        <p:spPr bwMode="auto">
          <a:xfrm>
            <a:off x="660400" y="1321724"/>
            <a:ext cx="7188200" cy="246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学习重点</a:t>
            </a: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时间单位的简单转换和求经过时间的方法。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学习难点</a:t>
            </a: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用时分秒的知识解决生活中的实际问题。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学习重难点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AutoShape 7"/>
          <p:cNvSpPr>
            <a:spLocks noChangeArrowheads="1"/>
          </p:cNvSpPr>
          <p:nvPr/>
        </p:nvSpPr>
        <p:spPr bwMode="auto">
          <a:xfrm>
            <a:off x="5678216" y="4227251"/>
            <a:ext cx="2378075" cy="646113"/>
          </a:xfrm>
          <a:prstGeom prst="wedgeRoundRectCallout">
            <a:avLst>
              <a:gd name="adj1" fmla="val 58982"/>
              <a:gd name="adj2" fmla="val 30442"/>
              <a:gd name="adj3" fmla="val 16667"/>
            </a:avLst>
          </a:prstGeom>
          <a:solidFill>
            <a:srgbClr val="FF99FF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7586" name="Rectangle 8"/>
          <p:cNvSpPr>
            <a:spLocks noChangeArrowheads="1"/>
          </p:cNvSpPr>
          <p:nvPr/>
        </p:nvSpPr>
        <p:spPr bwMode="auto">
          <a:xfrm>
            <a:off x="5851047" y="4227251"/>
            <a:ext cx="2392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你从中获得了哪些有意义的数学信息？ </a:t>
            </a:r>
          </a:p>
        </p:txBody>
      </p:sp>
      <p:sp>
        <p:nvSpPr>
          <p:cNvPr id="67587" name="Rectangle 10"/>
          <p:cNvSpPr>
            <a:spLocks noChangeArrowheads="1"/>
          </p:cNvSpPr>
          <p:nvPr/>
        </p:nvSpPr>
        <p:spPr bwMode="auto">
          <a:xfrm>
            <a:off x="660400" y="4026432"/>
            <a:ext cx="3851275" cy="40163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小明从家到学校用了多长时间？ </a:t>
            </a:r>
          </a:p>
        </p:txBody>
      </p:sp>
      <p:pic>
        <p:nvPicPr>
          <p:cNvPr id="67588" name="图片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33" y="1658034"/>
            <a:ext cx="3097212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图片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320" y="1658034"/>
            <a:ext cx="3386138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图片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0529" y="4496454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请你动动脑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 animBg="1"/>
      <p:bldP spid="67586" grpId="0"/>
      <p:bldP spid="675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5"/>
          <p:cNvSpPr>
            <a:spLocks noChangeArrowheads="1"/>
          </p:cNvSpPr>
          <p:nvPr/>
        </p:nvSpPr>
        <p:spPr bwMode="auto">
          <a:xfrm>
            <a:off x="2145899" y="4079254"/>
            <a:ext cx="5819222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直接数一数，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7:30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7:45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分针走了（   ）大格。</a:t>
            </a:r>
          </a:p>
        </p:txBody>
      </p:sp>
      <p:grpSp>
        <p:nvGrpSpPr>
          <p:cNvPr id="68610" name="Group 140"/>
          <p:cNvGrpSpPr/>
          <p:nvPr/>
        </p:nvGrpSpPr>
        <p:grpSpPr bwMode="auto">
          <a:xfrm>
            <a:off x="3150787" y="1778966"/>
            <a:ext cx="2282825" cy="1901825"/>
            <a:chOff x="748" y="1117"/>
            <a:chExt cx="3600" cy="3000"/>
          </a:xfrm>
        </p:grpSpPr>
        <p:grpSp>
          <p:nvGrpSpPr>
            <p:cNvPr id="68611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68612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613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8614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8615" name="组合 1"/>
          <p:cNvGrpSpPr/>
          <p:nvPr/>
        </p:nvGrpSpPr>
        <p:grpSpPr bwMode="auto">
          <a:xfrm>
            <a:off x="6735362" y="1763090"/>
            <a:ext cx="2281237" cy="1900238"/>
            <a:chOff x="5142249" y="956554"/>
            <a:chExt cx="2281407" cy="1900462"/>
          </a:xfrm>
        </p:grpSpPr>
        <p:pic>
          <p:nvPicPr>
            <p:cNvPr id="68616" name="Picture 133" descr="u1jx01_3_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49" y="956554"/>
              <a:ext cx="2281407" cy="190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617" name="Picture 135" descr="u1jx01_3_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08509">
              <a:off x="5772040" y="1711177"/>
              <a:ext cx="632220" cy="42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618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5919285" y="1885193"/>
              <a:ext cx="487785" cy="27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8619" name="右箭头 2"/>
          <p:cNvSpPr>
            <a:spLocks noChangeArrowheads="1"/>
          </p:cNvSpPr>
          <p:nvPr/>
        </p:nvSpPr>
        <p:spPr bwMode="auto">
          <a:xfrm>
            <a:off x="5301849" y="2256803"/>
            <a:ext cx="1433513" cy="849312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8620" name="Rectangle 5"/>
          <p:cNvSpPr>
            <a:spLocks noChangeArrowheads="1"/>
          </p:cNvSpPr>
          <p:nvPr/>
        </p:nvSpPr>
        <p:spPr bwMode="auto">
          <a:xfrm>
            <a:off x="2374498" y="3263278"/>
            <a:ext cx="1135247" cy="50571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68621" name="Rectangle 5"/>
          <p:cNvSpPr>
            <a:spLocks noChangeArrowheads="1"/>
          </p:cNvSpPr>
          <p:nvPr/>
        </p:nvSpPr>
        <p:spPr bwMode="auto">
          <a:xfrm>
            <a:off x="8756248" y="3255340"/>
            <a:ext cx="1135247" cy="505716"/>
          </a:xfrm>
          <a:prstGeom prst="rect">
            <a:avLst/>
          </a:prstGeom>
          <a:solidFill>
            <a:srgbClr val="8BF7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68622" name="Rectangle 5"/>
          <p:cNvSpPr>
            <a:spLocks noChangeArrowheads="1"/>
          </p:cNvSpPr>
          <p:nvPr/>
        </p:nvSpPr>
        <p:spPr bwMode="auto">
          <a:xfrm>
            <a:off x="2850749" y="2282203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家</a:t>
            </a:r>
          </a:p>
        </p:txBody>
      </p:sp>
      <p:sp>
        <p:nvSpPr>
          <p:cNvPr id="68623" name="Rectangle 5"/>
          <p:cNvSpPr>
            <a:spLocks noChangeArrowheads="1"/>
          </p:cNvSpPr>
          <p:nvPr/>
        </p:nvSpPr>
        <p:spPr bwMode="auto">
          <a:xfrm>
            <a:off x="8862612" y="2256803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校</a:t>
            </a:r>
          </a:p>
        </p:txBody>
      </p:sp>
      <p:sp>
        <p:nvSpPr>
          <p:cNvPr id="68624" name="Rectangle 10"/>
          <p:cNvSpPr>
            <a:spLocks noChangeArrowheads="1"/>
          </p:cNvSpPr>
          <p:nvPr/>
        </p:nvSpPr>
        <p:spPr bwMode="auto">
          <a:xfrm>
            <a:off x="5501874" y="2434294"/>
            <a:ext cx="76815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 </a:t>
            </a:r>
          </a:p>
        </p:txBody>
      </p:sp>
      <p:sp>
        <p:nvSpPr>
          <p:cNvPr id="68625" name="Rectangle 5"/>
          <p:cNvSpPr>
            <a:spLocks noChangeArrowheads="1"/>
          </p:cNvSpPr>
          <p:nvPr/>
        </p:nvSpPr>
        <p:spPr bwMode="auto">
          <a:xfrm>
            <a:off x="5641574" y="1782140"/>
            <a:ext cx="10207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68626" name="图片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9011" y="4571378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请你动动脑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5"/>
          <p:cNvSpPr>
            <a:spLocks noChangeArrowheads="1"/>
          </p:cNvSpPr>
          <p:nvPr/>
        </p:nvSpPr>
        <p:spPr bwMode="auto">
          <a:xfrm>
            <a:off x="2192197" y="4137127"/>
            <a:ext cx="5287025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直接数一数，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7:30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7:45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分针走了</a:t>
            </a:r>
            <a:r>
              <a:rPr lang="en-US" altLang="zh-CN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大格。</a:t>
            </a:r>
          </a:p>
        </p:txBody>
      </p:sp>
      <p:sp>
        <p:nvSpPr>
          <p:cNvPr id="69634" name="Rectangle 5"/>
          <p:cNvSpPr>
            <a:spLocks noChangeArrowheads="1"/>
          </p:cNvSpPr>
          <p:nvPr/>
        </p:nvSpPr>
        <p:spPr bwMode="auto">
          <a:xfrm>
            <a:off x="3338372" y="4915002"/>
            <a:ext cx="1609736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3×5=15(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9635" name="Group 140"/>
          <p:cNvGrpSpPr/>
          <p:nvPr/>
        </p:nvGrpSpPr>
        <p:grpSpPr bwMode="auto">
          <a:xfrm>
            <a:off x="3197086" y="1836839"/>
            <a:ext cx="2282825" cy="1901825"/>
            <a:chOff x="748" y="1117"/>
            <a:chExt cx="3600" cy="3000"/>
          </a:xfrm>
        </p:grpSpPr>
        <p:grpSp>
          <p:nvGrpSpPr>
            <p:cNvPr id="69636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69637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9638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9639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9640" name="组合 1"/>
          <p:cNvGrpSpPr/>
          <p:nvPr/>
        </p:nvGrpSpPr>
        <p:grpSpPr bwMode="auto">
          <a:xfrm>
            <a:off x="6781661" y="1820963"/>
            <a:ext cx="2281237" cy="1900238"/>
            <a:chOff x="5142249" y="956554"/>
            <a:chExt cx="2281407" cy="1900462"/>
          </a:xfrm>
        </p:grpSpPr>
        <p:pic>
          <p:nvPicPr>
            <p:cNvPr id="69641" name="Picture 133" descr="u1jx01_3_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49" y="956554"/>
              <a:ext cx="2281407" cy="190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642" name="Picture 135" descr="u1jx01_3_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08509">
              <a:off x="5772040" y="1711177"/>
              <a:ext cx="632220" cy="42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643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5919285" y="1885193"/>
              <a:ext cx="487785" cy="27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9644" name="右箭头 2"/>
          <p:cNvSpPr>
            <a:spLocks noChangeArrowheads="1"/>
          </p:cNvSpPr>
          <p:nvPr/>
        </p:nvSpPr>
        <p:spPr bwMode="auto">
          <a:xfrm>
            <a:off x="5348148" y="2314676"/>
            <a:ext cx="1433513" cy="849312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645" name="Rectangle 5"/>
          <p:cNvSpPr>
            <a:spLocks noChangeArrowheads="1"/>
          </p:cNvSpPr>
          <p:nvPr/>
        </p:nvSpPr>
        <p:spPr bwMode="auto">
          <a:xfrm>
            <a:off x="2420797" y="3321151"/>
            <a:ext cx="1135247" cy="50571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69646" name="Rectangle 5"/>
          <p:cNvSpPr>
            <a:spLocks noChangeArrowheads="1"/>
          </p:cNvSpPr>
          <p:nvPr/>
        </p:nvSpPr>
        <p:spPr bwMode="auto">
          <a:xfrm>
            <a:off x="8802547" y="3313213"/>
            <a:ext cx="1135247" cy="505716"/>
          </a:xfrm>
          <a:prstGeom prst="rect">
            <a:avLst/>
          </a:prstGeom>
          <a:solidFill>
            <a:srgbClr val="8BF7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69647" name="Rectangle 5"/>
          <p:cNvSpPr>
            <a:spLocks noChangeArrowheads="1"/>
          </p:cNvSpPr>
          <p:nvPr/>
        </p:nvSpPr>
        <p:spPr bwMode="auto">
          <a:xfrm>
            <a:off x="2897048" y="2340076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家</a:t>
            </a:r>
          </a:p>
        </p:txBody>
      </p:sp>
      <p:sp>
        <p:nvSpPr>
          <p:cNvPr id="69648" name="Rectangle 5"/>
          <p:cNvSpPr>
            <a:spLocks noChangeArrowheads="1"/>
          </p:cNvSpPr>
          <p:nvPr/>
        </p:nvSpPr>
        <p:spPr bwMode="auto">
          <a:xfrm>
            <a:off x="8908911" y="2314676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校</a:t>
            </a:r>
          </a:p>
        </p:txBody>
      </p:sp>
      <p:sp>
        <p:nvSpPr>
          <p:cNvPr id="69649" name="Rectangle 10"/>
          <p:cNvSpPr>
            <a:spLocks noChangeArrowheads="1"/>
          </p:cNvSpPr>
          <p:nvPr/>
        </p:nvSpPr>
        <p:spPr bwMode="auto">
          <a:xfrm>
            <a:off x="5548173" y="2492167"/>
            <a:ext cx="76815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 </a:t>
            </a:r>
          </a:p>
        </p:txBody>
      </p:sp>
      <p:sp>
        <p:nvSpPr>
          <p:cNvPr id="69650" name="Rectangle 5"/>
          <p:cNvSpPr>
            <a:spLocks noChangeArrowheads="1"/>
          </p:cNvSpPr>
          <p:nvPr/>
        </p:nvSpPr>
        <p:spPr bwMode="auto">
          <a:xfrm>
            <a:off x="5687873" y="1840013"/>
            <a:ext cx="10207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69651" name="图片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5310" y="4629251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请你动动脑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3" grpId="0"/>
      <p:bldP spid="69634" grpId="0"/>
      <p:bldP spid="69644" grpId="0" animBg="1"/>
      <p:bldP spid="69645" grpId="0" animBg="1"/>
      <p:bldP spid="69646" grpId="0" animBg="1"/>
      <p:bldP spid="69647" grpId="0"/>
      <p:bldP spid="69648" grpId="0"/>
      <p:bldP spid="69649" grpId="0"/>
      <p:bldP spid="696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7" name="Group 140"/>
          <p:cNvGrpSpPr/>
          <p:nvPr/>
        </p:nvGrpSpPr>
        <p:grpSpPr bwMode="auto">
          <a:xfrm>
            <a:off x="3139213" y="1663218"/>
            <a:ext cx="2282825" cy="1901825"/>
            <a:chOff x="748" y="1117"/>
            <a:chExt cx="3600" cy="3000"/>
          </a:xfrm>
        </p:grpSpPr>
        <p:grpSp>
          <p:nvGrpSpPr>
            <p:cNvPr id="70658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70659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0660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0661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0662" name="组合 1"/>
          <p:cNvGrpSpPr/>
          <p:nvPr/>
        </p:nvGrpSpPr>
        <p:grpSpPr bwMode="auto">
          <a:xfrm>
            <a:off x="6723788" y="1647342"/>
            <a:ext cx="2281237" cy="1900238"/>
            <a:chOff x="5142249" y="956554"/>
            <a:chExt cx="2281407" cy="1900462"/>
          </a:xfrm>
        </p:grpSpPr>
        <p:pic>
          <p:nvPicPr>
            <p:cNvPr id="70663" name="Picture 133" descr="u1jx01_3_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49" y="956554"/>
              <a:ext cx="2281407" cy="190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664" name="Picture 135" descr="u1jx01_3_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08509">
              <a:off x="5772040" y="1711177"/>
              <a:ext cx="632220" cy="42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665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5919285" y="1885193"/>
              <a:ext cx="487785" cy="27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0666" name="右箭头 2"/>
          <p:cNvSpPr>
            <a:spLocks noChangeArrowheads="1"/>
          </p:cNvSpPr>
          <p:nvPr/>
        </p:nvSpPr>
        <p:spPr bwMode="auto">
          <a:xfrm>
            <a:off x="5290275" y="2141055"/>
            <a:ext cx="1433513" cy="849312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0667" name="Rectangle 5"/>
          <p:cNvSpPr>
            <a:spLocks noChangeArrowheads="1"/>
          </p:cNvSpPr>
          <p:nvPr/>
        </p:nvSpPr>
        <p:spPr bwMode="auto">
          <a:xfrm>
            <a:off x="2362924" y="3147530"/>
            <a:ext cx="1135247" cy="50571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0668" name="Rectangle 5"/>
          <p:cNvSpPr>
            <a:spLocks noChangeArrowheads="1"/>
          </p:cNvSpPr>
          <p:nvPr/>
        </p:nvSpPr>
        <p:spPr bwMode="auto">
          <a:xfrm>
            <a:off x="8744674" y="3139592"/>
            <a:ext cx="1135247" cy="505716"/>
          </a:xfrm>
          <a:prstGeom prst="rect">
            <a:avLst/>
          </a:prstGeom>
          <a:solidFill>
            <a:srgbClr val="8BF7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0669" name="Rectangle 5"/>
          <p:cNvSpPr>
            <a:spLocks noChangeArrowheads="1"/>
          </p:cNvSpPr>
          <p:nvPr/>
        </p:nvSpPr>
        <p:spPr bwMode="auto">
          <a:xfrm>
            <a:off x="2839175" y="2166455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家</a:t>
            </a:r>
          </a:p>
        </p:txBody>
      </p:sp>
      <p:sp>
        <p:nvSpPr>
          <p:cNvPr id="70670" name="Rectangle 5"/>
          <p:cNvSpPr>
            <a:spLocks noChangeArrowheads="1"/>
          </p:cNvSpPr>
          <p:nvPr/>
        </p:nvSpPr>
        <p:spPr bwMode="auto">
          <a:xfrm>
            <a:off x="8851038" y="2141055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校</a:t>
            </a:r>
          </a:p>
        </p:txBody>
      </p:sp>
      <p:sp>
        <p:nvSpPr>
          <p:cNvPr id="70671" name="Rectangle 10"/>
          <p:cNvSpPr>
            <a:spLocks noChangeArrowheads="1"/>
          </p:cNvSpPr>
          <p:nvPr/>
        </p:nvSpPr>
        <p:spPr bwMode="auto">
          <a:xfrm>
            <a:off x="5490300" y="2318546"/>
            <a:ext cx="76815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 </a:t>
            </a:r>
          </a:p>
        </p:txBody>
      </p:sp>
      <p:sp>
        <p:nvSpPr>
          <p:cNvPr id="70672" name="Rectangle 5"/>
          <p:cNvSpPr>
            <a:spLocks noChangeArrowheads="1"/>
          </p:cNvSpPr>
          <p:nvPr/>
        </p:nvSpPr>
        <p:spPr bwMode="auto">
          <a:xfrm>
            <a:off x="5630000" y="1666392"/>
            <a:ext cx="10207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70673" name="图片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7437" y="4455630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74" name="Rectangle 6"/>
          <p:cNvSpPr>
            <a:spLocks noChangeArrowheads="1"/>
          </p:cNvSpPr>
          <p:nvPr/>
        </p:nvSpPr>
        <p:spPr bwMode="auto">
          <a:xfrm>
            <a:off x="2135912" y="3857142"/>
            <a:ext cx="666881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离家与到校的时间整时数相同，直接求分钟时刻的差。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请你动动脑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" grpId="0" animBg="1"/>
      <p:bldP spid="70667" grpId="0" animBg="1"/>
      <p:bldP spid="70668" grpId="0" animBg="1"/>
      <p:bldP spid="70669" grpId="0"/>
      <p:bldP spid="70670" grpId="0"/>
      <p:bldP spid="70671" grpId="0"/>
      <p:bldP spid="70672" grpId="0"/>
      <p:bldP spid="706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1" name="Group 140"/>
          <p:cNvGrpSpPr/>
          <p:nvPr/>
        </p:nvGrpSpPr>
        <p:grpSpPr bwMode="auto">
          <a:xfrm>
            <a:off x="3197086" y="1813689"/>
            <a:ext cx="2282825" cy="1901825"/>
            <a:chOff x="748" y="1117"/>
            <a:chExt cx="3600" cy="3000"/>
          </a:xfrm>
        </p:grpSpPr>
        <p:grpSp>
          <p:nvGrpSpPr>
            <p:cNvPr id="71682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71683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684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1685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686" name="组合 1"/>
          <p:cNvGrpSpPr/>
          <p:nvPr/>
        </p:nvGrpSpPr>
        <p:grpSpPr bwMode="auto">
          <a:xfrm>
            <a:off x="6781661" y="1797813"/>
            <a:ext cx="2281237" cy="1900238"/>
            <a:chOff x="5142249" y="956554"/>
            <a:chExt cx="2281407" cy="1900462"/>
          </a:xfrm>
        </p:grpSpPr>
        <p:pic>
          <p:nvPicPr>
            <p:cNvPr id="71687" name="Picture 133" descr="u1jx01_3_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49" y="956554"/>
              <a:ext cx="2281407" cy="190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688" name="Picture 135" descr="u1jx01_3_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08509">
              <a:off x="5772040" y="1711177"/>
              <a:ext cx="632220" cy="42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689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5919285" y="1885193"/>
              <a:ext cx="487785" cy="27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690" name="右箭头 2"/>
          <p:cNvSpPr>
            <a:spLocks noChangeArrowheads="1"/>
          </p:cNvSpPr>
          <p:nvPr/>
        </p:nvSpPr>
        <p:spPr bwMode="auto">
          <a:xfrm>
            <a:off x="5348148" y="2291526"/>
            <a:ext cx="1433513" cy="849312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691" name="Rectangle 5"/>
          <p:cNvSpPr>
            <a:spLocks noChangeArrowheads="1"/>
          </p:cNvSpPr>
          <p:nvPr/>
        </p:nvSpPr>
        <p:spPr bwMode="auto">
          <a:xfrm>
            <a:off x="2420797" y="3298001"/>
            <a:ext cx="1135247" cy="50571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1692" name="Rectangle 5"/>
          <p:cNvSpPr>
            <a:spLocks noChangeArrowheads="1"/>
          </p:cNvSpPr>
          <p:nvPr/>
        </p:nvSpPr>
        <p:spPr bwMode="auto">
          <a:xfrm>
            <a:off x="8802547" y="3290063"/>
            <a:ext cx="1135247" cy="505716"/>
          </a:xfrm>
          <a:prstGeom prst="rect">
            <a:avLst/>
          </a:prstGeom>
          <a:solidFill>
            <a:srgbClr val="8BF7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1693" name="Rectangle 5"/>
          <p:cNvSpPr>
            <a:spLocks noChangeArrowheads="1"/>
          </p:cNvSpPr>
          <p:nvPr/>
        </p:nvSpPr>
        <p:spPr bwMode="auto">
          <a:xfrm>
            <a:off x="2897048" y="2316926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家</a:t>
            </a:r>
          </a:p>
        </p:txBody>
      </p:sp>
      <p:sp>
        <p:nvSpPr>
          <p:cNvPr id="71694" name="Rectangle 5"/>
          <p:cNvSpPr>
            <a:spLocks noChangeArrowheads="1"/>
          </p:cNvSpPr>
          <p:nvPr/>
        </p:nvSpPr>
        <p:spPr bwMode="auto">
          <a:xfrm>
            <a:off x="8908911" y="2291526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校</a:t>
            </a:r>
          </a:p>
        </p:txBody>
      </p:sp>
      <p:sp>
        <p:nvSpPr>
          <p:cNvPr id="71695" name="Rectangle 10"/>
          <p:cNvSpPr>
            <a:spLocks noChangeArrowheads="1"/>
          </p:cNvSpPr>
          <p:nvPr/>
        </p:nvSpPr>
        <p:spPr bwMode="auto">
          <a:xfrm>
            <a:off x="5548173" y="2469017"/>
            <a:ext cx="76815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 </a:t>
            </a:r>
          </a:p>
        </p:txBody>
      </p:sp>
      <p:sp>
        <p:nvSpPr>
          <p:cNvPr id="71696" name="Rectangle 5"/>
          <p:cNvSpPr>
            <a:spLocks noChangeArrowheads="1"/>
          </p:cNvSpPr>
          <p:nvPr/>
        </p:nvSpPr>
        <p:spPr bwMode="auto">
          <a:xfrm>
            <a:off x="5687873" y="1816863"/>
            <a:ext cx="10207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71697" name="图片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5310" y="4606101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8" name="Rectangle 4"/>
          <p:cNvSpPr>
            <a:spLocks noChangeArrowheads="1"/>
          </p:cNvSpPr>
          <p:nvPr/>
        </p:nvSpPr>
        <p:spPr bwMode="auto">
          <a:xfrm>
            <a:off x="3313435" y="4806474"/>
            <a:ext cx="2005677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45-30=15(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699" name="Rectangle 6"/>
          <p:cNvSpPr>
            <a:spLocks noChangeArrowheads="1"/>
          </p:cNvSpPr>
          <p:nvPr/>
        </p:nvSpPr>
        <p:spPr bwMode="auto">
          <a:xfrm>
            <a:off x="2193785" y="4007613"/>
            <a:ext cx="666881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离家与到校的时间整时数相同，直接求分钟时刻的差。</a:t>
            </a:r>
          </a:p>
        </p:txBody>
      </p:sp>
      <p:sp>
        <p:nvSpPr>
          <p:cNvPr id="2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请你动动脑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0" grpId="0" animBg="1"/>
      <p:bldP spid="71691" grpId="0" animBg="1"/>
      <p:bldP spid="71692" grpId="0" animBg="1"/>
      <p:bldP spid="71693" grpId="0"/>
      <p:bldP spid="71694" grpId="0"/>
      <p:bldP spid="71695" grpId="0"/>
      <p:bldP spid="71696" grpId="0"/>
      <p:bldP spid="71698" grpId="0"/>
      <p:bldP spid="716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5" name="Group 140"/>
          <p:cNvGrpSpPr/>
          <p:nvPr/>
        </p:nvGrpSpPr>
        <p:grpSpPr bwMode="auto">
          <a:xfrm>
            <a:off x="3150787" y="1949451"/>
            <a:ext cx="2282825" cy="1901825"/>
            <a:chOff x="748" y="1117"/>
            <a:chExt cx="3600" cy="3000"/>
          </a:xfrm>
        </p:grpSpPr>
        <p:grpSp>
          <p:nvGrpSpPr>
            <p:cNvPr id="72706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72707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708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2709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0" name="组合 1"/>
          <p:cNvGrpSpPr/>
          <p:nvPr/>
        </p:nvGrpSpPr>
        <p:grpSpPr bwMode="auto">
          <a:xfrm>
            <a:off x="6735362" y="1933575"/>
            <a:ext cx="2281237" cy="1900238"/>
            <a:chOff x="5142249" y="956554"/>
            <a:chExt cx="2281407" cy="1900462"/>
          </a:xfrm>
        </p:grpSpPr>
        <p:pic>
          <p:nvPicPr>
            <p:cNvPr id="72711" name="Picture 133" descr="u1jx01_3_0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2249" y="956554"/>
              <a:ext cx="2281407" cy="1900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12" name="Picture 135" descr="u1jx01_3_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08509">
              <a:off x="5772040" y="1711177"/>
              <a:ext cx="632220" cy="425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13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5919285" y="1885193"/>
              <a:ext cx="487785" cy="27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2714" name="右箭头 2"/>
          <p:cNvSpPr>
            <a:spLocks noChangeArrowheads="1"/>
          </p:cNvSpPr>
          <p:nvPr/>
        </p:nvSpPr>
        <p:spPr bwMode="auto">
          <a:xfrm>
            <a:off x="5301849" y="2427288"/>
            <a:ext cx="1433513" cy="849312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715" name="Rectangle 5"/>
          <p:cNvSpPr>
            <a:spLocks noChangeArrowheads="1"/>
          </p:cNvSpPr>
          <p:nvPr/>
        </p:nvSpPr>
        <p:spPr bwMode="auto">
          <a:xfrm>
            <a:off x="2374498" y="3433763"/>
            <a:ext cx="1135247" cy="50571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2716" name="Rectangle 5"/>
          <p:cNvSpPr>
            <a:spLocks noChangeArrowheads="1"/>
          </p:cNvSpPr>
          <p:nvPr/>
        </p:nvSpPr>
        <p:spPr bwMode="auto">
          <a:xfrm>
            <a:off x="8756248" y="3425825"/>
            <a:ext cx="1135247" cy="505716"/>
          </a:xfrm>
          <a:prstGeom prst="rect">
            <a:avLst/>
          </a:prstGeom>
          <a:solidFill>
            <a:srgbClr val="8BF7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</p:txBody>
      </p:sp>
      <p:sp>
        <p:nvSpPr>
          <p:cNvPr id="72717" name="Rectangle 5"/>
          <p:cNvSpPr>
            <a:spLocks noChangeArrowheads="1"/>
          </p:cNvSpPr>
          <p:nvPr/>
        </p:nvSpPr>
        <p:spPr bwMode="auto">
          <a:xfrm>
            <a:off x="2850749" y="2452688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离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家</a:t>
            </a:r>
          </a:p>
        </p:txBody>
      </p:sp>
      <p:sp>
        <p:nvSpPr>
          <p:cNvPr id="72718" name="Rectangle 5"/>
          <p:cNvSpPr>
            <a:spLocks noChangeArrowheads="1"/>
          </p:cNvSpPr>
          <p:nvPr/>
        </p:nvSpPr>
        <p:spPr bwMode="auto">
          <a:xfrm>
            <a:off x="8862612" y="2427288"/>
            <a:ext cx="441146" cy="96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endParaRPr lang="en-US" altLang="zh-CN" sz="2000" kern="0">
              <a:solidFill>
                <a:srgbClr val="00206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校</a:t>
            </a:r>
          </a:p>
        </p:txBody>
      </p:sp>
      <p:sp>
        <p:nvSpPr>
          <p:cNvPr id="72719" name="Rectangle 10"/>
          <p:cNvSpPr>
            <a:spLocks noChangeArrowheads="1"/>
          </p:cNvSpPr>
          <p:nvPr/>
        </p:nvSpPr>
        <p:spPr bwMode="auto">
          <a:xfrm>
            <a:off x="5501874" y="2604779"/>
            <a:ext cx="76815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 </a:t>
            </a:r>
          </a:p>
        </p:txBody>
      </p:sp>
      <p:sp>
        <p:nvSpPr>
          <p:cNvPr id="72720" name="Rectangle 5"/>
          <p:cNvSpPr>
            <a:spLocks noChangeArrowheads="1"/>
          </p:cNvSpPr>
          <p:nvPr/>
        </p:nvSpPr>
        <p:spPr bwMode="auto">
          <a:xfrm>
            <a:off x="5641574" y="1952625"/>
            <a:ext cx="1020763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</a:t>
            </a:r>
          </a:p>
        </p:txBody>
      </p:sp>
      <p:pic>
        <p:nvPicPr>
          <p:cNvPr id="72721" name="图片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9011" y="4741863"/>
            <a:ext cx="133191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22" name="Rectangle 5"/>
          <p:cNvSpPr>
            <a:spLocks noChangeArrowheads="1"/>
          </p:cNvSpPr>
          <p:nvPr/>
        </p:nvSpPr>
        <p:spPr bwMode="auto">
          <a:xfrm>
            <a:off x="2423551" y="4167189"/>
            <a:ext cx="4104009" cy="50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用到校的时刻减去离家的时刻。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请你动动脑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" grpId="0" animBg="1"/>
      <p:bldP spid="72715" grpId="0" animBg="1"/>
      <p:bldP spid="72716" grpId="0" animBg="1"/>
      <p:bldP spid="72717" grpId="0"/>
      <p:bldP spid="72718" grpId="0"/>
      <p:bldP spid="72719" grpId="0"/>
      <p:bldP spid="72720" grpId="0"/>
      <p:bldP spid="727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1690</Words>
  <Application>Microsoft Office PowerPoint</Application>
  <PresentationFormat>宽屏</PresentationFormat>
  <Paragraphs>218</Paragraphs>
  <Slides>29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4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2020-06-23T01:31:22Z</dcterms:created>
  <dcterms:modified xsi:type="dcterms:W3CDTF">2021-01-08T23:12:16Z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