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94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5" r:id="rId18"/>
    <p:sldId id="277" r:id="rId19"/>
    <p:sldId id="279" r:id="rId20"/>
    <p:sldId id="281" r:id="rId21"/>
    <p:sldId id="282" r:id="rId22"/>
    <p:sldId id="283" r:id="rId23"/>
    <p:sldId id="284" r:id="rId24"/>
    <p:sldId id="285" r:id="rId25"/>
    <p:sldId id="287" r:id="rId26"/>
    <p:sldId id="289" r:id="rId27"/>
    <p:sldId id="290" r:id="rId28"/>
    <p:sldId id="292" r:id="rId29"/>
    <p:sldId id="296" r:id="rId30"/>
    <p:sldId id="293" r:id="rId31"/>
    <p:sldId id="295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6">
          <p15:clr>
            <a:srgbClr val="A4A3A4"/>
          </p15:clr>
        </p15:guide>
        <p15:guide id="2" orient="horz" pos="648">
          <p15:clr>
            <a:srgbClr val="A4A3A4"/>
          </p15:clr>
        </p15:guide>
        <p15:guide id="3" orient="horz" pos="712">
          <p15:clr>
            <a:srgbClr val="A4A3A4"/>
          </p15:clr>
        </p15:guide>
        <p15:guide id="4" orient="horz" pos="3884">
          <p15:clr>
            <a:srgbClr val="A4A3A4"/>
          </p15:clr>
        </p15:guide>
        <p15:guide id="5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D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086" y="114"/>
      </p:cViewPr>
      <p:guideLst>
        <p:guide pos="416"/>
        <p:guide orient="horz" pos="648"/>
        <p:guide orient="horz" pos="712"/>
        <p:guide orient="horz" pos="3884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#1">
  <dgm:title val=""/>
  <dgm:desc val=""/>
  <dgm:catLst>
    <dgm:cat type="colorful" pri="10400"/>
  </dgm:catLst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C6A66D-A803-4778-9E47-CE8D7782E063}" type="doc">
      <dgm:prSet loTypeId="urn:microsoft.com/office/officeart/2005/8/layout/hierarchy2#1" loCatId="hierarchy" qsTypeId="urn:microsoft.com/office/officeart/2005/8/quickstyle/simple1#1" qsCatId="simple" csTypeId="urn:microsoft.com/office/officeart/2005/8/colors/colorful4#1" csCatId="colorful" phldr="1"/>
      <dgm:spPr/>
      <dgm:t>
        <a:bodyPr/>
        <a:lstStyle/>
        <a:p>
          <a:endParaRPr lang="zh-CN" altLang="en-US"/>
        </a:p>
      </dgm:t>
    </dgm:pt>
    <dgm:pt modelId="{1BFC2BF9-A49A-4D24-A442-3512B74CB717}">
      <dgm:prSet phldrT="[文本]" custT="1"/>
      <dgm:spPr/>
      <dgm:t>
        <a:bodyPr/>
        <a:lstStyle/>
        <a:p>
          <a:pPr algn="l">
            <a:lnSpc>
              <a:spcPct val="150000"/>
            </a:lnSpc>
          </a:pPr>
          <a:r>
            <a:rPr lang="zh-CN" altLang="en-US" sz="200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  估算三位数加、减三位数</a:t>
          </a:r>
        </a:p>
      </dgm:t>
    </dgm:pt>
    <dgm:pt modelId="{648677EE-024D-45A8-A924-F6E1634171C6}" type="parTrans" cxnId="{AEC0A0E9-0E91-4BFF-8179-4DDB965B1748}">
      <dgm:prSet/>
      <dgm:spPr/>
      <dgm:t>
        <a:bodyPr/>
        <a:lstStyle/>
        <a:p>
          <a:endParaRPr lang="zh-CN" altLang="en-US" sz="2000">
            <a:latin typeface="微软雅黑" panose="020B0503020204020204" charset="-122"/>
            <a:ea typeface="微软雅黑" panose="020B0503020204020204" charset="-122"/>
          </a:endParaRPr>
        </a:p>
      </dgm:t>
    </dgm:pt>
    <dgm:pt modelId="{CB6465B7-E776-439F-A97D-B1C5B8C6835E}" type="sibTrans" cxnId="{AEC0A0E9-0E91-4BFF-8179-4DDB965B1748}">
      <dgm:prSet/>
      <dgm:spPr/>
      <dgm:t>
        <a:bodyPr/>
        <a:lstStyle/>
        <a:p>
          <a:endParaRPr lang="zh-CN" altLang="en-US" sz="2000">
            <a:latin typeface="微软雅黑" panose="020B0503020204020204" charset="-122"/>
            <a:ea typeface="微软雅黑" panose="020B0503020204020204" charset="-122"/>
          </a:endParaRPr>
        </a:p>
      </dgm:t>
    </dgm:pt>
    <dgm:pt modelId="{E2783F91-D38E-4A32-9D77-2EC996EC30C4}">
      <dgm:prSet phldrT="[文本]" custT="1"/>
      <dgm:spPr/>
      <dgm:t>
        <a:bodyPr/>
        <a:lstStyle/>
        <a:p>
          <a:pPr algn="l">
            <a:lnSpc>
              <a:spcPct val="150000"/>
            </a:lnSpc>
          </a:pPr>
          <a:r>
            <a: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把每个三位数看作与之接近的</a:t>
          </a:r>
          <a:r>
            <a: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整百</a:t>
          </a:r>
          <a:r>
            <a: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数后再计算。</a:t>
          </a:r>
        </a:p>
      </dgm:t>
    </dgm:pt>
    <dgm:pt modelId="{85AEF21D-8B87-4AAF-B8CD-38CBB3A51633}" type="parTrans" cxnId="{11FDA119-5C0D-4E8E-91C0-2178A36237DE}">
      <dgm:prSet custT="1"/>
      <dgm:spPr/>
      <dgm:t>
        <a:bodyPr/>
        <a:lstStyle/>
        <a:p>
          <a:endParaRPr lang="zh-CN" altLang="en-US" sz="2000">
            <a:latin typeface="微软雅黑" panose="020B0503020204020204" charset="-122"/>
            <a:ea typeface="微软雅黑" panose="020B0503020204020204" charset="-122"/>
          </a:endParaRPr>
        </a:p>
      </dgm:t>
    </dgm:pt>
    <dgm:pt modelId="{A8FDB4A4-DB42-4F50-B52E-6B7046D7BAA8}" type="sibTrans" cxnId="{11FDA119-5C0D-4E8E-91C0-2178A36237DE}">
      <dgm:prSet/>
      <dgm:spPr/>
      <dgm:t>
        <a:bodyPr/>
        <a:lstStyle/>
        <a:p>
          <a:endParaRPr lang="zh-CN" altLang="en-US" sz="2000">
            <a:latin typeface="微软雅黑" panose="020B0503020204020204" charset="-122"/>
            <a:ea typeface="微软雅黑" panose="020B0503020204020204" charset="-122"/>
          </a:endParaRPr>
        </a:p>
      </dgm:t>
    </dgm:pt>
    <dgm:pt modelId="{AEF65F01-601A-40ED-9496-27DEA5C03459}">
      <dgm:prSet phldrT="[文本]" custT="1"/>
      <dgm:spPr/>
      <dgm:t>
        <a:bodyPr/>
        <a:lstStyle/>
        <a:p>
          <a:pPr algn="l">
            <a:lnSpc>
              <a:spcPct val="150000"/>
            </a:lnSpc>
          </a:pPr>
          <a:r>
            <a: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把每个三位数看作与之接近的</a:t>
          </a:r>
          <a:r>
            <a:rPr lang="zh-CN" altLang="en-US" sz="20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几百几十</a:t>
          </a:r>
          <a:r>
            <a:rPr lang="zh-CN" altLang="en-US" sz="20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数后再计算。</a:t>
          </a:r>
        </a:p>
      </dgm:t>
    </dgm:pt>
    <dgm:pt modelId="{C9FD5C0D-4020-40E6-B47C-681C9023B22C}" type="parTrans" cxnId="{AF1CBA16-3D68-4E4B-B9E7-BB67D80C2211}">
      <dgm:prSet custT="1"/>
      <dgm:spPr/>
      <dgm:t>
        <a:bodyPr/>
        <a:lstStyle/>
        <a:p>
          <a:endParaRPr lang="zh-CN" altLang="en-US" sz="2000">
            <a:latin typeface="微软雅黑" panose="020B0503020204020204" charset="-122"/>
            <a:ea typeface="微软雅黑" panose="020B0503020204020204" charset="-122"/>
          </a:endParaRPr>
        </a:p>
      </dgm:t>
    </dgm:pt>
    <dgm:pt modelId="{8CCDB308-3454-487D-ABA2-DCE0BBE327EB}" type="sibTrans" cxnId="{AF1CBA16-3D68-4E4B-B9E7-BB67D80C2211}">
      <dgm:prSet/>
      <dgm:spPr/>
      <dgm:t>
        <a:bodyPr/>
        <a:lstStyle/>
        <a:p>
          <a:endParaRPr lang="zh-CN" altLang="en-US" sz="2000">
            <a:latin typeface="微软雅黑" panose="020B0503020204020204" charset="-122"/>
            <a:ea typeface="微软雅黑" panose="020B0503020204020204" charset="-122"/>
          </a:endParaRPr>
        </a:p>
      </dgm:t>
    </dgm:pt>
    <dgm:pt modelId="{BC6D1E25-EBD7-4261-9525-8EC25003E18E}" type="pres">
      <dgm:prSet presAssocID="{F2C6A66D-A803-4778-9E47-CE8D7782E06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574257B-E307-493B-A796-BFE8BFFA5D8A}" type="pres">
      <dgm:prSet presAssocID="{1BFC2BF9-A49A-4D24-A442-3512B74CB717}" presName="root1" presStyleCnt="0"/>
      <dgm:spPr/>
    </dgm:pt>
    <dgm:pt modelId="{DA8E8E1D-BAF5-4FDD-AEC0-C3A290F7BB41}" type="pres">
      <dgm:prSet presAssocID="{1BFC2BF9-A49A-4D24-A442-3512B74CB717}" presName="LevelOneTextNode" presStyleLbl="node0" presStyleIdx="0" presStyleCnt="1" custScaleX="122700" custScaleY="89842">
        <dgm:presLayoutVars>
          <dgm:chPref val="3"/>
        </dgm:presLayoutVars>
      </dgm:prSet>
      <dgm:spPr/>
    </dgm:pt>
    <dgm:pt modelId="{3830E995-232C-4556-BBB7-6D145CE99D35}" type="pres">
      <dgm:prSet presAssocID="{1BFC2BF9-A49A-4D24-A442-3512B74CB717}" presName="level2hierChild" presStyleCnt="0"/>
      <dgm:spPr/>
    </dgm:pt>
    <dgm:pt modelId="{61CA1FDB-F3F5-4EC6-AFCF-EFE8DAEF0194}" type="pres">
      <dgm:prSet presAssocID="{85AEF21D-8B87-4AAF-B8CD-38CBB3A51633}" presName="conn2-1" presStyleLbl="parChTrans1D2" presStyleIdx="0" presStyleCnt="2"/>
      <dgm:spPr/>
    </dgm:pt>
    <dgm:pt modelId="{7C0ED971-BCDF-4C62-A83D-72E1830E40E4}" type="pres">
      <dgm:prSet presAssocID="{85AEF21D-8B87-4AAF-B8CD-38CBB3A51633}" presName="connTx" presStyleLbl="parChTrans1D2" presStyleIdx="0" presStyleCnt="2"/>
      <dgm:spPr/>
    </dgm:pt>
    <dgm:pt modelId="{73031CFA-F38D-4CF6-BD93-3ED79C0D980E}" type="pres">
      <dgm:prSet presAssocID="{E2783F91-D38E-4A32-9D77-2EC996EC30C4}" presName="root2" presStyleCnt="0"/>
      <dgm:spPr/>
    </dgm:pt>
    <dgm:pt modelId="{50224C6D-D660-4701-8B11-0B0FF7EE38F4}" type="pres">
      <dgm:prSet presAssocID="{E2783F91-D38E-4A32-9D77-2EC996EC30C4}" presName="LevelTwoTextNode" presStyleLbl="node2" presStyleIdx="0" presStyleCnt="2" custScaleX="135770" custScaleY="146447">
        <dgm:presLayoutVars>
          <dgm:chPref val="3"/>
        </dgm:presLayoutVars>
      </dgm:prSet>
      <dgm:spPr/>
    </dgm:pt>
    <dgm:pt modelId="{64209A96-FE10-45CA-B07F-ED3D259263F8}" type="pres">
      <dgm:prSet presAssocID="{E2783F91-D38E-4A32-9D77-2EC996EC30C4}" presName="level3hierChild" presStyleCnt="0"/>
      <dgm:spPr/>
    </dgm:pt>
    <dgm:pt modelId="{659042D5-8298-42A5-A5E1-BD314AA66CB1}" type="pres">
      <dgm:prSet presAssocID="{C9FD5C0D-4020-40E6-B47C-681C9023B22C}" presName="conn2-1" presStyleLbl="parChTrans1D2" presStyleIdx="1" presStyleCnt="2"/>
      <dgm:spPr/>
    </dgm:pt>
    <dgm:pt modelId="{DBEFDC2C-066D-42B6-801E-9433EE74490E}" type="pres">
      <dgm:prSet presAssocID="{C9FD5C0D-4020-40E6-B47C-681C9023B22C}" presName="connTx" presStyleLbl="parChTrans1D2" presStyleIdx="1" presStyleCnt="2"/>
      <dgm:spPr/>
    </dgm:pt>
    <dgm:pt modelId="{8E931354-D0C6-4689-83B8-BD075837DC7F}" type="pres">
      <dgm:prSet presAssocID="{AEF65F01-601A-40ED-9496-27DEA5C03459}" presName="root2" presStyleCnt="0"/>
      <dgm:spPr/>
    </dgm:pt>
    <dgm:pt modelId="{1D0BD0A4-B3C4-45C3-BDA2-83C2E91299D6}" type="pres">
      <dgm:prSet presAssocID="{AEF65F01-601A-40ED-9496-27DEA5C03459}" presName="LevelTwoTextNode" presStyleLbl="node2" presStyleIdx="1" presStyleCnt="2" custScaleX="137889" custScaleY="147084">
        <dgm:presLayoutVars>
          <dgm:chPref val="3"/>
        </dgm:presLayoutVars>
      </dgm:prSet>
      <dgm:spPr/>
    </dgm:pt>
    <dgm:pt modelId="{C533853F-C1FB-4A7F-B0E6-19A13CBE1071}" type="pres">
      <dgm:prSet presAssocID="{AEF65F01-601A-40ED-9496-27DEA5C03459}" presName="level3hierChild" presStyleCnt="0"/>
      <dgm:spPr/>
    </dgm:pt>
  </dgm:ptLst>
  <dgm:cxnLst>
    <dgm:cxn modelId="{79C70602-389B-42A9-9934-A26E5A69142A}" type="presOf" srcId="{1BFC2BF9-A49A-4D24-A442-3512B74CB717}" destId="{DA8E8E1D-BAF5-4FDD-AEC0-C3A290F7BB41}" srcOrd="0" destOrd="0" presId="urn:microsoft.com/office/officeart/2005/8/layout/hierarchy2#1"/>
    <dgm:cxn modelId="{AF1CBA16-3D68-4E4B-B9E7-BB67D80C2211}" srcId="{1BFC2BF9-A49A-4D24-A442-3512B74CB717}" destId="{AEF65F01-601A-40ED-9496-27DEA5C03459}" srcOrd="1" destOrd="0" parTransId="{C9FD5C0D-4020-40E6-B47C-681C9023B22C}" sibTransId="{8CCDB308-3454-487D-ABA2-DCE0BBE327EB}"/>
    <dgm:cxn modelId="{11FDA119-5C0D-4E8E-91C0-2178A36237DE}" srcId="{1BFC2BF9-A49A-4D24-A442-3512B74CB717}" destId="{E2783F91-D38E-4A32-9D77-2EC996EC30C4}" srcOrd="0" destOrd="0" parTransId="{85AEF21D-8B87-4AAF-B8CD-38CBB3A51633}" sibTransId="{A8FDB4A4-DB42-4F50-B52E-6B7046D7BAA8}"/>
    <dgm:cxn modelId="{DC71F836-5430-4E2A-90AF-3D671ECF9C3C}" type="presOf" srcId="{AEF65F01-601A-40ED-9496-27DEA5C03459}" destId="{1D0BD0A4-B3C4-45C3-BDA2-83C2E91299D6}" srcOrd="0" destOrd="0" presId="urn:microsoft.com/office/officeart/2005/8/layout/hierarchy2#1"/>
    <dgm:cxn modelId="{0CEFA747-85C4-44A1-BAE8-E6EE84CEBD2D}" type="presOf" srcId="{C9FD5C0D-4020-40E6-B47C-681C9023B22C}" destId="{659042D5-8298-42A5-A5E1-BD314AA66CB1}" srcOrd="0" destOrd="0" presId="urn:microsoft.com/office/officeart/2005/8/layout/hierarchy2#1"/>
    <dgm:cxn modelId="{5E998179-BD54-493C-8A3E-A4281CF90212}" type="presOf" srcId="{E2783F91-D38E-4A32-9D77-2EC996EC30C4}" destId="{50224C6D-D660-4701-8B11-0B0FF7EE38F4}" srcOrd="0" destOrd="0" presId="urn:microsoft.com/office/officeart/2005/8/layout/hierarchy2#1"/>
    <dgm:cxn modelId="{495D2384-7893-4E85-8485-C189F67E6DB9}" type="presOf" srcId="{C9FD5C0D-4020-40E6-B47C-681C9023B22C}" destId="{DBEFDC2C-066D-42B6-801E-9433EE74490E}" srcOrd="1" destOrd="0" presId="urn:microsoft.com/office/officeart/2005/8/layout/hierarchy2#1"/>
    <dgm:cxn modelId="{F9ADF586-5610-4F08-A3FC-2F6317D65C09}" type="presOf" srcId="{85AEF21D-8B87-4AAF-B8CD-38CBB3A51633}" destId="{61CA1FDB-F3F5-4EC6-AFCF-EFE8DAEF0194}" srcOrd="0" destOrd="0" presId="urn:microsoft.com/office/officeart/2005/8/layout/hierarchy2#1"/>
    <dgm:cxn modelId="{4AC6F49E-5BEE-4AF8-804F-AABAB46A9829}" type="presOf" srcId="{85AEF21D-8B87-4AAF-B8CD-38CBB3A51633}" destId="{7C0ED971-BCDF-4C62-A83D-72E1830E40E4}" srcOrd="1" destOrd="0" presId="urn:microsoft.com/office/officeart/2005/8/layout/hierarchy2#1"/>
    <dgm:cxn modelId="{233D45CE-DFEC-4A3B-AFA1-A2CC3B6ACF6B}" type="presOf" srcId="{F2C6A66D-A803-4778-9E47-CE8D7782E063}" destId="{BC6D1E25-EBD7-4261-9525-8EC25003E18E}" srcOrd="0" destOrd="0" presId="urn:microsoft.com/office/officeart/2005/8/layout/hierarchy2#1"/>
    <dgm:cxn modelId="{AEC0A0E9-0E91-4BFF-8179-4DDB965B1748}" srcId="{F2C6A66D-A803-4778-9E47-CE8D7782E063}" destId="{1BFC2BF9-A49A-4D24-A442-3512B74CB717}" srcOrd="0" destOrd="0" parTransId="{648677EE-024D-45A8-A924-F6E1634171C6}" sibTransId="{CB6465B7-E776-439F-A97D-B1C5B8C6835E}"/>
    <dgm:cxn modelId="{8B688478-C64B-4952-8839-0A9A84043832}" type="presParOf" srcId="{BC6D1E25-EBD7-4261-9525-8EC25003E18E}" destId="{8574257B-E307-493B-A796-BFE8BFFA5D8A}" srcOrd="0" destOrd="0" presId="urn:microsoft.com/office/officeart/2005/8/layout/hierarchy2#1"/>
    <dgm:cxn modelId="{242628A5-2CB4-48D5-B5EC-C8BDDBC2B3A2}" type="presParOf" srcId="{8574257B-E307-493B-A796-BFE8BFFA5D8A}" destId="{DA8E8E1D-BAF5-4FDD-AEC0-C3A290F7BB41}" srcOrd="0" destOrd="0" presId="urn:microsoft.com/office/officeart/2005/8/layout/hierarchy2#1"/>
    <dgm:cxn modelId="{83C451BE-C762-4EDE-B71F-EE33C1CBAA41}" type="presParOf" srcId="{8574257B-E307-493B-A796-BFE8BFFA5D8A}" destId="{3830E995-232C-4556-BBB7-6D145CE99D35}" srcOrd="1" destOrd="0" presId="urn:microsoft.com/office/officeart/2005/8/layout/hierarchy2#1"/>
    <dgm:cxn modelId="{DAEB4D97-0E4F-4CB1-BDB8-C399163FB810}" type="presParOf" srcId="{3830E995-232C-4556-BBB7-6D145CE99D35}" destId="{61CA1FDB-F3F5-4EC6-AFCF-EFE8DAEF0194}" srcOrd="0" destOrd="0" presId="urn:microsoft.com/office/officeart/2005/8/layout/hierarchy2#1"/>
    <dgm:cxn modelId="{915C021A-96EB-4438-9F08-9EF52C56C937}" type="presParOf" srcId="{61CA1FDB-F3F5-4EC6-AFCF-EFE8DAEF0194}" destId="{7C0ED971-BCDF-4C62-A83D-72E1830E40E4}" srcOrd="0" destOrd="0" presId="urn:microsoft.com/office/officeart/2005/8/layout/hierarchy2#1"/>
    <dgm:cxn modelId="{A50C8168-4737-4840-BCE2-0E7BCCC66787}" type="presParOf" srcId="{3830E995-232C-4556-BBB7-6D145CE99D35}" destId="{73031CFA-F38D-4CF6-BD93-3ED79C0D980E}" srcOrd="1" destOrd="0" presId="urn:microsoft.com/office/officeart/2005/8/layout/hierarchy2#1"/>
    <dgm:cxn modelId="{AE9D4205-D150-4D1B-A510-66633A738C12}" type="presParOf" srcId="{73031CFA-F38D-4CF6-BD93-3ED79C0D980E}" destId="{50224C6D-D660-4701-8B11-0B0FF7EE38F4}" srcOrd="0" destOrd="0" presId="urn:microsoft.com/office/officeart/2005/8/layout/hierarchy2#1"/>
    <dgm:cxn modelId="{FFADBF95-F873-4E28-A481-3AC5B544009B}" type="presParOf" srcId="{73031CFA-F38D-4CF6-BD93-3ED79C0D980E}" destId="{64209A96-FE10-45CA-B07F-ED3D259263F8}" srcOrd="1" destOrd="0" presId="urn:microsoft.com/office/officeart/2005/8/layout/hierarchy2#1"/>
    <dgm:cxn modelId="{9C7C73D0-B05B-46F0-9E61-E1358C2C9160}" type="presParOf" srcId="{3830E995-232C-4556-BBB7-6D145CE99D35}" destId="{659042D5-8298-42A5-A5E1-BD314AA66CB1}" srcOrd="2" destOrd="0" presId="urn:microsoft.com/office/officeart/2005/8/layout/hierarchy2#1"/>
    <dgm:cxn modelId="{50B806C6-387E-411F-85C5-D588EFD9AB76}" type="presParOf" srcId="{659042D5-8298-42A5-A5E1-BD314AA66CB1}" destId="{DBEFDC2C-066D-42B6-801E-9433EE74490E}" srcOrd="0" destOrd="0" presId="urn:microsoft.com/office/officeart/2005/8/layout/hierarchy2#1"/>
    <dgm:cxn modelId="{413ACD8F-64FD-4A1D-B5CF-E19BE311ABF4}" type="presParOf" srcId="{3830E995-232C-4556-BBB7-6D145CE99D35}" destId="{8E931354-D0C6-4689-83B8-BD075837DC7F}" srcOrd="3" destOrd="0" presId="urn:microsoft.com/office/officeart/2005/8/layout/hierarchy2#1"/>
    <dgm:cxn modelId="{BB287148-9833-4E72-B400-EEF15E631125}" type="presParOf" srcId="{8E931354-D0C6-4689-83B8-BD075837DC7F}" destId="{1D0BD0A4-B3C4-45C3-BDA2-83C2E91299D6}" srcOrd="0" destOrd="0" presId="urn:microsoft.com/office/officeart/2005/8/layout/hierarchy2#1"/>
    <dgm:cxn modelId="{85D080AD-0AA6-4621-96BC-9228CBF76BB1}" type="presParOf" srcId="{8E931354-D0C6-4689-83B8-BD075837DC7F}" destId="{C533853F-C1FB-4A7F-B0E6-19A13CBE1071}" srcOrd="1" destOrd="0" presId="urn:microsoft.com/office/officeart/2005/8/layout/hierarchy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E8E1D-BAF5-4FDD-AEC0-C3A290F7BB41}">
      <dsp:nvSpPr>
        <dsp:cNvPr id="0" name=""/>
        <dsp:cNvSpPr/>
      </dsp:nvSpPr>
      <dsp:spPr>
        <a:xfrm>
          <a:off x="74291" y="1491737"/>
          <a:ext cx="3337657" cy="122193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solidFill>
                <a:srgbClr val="C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  估算三位数加、减三位数</a:t>
          </a:r>
        </a:p>
      </dsp:txBody>
      <dsp:txXfrm>
        <a:off x="110080" y="1527526"/>
        <a:ext cx="3266079" cy="1150352"/>
      </dsp:txXfrm>
    </dsp:sp>
    <dsp:sp modelId="{61CA1FDB-F3F5-4EC6-AFCF-EFE8DAEF0194}">
      <dsp:nvSpPr>
        <dsp:cNvPr id="0" name=""/>
        <dsp:cNvSpPr/>
      </dsp:nvSpPr>
      <dsp:spPr>
        <a:xfrm rot="18877757">
          <a:off x="3181575" y="1522474"/>
          <a:ext cx="1548818" cy="58214"/>
        </a:xfrm>
        <a:custGeom>
          <a:avLst/>
          <a:gdLst/>
          <a:ahLst/>
          <a:cxnLst/>
          <a:rect l="0" t="0" r="0" b="0"/>
          <a:pathLst>
            <a:path>
              <a:moveTo>
                <a:pt x="0" y="29107"/>
              </a:moveTo>
              <a:lnTo>
                <a:pt x="1548818" y="291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3917263" y="1512861"/>
        <a:ext cx="77440" cy="77440"/>
      </dsp:txXfrm>
    </dsp:sp>
    <dsp:sp modelId="{50224C6D-D660-4701-8B11-0B0FF7EE38F4}">
      <dsp:nvSpPr>
        <dsp:cNvPr id="0" name=""/>
        <dsp:cNvSpPr/>
      </dsp:nvSpPr>
      <dsp:spPr>
        <a:xfrm>
          <a:off x="4500019" y="4555"/>
          <a:ext cx="3693184" cy="19918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把每个三位数看作与之接近的</a:t>
          </a:r>
          <a:r>
            <a:rPr lang="zh-CN" altLang="en-US" sz="2000" kern="12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整百</a:t>
          </a:r>
          <a:r>
            <a:rPr lang="zh-CN" altLang="en-US" sz="2000" kern="12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数后再计算。</a:t>
          </a:r>
        </a:p>
      </dsp:txBody>
      <dsp:txXfrm>
        <a:off x="4558357" y="62893"/>
        <a:ext cx="3576508" cy="1875132"/>
      </dsp:txXfrm>
    </dsp:sp>
    <dsp:sp modelId="{659042D5-8298-42A5-A5E1-BD314AA66CB1}">
      <dsp:nvSpPr>
        <dsp:cNvPr id="0" name=""/>
        <dsp:cNvSpPr/>
      </dsp:nvSpPr>
      <dsp:spPr>
        <a:xfrm rot="2715475">
          <a:off x="3183115" y="2622551"/>
          <a:ext cx="1545738" cy="58214"/>
        </a:xfrm>
        <a:custGeom>
          <a:avLst/>
          <a:gdLst/>
          <a:ahLst/>
          <a:cxnLst/>
          <a:rect l="0" t="0" r="0" b="0"/>
          <a:pathLst>
            <a:path>
              <a:moveTo>
                <a:pt x="0" y="29107"/>
              </a:moveTo>
              <a:lnTo>
                <a:pt x="1545738" y="29107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000" kern="1200">
            <a:latin typeface="微软雅黑" panose="020B0503020204020204" charset="-122"/>
            <a:ea typeface="微软雅黑" panose="020B0503020204020204" charset="-122"/>
          </a:endParaRPr>
        </a:p>
      </dsp:txBody>
      <dsp:txXfrm>
        <a:off x="3917340" y="2613015"/>
        <a:ext cx="77286" cy="77286"/>
      </dsp:txXfrm>
    </dsp:sp>
    <dsp:sp modelId="{1D0BD0A4-B3C4-45C3-BDA2-83C2E91299D6}">
      <dsp:nvSpPr>
        <dsp:cNvPr id="0" name=""/>
        <dsp:cNvSpPr/>
      </dsp:nvSpPr>
      <dsp:spPr>
        <a:xfrm>
          <a:off x="4500019" y="2200377"/>
          <a:ext cx="3750824" cy="20004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kern="12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把每个三位数看作与之接近的</a:t>
          </a:r>
          <a:r>
            <a:rPr lang="zh-CN" altLang="en-US" sz="2000" kern="120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几百几十</a:t>
          </a:r>
          <a:r>
            <a:rPr lang="zh-CN" altLang="en-US" sz="2000" kern="1200" dirty="0"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rPr>
            <a:t>数后再计算。</a:t>
          </a:r>
        </a:p>
      </dsp:txBody>
      <dsp:txXfrm>
        <a:off x="4558611" y="2258969"/>
        <a:ext cx="3633640" cy="18832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#1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endSty" val="noArr"/>
                        <dgm:param type="begPts" val="midR"/>
                        <dgm:param type="endPts" val="midL"/>
                      </dgm:alg>
                    </dgm:if>
                    <dgm:else name="Name14">
                      <dgm:alg type="conn">
                        <dgm:param type="dim" val="1D"/>
                        <dgm:param type="endSty" val="noArr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ED1461E4-8541-4E8F-AC59-028538C5CE1A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7644DB0-7CA6-450A-B21C-844628E79669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2162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92163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8AA7DC-3CF6-40AD-A58B-0935B7BC360D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16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29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箭头: V 形 2"/>
          <p:cNvSpPr/>
          <p:nvPr userDrawn="1"/>
        </p:nvSpPr>
        <p:spPr>
          <a:xfrm>
            <a:off x="571500" y="381000"/>
            <a:ext cx="457200" cy="457200"/>
          </a:xfrm>
          <a:prstGeom prst="chevron">
            <a:avLst/>
          </a:prstGeom>
          <a:solidFill>
            <a:srgbClr val="70D4C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箭头: V 形 3"/>
          <p:cNvSpPr/>
          <p:nvPr userDrawn="1"/>
        </p:nvSpPr>
        <p:spPr>
          <a:xfrm>
            <a:off x="927100" y="381000"/>
            <a:ext cx="457200" cy="457200"/>
          </a:xfrm>
          <a:prstGeom prst="chevron">
            <a:avLst/>
          </a:prstGeom>
          <a:solidFill>
            <a:srgbClr val="70D4C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2" t="2180" r="28660" b="4200"/>
          <a:stretch>
            <a:fillRect/>
          </a:stretch>
        </p:blipFill>
        <p:spPr>
          <a:xfrm>
            <a:off x="-17898" y="-16044"/>
            <a:ext cx="4764714" cy="6893710"/>
          </a:xfrm>
          <a:custGeom>
            <a:avLst/>
            <a:gdLst>
              <a:gd name="connsiteX0" fmla="*/ 2720195 w 4764714"/>
              <a:gd name="connsiteY0" fmla="*/ 0 h 6893710"/>
              <a:gd name="connsiteX1" fmla="*/ 4764714 w 4764714"/>
              <a:gd name="connsiteY1" fmla="*/ 6893710 h 6893710"/>
              <a:gd name="connsiteX2" fmla="*/ 23135 w 4764714"/>
              <a:gd name="connsiteY2" fmla="*/ 6877691 h 6893710"/>
              <a:gd name="connsiteX3" fmla="*/ 0 w 4764714"/>
              <a:gd name="connsiteY3" fmla="*/ 14644 h 6893710"/>
              <a:gd name="connsiteX4" fmla="*/ 2720195 w 4764714"/>
              <a:gd name="connsiteY4" fmla="*/ 0 h 6893710"/>
              <a:gd name="connsiteX5" fmla="*/ 11433 w 4764714"/>
              <a:gd name="connsiteY5" fmla="*/ 251765 h 6893710"/>
              <a:gd name="connsiteX6" fmla="*/ 30349 w 4764714"/>
              <a:gd name="connsiteY6" fmla="*/ 6507296 h 6893710"/>
              <a:gd name="connsiteX7" fmla="*/ 3061043 w 4764714"/>
              <a:gd name="connsiteY7" fmla="*/ 4496182 h 6893710"/>
              <a:gd name="connsiteX8" fmla="*/ 11433 w 4764714"/>
              <a:gd name="connsiteY8" fmla="*/ 251765 h 689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4714" h="6893710">
                <a:moveTo>
                  <a:pt x="2720195" y="0"/>
                </a:moveTo>
                <a:lnTo>
                  <a:pt x="4764714" y="6893710"/>
                </a:lnTo>
                <a:lnTo>
                  <a:pt x="23135" y="6877691"/>
                </a:lnTo>
                <a:lnTo>
                  <a:pt x="0" y="14644"/>
                </a:lnTo>
                <a:lnTo>
                  <a:pt x="2720195" y="0"/>
                </a:lnTo>
                <a:close/>
                <a:moveTo>
                  <a:pt x="11433" y="251765"/>
                </a:moveTo>
                <a:lnTo>
                  <a:pt x="30349" y="6507296"/>
                </a:lnTo>
                <a:lnTo>
                  <a:pt x="3061043" y="4496182"/>
                </a:lnTo>
                <a:lnTo>
                  <a:pt x="11433" y="251765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1" t="12140" r="46134" b="13443"/>
          <a:stretch>
            <a:fillRect/>
          </a:stretch>
        </p:blipFill>
        <p:spPr>
          <a:xfrm>
            <a:off x="149910" y="717374"/>
            <a:ext cx="2666857" cy="5479743"/>
          </a:xfrm>
          <a:custGeom>
            <a:avLst/>
            <a:gdLst>
              <a:gd name="connsiteX0" fmla="*/ 1906 w 2666857"/>
              <a:gd name="connsiteY0" fmla="*/ 0 h 5479743"/>
              <a:gd name="connsiteX1" fmla="*/ 2666857 w 2666857"/>
              <a:gd name="connsiteY1" fmla="*/ 3709053 h 5479743"/>
              <a:gd name="connsiteX2" fmla="*/ 0 w 2666857"/>
              <a:gd name="connsiteY2" fmla="*/ 5479743 h 5479743"/>
              <a:gd name="connsiteX3" fmla="*/ 1906 w 2666857"/>
              <a:gd name="connsiteY3" fmla="*/ 0 h 547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6857" h="5479743">
                <a:moveTo>
                  <a:pt x="1906" y="0"/>
                </a:moveTo>
                <a:lnTo>
                  <a:pt x="2666857" y="3709053"/>
                </a:lnTo>
                <a:lnTo>
                  <a:pt x="0" y="5479743"/>
                </a:lnTo>
                <a:lnTo>
                  <a:pt x="1906" y="0"/>
                </a:lnTo>
                <a:close/>
              </a:path>
            </a:pathLst>
          </a:cu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5" t="2381" r="12876" b="72766"/>
          <a:stretch>
            <a:fillRect/>
          </a:stretch>
        </p:blipFill>
        <p:spPr>
          <a:xfrm>
            <a:off x="2871819" y="-1197"/>
            <a:ext cx="3618385" cy="1830021"/>
          </a:xfrm>
          <a:custGeom>
            <a:avLst/>
            <a:gdLst>
              <a:gd name="connsiteX0" fmla="*/ 0 w 3618385"/>
              <a:gd name="connsiteY0" fmla="*/ 0 h 1830021"/>
              <a:gd name="connsiteX1" fmla="*/ 3618385 w 3618385"/>
              <a:gd name="connsiteY1" fmla="*/ 51 h 1830021"/>
              <a:gd name="connsiteX2" fmla="*/ 582987 w 3618385"/>
              <a:gd name="connsiteY2" fmla="*/ 1830021 h 1830021"/>
              <a:gd name="connsiteX3" fmla="*/ 0 w 3618385"/>
              <a:gd name="connsiteY3" fmla="*/ 0 h 183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8385" h="1830021">
                <a:moveTo>
                  <a:pt x="0" y="0"/>
                </a:moveTo>
                <a:lnTo>
                  <a:pt x="3618385" y="51"/>
                </a:lnTo>
                <a:lnTo>
                  <a:pt x="582987" y="1830021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651410" y="2300042"/>
            <a:ext cx="7136336" cy="2719112"/>
            <a:chOff x="6130370" y="2972786"/>
            <a:chExt cx="5112385" cy="1947938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460400"/>
              <a:ext cx="5033249" cy="1460324"/>
              <a:chOff x="-4714868" y="2239465"/>
              <a:chExt cx="5033249" cy="1460324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CD5C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239465"/>
                <a:ext cx="5033249" cy="875008"/>
                <a:chOff x="-4714868" y="2239465"/>
                <a:chExt cx="5033249" cy="875008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14868" y="2239465"/>
                  <a:ext cx="4561346" cy="660069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lvl="0" indent="0" algn="dist">
                    <a:buNone/>
                    <a:defRPr/>
                  </a:pPr>
                  <a:r>
                    <a:rPr kumimoji="0" lang="en-US" altLang="zh-CN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CD5C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2.2   </a:t>
                  </a:r>
                  <a:r>
                    <a:rPr lang="zh-CN" altLang="en-US" sz="4000" b="1" dirty="0">
                      <a:solidFill>
                        <a:srgbClr val="6CD5C7"/>
                      </a:solidFill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解决问题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30370" y="2972786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kumimoji="0" lang="zh-CN" altLang="en-US" sz="3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 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万以内加法和减法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6CD5C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人教版小学数学三年级上册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1521098" y="2782197"/>
            <a:ext cx="1873250" cy="808037"/>
          </a:xfrm>
          <a:prstGeom prst="wedgeRoundRectCallout">
            <a:avLst>
              <a:gd name="adj1" fmla="val -50000"/>
              <a:gd name="adj2" fmla="val 7929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0170" tIns="46990" rIns="90170" bIns="46990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标题 1"/>
          <p:cNvSpPr>
            <a:spLocks noGrp="1" noChangeArrowheads="1"/>
          </p:cNvSpPr>
          <p:nvPr/>
        </p:nvSpPr>
        <p:spPr bwMode="auto">
          <a:xfrm>
            <a:off x="1548085" y="3172721"/>
            <a:ext cx="19446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chemeClr val="accent6">
                    <a:lumMod val="7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55-38=17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chemeClr val="accent6">
                    <a:lumMod val="7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550-380=170</a:t>
            </a:r>
            <a:endParaRPr lang="zh-CN" altLang="en-US" sz="2000" kern="0" dirty="0">
              <a:solidFill>
                <a:schemeClr val="accent6">
                  <a:lumMod val="7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000" kern="0" dirty="0">
              <a:solidFill>
                <a:schemeClr val="accent6">
                  <a:lumMod val="7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71" name="AutoShape 14"/>
          <p:cNvSpPr>
            <a:spLocks noChangeArrowheads="1"/>
          </p:cNvSpPr>
          <p:nvPr/>
        </p:nvSpPr>
        <p:spPr bwMode="auto">
          <a:xfrm>
            <a:off x="3681686" y="2463108"/>
            <a:ext cx="2447925" cy="20256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>
            <a:solidFill>
              <a:schemeClr val="tx1"/>
            </a:solidFill>
            <a:prstDash val="sysDot"/>
            <a:round/>
          </a:ln>
        </p:spPr>
        <p:txBody>
          <a:bodyPr anchor="ctr"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72" name="标题 1"/>
          <p:cNvSpPr>
            <a:spLocks noGrp="1" noChangeArrowheads="1"/>
          </p:cNvSpPr>
          <p:nvPr/>
        </p:nvSpPr>
        <p:spPr bwMode="auto">
          <a:xfrm>
            <a:off x="4162699" y="2463109"/>
            <a:ext cx="21605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   十   个</a:t>
            </a:r>
          </a:p>
        </p:txBody>
      </p:sp>
      <p:sp>
        <p:nvSpPr>
          <p:cNvPr id="83973" name="标题 1"/>
          <p:cNvSpPr>
            <a:spLocks noGrp="1" noChangeArrowheads="1"/>
          </p:cNvSpPr>
          <p:nvPr/>
        </p:nvSpPr>
        <p:spPr bwMode="auto">
          <a:xfrm>
            <a:off x="4272236" y="3040959"/>
            <a:ext cx="1584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0</a:t>
            </a:r>
          </a:p>
        </p:txBody>
      </p:sp>
      <p:sp>
        <p:nvSpPr>
          <p:cNvPr id="83974" name="标题 1"/>
          <p:cNvSpPr>
            <a:spLocks noGrp="1" noChangeArrowheads="1"/>
          </p:cNvSpPr>
          <p:nvPr/>
        </p:nvSpPr>
        <p:spPr bwMode="auto">
          <a:xfrm>
            <a:off x="3981163" y="3472759"/>
            <a:ext cx="20875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0</a:t>
            </a:r>
          </a:p>
        </p:txBody>
      </p:sp>
      <p:sp>
        <p:nvSpPr>
          <p:cNvPr id="83975" name="Line 18"/>
          <p:cNvSpPr>
            <a:spLocks noChangeShapeType="1"/>
          </p:cNvSpPr>
          <p:nvPr/>
        </p:nvSpPr>
        <p:spPr bwMode="auto">
          <a:xfrm>
            <a:off x="3897586" y="3975997"/>
            <a:ext cx="201612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76" name="标题 1"/>
          <p:cNvSpPr>
            <a:spLocks noGrp="1" noChangeArrowheads="1"/>
          </p:cNvSpPr>
          <p:nvPr/>
        </p:nvSpPr>
        <p:spPr bwMode="auto">
          <a:xfrm>
            <a:off x="5129504" y="4029971"/>
            <a:ext cx="431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3978" name="标题 1"/>
          <p:cNvSpPr>
            <a:spLocks noGrp="1" noChangeArrowheads="1"/>
          </p:cNvSpPr>
          <p:nvPr/>
        </p:nvSpPr>
        <p:spPr bwMode="auto">
          <a:xfrm>
            <a:off x="6231211" y="2517084"/>
            <a:ext cx="286067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为什么百位上是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减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83979" name="标题 1"/>
          <p:cNvSpPr>
            <a:spLocks noGrp="1" noChangeArrowheads="1"/>
          </p:cNvSpPr>
          <p:nvPr/>
        </p:nvSpPr>
        <p:spPr bwMode="auto">
          <a:xfrm>
            <a:off x="4292873" y="2679009"/>
            <a:ext cx="431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4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400" kern="0" baseline="-2500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80" name="标题 1"/>
          <p:cNvSpPr>
            <a:spLocks noGrp="1" noChangeArrowheads="1"/>
          </p:cNvSpPr>
          <p:nvPr/>
        </p:nvSpPr>
        <p:spPr bwMode="auto">
          <a:xfrm>
            <a:off x="4688160" y="4022034"/>
            <a:ext cx="431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81" name="标题 1"/>
          <p:cNvSpPr>
            <a:spLocks noGrp="1" noChangeArrowheads="1"/>
          </p:cNvSpPr>
          <p:nvPr/>
        </p:nvSpPr>
        <p:spPr bwMode="auto">
          <a:xfrm>
            <a:off x="4243660" y="4022034"/>
            <a:ext cx="431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87" name="标题 1"/>
          <p:cNvSpPr>
            <a:spLocks noGrp="1" noChangeArrowheads="1"/>
          </p:cNvSpPr>
          <p:nvPr/>
        </p:nvSpPr>
        <p:spPr bwMode="auto">
          <a:xfrm>
            <a:off x="4330974" y="2902847"/>
            <a:ext cx="2873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24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83988" name="标题 1"/>
          <p:cNvSpPr>
            <a:spLocks noGrp="1" noChangeArrowheads="1"/>
          </p:cNvSpPr>
          <p:nvPr/>
        </p:nvSpPr>
        <p:spPr bwMode="auto">
          <a:xfrm>
            <a:off x="4675460" y="2753622"/>
            <a:ext cx="5032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16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3989" name="Text Box 4"/>
          <p:cNvSpPr txBox="1">
            <a:spLocks noChangeArrowheads="1"/>
          </p:cNvSpPr>
          <p:nvPr/>
        </p:nvSpPr>
        <p:spPr bwMode="auto">
          <a:xfrm>
            <a:off x="645318" y="5592560"/>
            <a:ext cx="511651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答：买一辆自行车比买一辆电动车少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</p:txBody>
      </p:sp>
      <p:sp>
        <p:nvSpPr>
          <p:cNvPr id="26" name="矩形 25"/>
          <p:cNvSpPr/>
          <p:nvPr/>
        </p:nvSpPr>
        <p:spPr>
          <a:xfrm>
            <a:off x="6345511" y="3661672"/>
            <a:ext cx="3381375" cy="1939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相同数位要对齐，从个位减起。哪一位上不够减，就向前一位退一，在本位上加十再减。</a:t>
            </a:r>
          </a:p>
        </p:txBody>
      </p:sp>
      <p:sp>
        <p:nvSpPr>
          <p:cNvPr id="83991" name="标题 1"/>
          <p:cNvSpPr>
            <a:spLocks noGrp="1" noChangeArrowheads="1"/>
          </p:cNvSpPr>
          <p:nvPr/>
        </p:nvSpPr>
        <p:spPr bwMode="auto">
          <a:xfrm>
            <a:off x="4267474" y="2756797"/>
            <a:ext cx="5032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16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399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1012" y="3977583"/>
            <a:ext cx="94981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99811" y="2753621"/>
            <a:ext cx="631825" cy="8366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617539" y="1229382"/>
            <a:ext cx="61214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买一辆自行车比买一辆电动车少多少钱？</a:t>
            </a:r>
          </a:p>
        </p:txBody>
      </p:sp>
      <p:pic>
        <p:nvPicPr>
          <p:cNvPr id="35" name="图片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24" y="1374973"/>
            <a:ext cx="1402919" cy="94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图片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387" y="1312171"/>
            <a:ext cx="1334817" cy="134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标题 1"/>
          <p:cNvSpPr>
            <a:spLocks noGrp="1" noChangeArrowheads="1"/>
          </p:cNvSpPr>
          <p:nvPr/>
        </p:nvSpPr>
        <p:spPr bwMode="auto">
          <a:xfrm>
            <a:off x="3203575" y="1798638"/>
            <a:ext cx="2232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550-380=</a:t>
            </a:r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8" name="标题 1"/>
          <p:cNvSpPr>
            <a:spLocks noGrp="1" noChangeArrowheads="1"/>
          </p:cNvSpPr>
          <p:nvPr/>
        </p:nvSpPr>
        <p:spPr bwMode="auto">
          <a:xfrm>
            <a:off x="4356100" y="1808163"/>
            <a:ext cx="1119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170(</a:t>
            </a:r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元</a:t>
            </a: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)</a:t>
            </a:r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3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3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3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3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3971" grpId="0" animBg="1"/>
      <p:bldP spid="83972" grpId="0"/>
      <p:bldP spid="83973" grpId="0"/>
      <p:bldP spid="83974" grpId="0"/>
      <p:bldP spid="83975" grpId="0" animBg="1"/>
      <p:bldP spid="83976" grpId="0"/>
      <p:bldP spid="83978" grpId="0"/>
      <p:bldP spid="83979" grpId="0"/>
      <p:bldP spid="83980" grpId="0"/>
      <p:bldP spid="83981" grpId="0"/>
      <p:bldP spid="83987" grpId="0"/>
      <p:bldP spid="83988" grpId="0"/>
      <p:bldP spid="83989" grpId="0"/>
      <p:bldP spid="26" grpId="0" animBg="1"/>
      <p:bldP spid="839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0400" y="1274239"/>
            <a:ext cx="1160463" cy="55399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做一做</a:t>
            </a:r>
          </a:p>
        </p:txBody>
      </p:sp>
      <p:sp>
        <p:nvSpPr>
          <p:cNvPr id="84994" name="Text Box 3"/>
          <p:cNvSpPr txBox="1">
            <a:spLocks noChangeArrowheads="1"/>
          </p:cNvSpPr>
          <p:nvPr/>
        </p:nvSpPr>
        <p:spPr bwMode="auto">
          <a:xfrm>
            <a:off x="538164" y="1909198"/>
            <a:ext cx="49403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果园里出口橘子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550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筐，出口苹果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筐。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出口的橘子和苹果一共多少筐？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出口的橘子比苹果多多少筐？</a:t>
            </a:r>
          </a:p>
        </p:txBody>
      </p:sp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1011238" y="3381375"/>
            <a:ext cx="19431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(1)550+270=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585612" y="3381375"/>
            <a:ext cx="19431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(2)550-270=</a:t>
            </a:r>
          </a:p>
        </p:txBody>
      </p:sp>
      <p:sp>
        <p:nvSpPr>
          <p:cNvPr id="84997" name="Text Box 3"/>
          <p:cNvSpPr txBox="1">
            <a:spLocks noChangeArrowheads="1"/>
          </p:cNvSpPr>
          <p:nvPr/>
        </p:nvSpPr>
        <p:spPr bwMode="auto">
          <a:xfrm>
            <a:off x="1552577" y="3781425"/>
            <a:ext cx="935037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550</a:t>
            </a:r>
          </a:p>
        </p:txBody>
      </p:sp>
      <p:sp>
        <p:nvSpPr>
          <p:cNvPr id="84998" name="Text Box 3"/>
          <p:cNvSpPr txBox="1">
            <a:spLocks noChangeArrowheads="1"/>
          </p:cNvSpPr>
          <p:nvPr/>
        </p:nvSpPr>
        <p:spPr bwMode="auto">
          <a:xfrm>
            <a:off x="1298577" y="4129089"/>
            <a:ext cx="896937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+ 270</a:t>
            </a:r>
          </a:p>
        </p:txBody>
      </p:sp>
      <p:cxnSp>
        <p:nvCxnSpPr>
          <p:cNvPr id="84999" name="直接连接符 18"/>
          <p:cNvCxnSpPr>
            <a:cxnSpLocks noChangeShapeType="1"/>
          </p:cNvCxnSpPr>
          <p:nvPr/>
        </p:nvCxnSpPr>
        <p:spPr bwMode="auto">
          <a:xfrm>
            <a:off x="1298576" y="4610100"/>
            <a:ext cx="1008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0" name="Text Box 3"/>
          <p:cNvSpPr txBox="1">
            <a:spLocks noChangeArrowheads="1"/>
          </p:cNvSpPr>
          <p:nvPr/>
        </p:nvSpPr>
        <p:spPr bwMode="auto">
          <a:xfrm>
            <a:off x="1522433" y="4529139"/>
            <a:ext cx="935037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820</a:t>
            </a:r>
          </a:p>
        </p:txBody>
      </p:sp>
      <p:sp>
        <p:nvSpPr>
          <p:cNvPr id="85001" name="Text Box 3"/>
          <p:cNvSpPr txBox="1">
            <a:spLocks noChangeArrowheads="1"/>
          </p:cNvSpPr>
          <p:nvPr/>
        </p:nvSpPr>
        <p:spPr bwMode="auto">
          <a:xfrm>
            <a:off x="2555445" y="3381375"/>
            <a:ext cx="134143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820(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筐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85002" name="Text Box 3"/>
          <p:cNvSpPr txBox="1">
            <a:spLocks noChangeArrowheads="1"/>
          </p:cNvSpPr>
          <p:nvPr/>
        </p:nvSpPr>
        <p:spPr bwMode="auto">
          <a:xfrm>
            <a:off x="6158700" y="3781425"/>
            <a:ext cx="9366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550</a:t>
            </a:r>
          </a:p>
        </p:txBody>
      </p:sp>
      <p:sp>
        <p:nvSpPr>
          <p:cNvPr id="85003" name="Text Box 3"/>
          <p:cNvSpPr txBox="1">
            <a:spLocks noChangeArrowheads="1"/>
          </p:cNvSpPr>
          <p:nvPr/>
        </p:nvSpPr>
        <p:spPr bwMode="auto">
          <a:xfrm>
            <a:off x="5904699" y="4129089"/>
            <a:ext cx="89693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  270</a:t>
            </a:r>
          </a:p>
        </p:txBody>
      </p:sp>
      <p:cxnSp>
        <p:nvCxnSpPr>
          <p:cNvPr id="85004" name="直接连接符 23"/>
          <p:cNvCxnSpPr>
            <a:cxnSpLocks noChangeShapeType="1"/>
          </p:cNvCxnSpPr>
          <p:nvPr/>
        </p:nvCxnSpPr>
        <p:spPr bwMode="auto">
          <a:xfrm>
            <a:off x="5904700" y="4610100"/>
            <a:ext cx="1008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5005" name="Text Box 3"/>
          <p:cNvSpPr txBox="1">
            <a:spLocks noChangeArrowheads="1"/>
          </p:cNvSpPr>
          <p:nvPr/>
        </p:nvSpPr>
        <p:spPr bwMode="auto">
          <a:xfrm>
            <a:off x="6128220" y="4529139"/>
            <a:ext cx="9366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280</a:t>
            </a:r>
          </a:p>
        </p:txBody>
      </p:sp>
      <p:sp>
        <p:nvSpPr>
          <p:cNvPr id="85006" name="Text Box 3"/>
          <p:cNvSpPr txBox="1">
            <a:spLocks noChangeArrowheads="1"/>
          </p:cNvSpPr>
          <p:nvPr/>
        </p:nvSpPr>
        <p:spPr bwMode="auto">
          <a:xfrm>
            <a:off x="7069562" y="3374581"/>
            <a:ext cx="1341437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280(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筐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</a:p>
        </p:txBody>
      </p:sp>
      <p:sp>
        <p:nvSpPr>
          <p:cNvPr id="85007" name="Text Box 3"/>
          <p:cNvSpPr txBox="1">
            <a:spLocks noChangeArrowheads="1"/>
          </p:cNvSpPr>
          <p:nvPr/>
        </p:nvSpPr>
        <p:spPr bwMode="auto">
          <a:xfrm>
            <a:off x="1063627" y="5184776"/>
            <a:ext cx="398064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答：出口的橘子和苹果一共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820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筐。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5008" name="Text Box 3"/>
          <p:cNvSpPr txBox="1">
            <a:spLocks noChangeArrowheads="1"/>
          </p:cNvSpPr>
          <p:nvPr/>
        </p:nvSpPr>
        <p:spPr bwMode="auto">
          <a:xfrm>
            <a:off x="5782463" y="5184776"/>
            <a:ext cx="640953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答：出口的橘子比苹果多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筐。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5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5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5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5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/>
      <p:bldP spid="84996" grpId="0"/>
      <p:bldP spid="84997" grpId="0"/>
      <p:bldP spid="84998" grpId="0"/>
      <p:bldP spid="85000" grpId="0"/>
      <p:bldP spid="85001" grpId="0"/>
      <p:bldP spid="85002" grpId="0"/>
      <p:bldP spid="85003" grpId="0"/>
      <p:bldP spid="85005" grpId="0"/>
      <p:bldP spid="85006" grpId="0"/>
      <p:bldP spid="85007" grpId="0"/>
      <p:bldP spid="850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6"/>
          <p:cNvSpPr txBox="1">
            <a:spLocks noChangeArrowheads="1"/>
          </p:cNvSpPr>
          <p:nvPr/>
        </p:nvSpPr>
        <p:spPr bwMode="auto">
          <a:xfrm>
            <a:off x="2995613" y="5283200"/>
            <a:ext cx="2305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221+239 =</a:t>
            </a:r>
          </a:p>
        </p:txBody>
      </p:sp>
      <p:sp>
        <p:nvSpPr>
          <p:cNvPr id="86018" name="Text Box 5"/>
          <p:cNvSpPr txBox="1">
            <a:spLocks noChangeArrowheads="1"/>
          </p:cNvSpPr>
          <p:nvPr/>
        </p:nvSpPr>
        <p:spPr bwMode="auto">
          <a:xfrm>
            <a:off x="660400" y="4361928"/>
            <a:ext cx="5146675" cy="55399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六个年级的学生同时看巨幕电影坐得下吗？</a:t>
            </a:r>
          </a:p>
        </p:txBody>
      </p:sp>
      <p:grpSp>
        <p:nvGrpSpPr>
          <p:cNvPr id="86019" name="组合 2"/>
          <p:cNvGrpSpPr/>
          <p:nvPr/>
        </p:nvGrpSpPr>
        <p:grpSpPr bwMode="auto">
          <a:xfrm>
            <a:off x="8106886" y="3584019"/>
            <a:ext cx="4614863" cy="1022350"/>
            <a:chOff x="5724128" y="2182173"/>
            <a:chExt cx="4618750" cy="1021750"/>
          </a:xfrm>
        </p:grpSpPr>
        <p:sp>
          <p:nvSpPr>
            <p:cNvPr id="86020" name="圆角矩形标注 1"/>
            <p:cNvSpPr>
              <a:spLocks noChangeArrowheads="1"/>
            </p:cNvSpPr>
            <p:nvPr/>
          </p:nvSpPr>
          <p:spPr bwMode="auto">
            <a:xfrm>
              <a:off x="5724128" y="2859782"/>
              <a:ext cx="1777286" cy="344141"/>
            </a:xfrm>
            <a:prstGeom prst="wedgeRoundRectCallout">
              <a:avLst>
                <a:gd name="adj1" fmla="val 39361"/>
                <a:gd name="adj2" fmla="val 77125"/>
                <a:gd name="adj3" fmla="val 16667"/>
              </a:avLst>
            </a:prstGeom>
            <a:solidFill>
              <a:srgbClr val="FFCC66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6021" name="Text Box 5"/>
            <p:cNvSpPr txBox="1">
              <a:spLocks noChangeArrowheads="1"/>
            </p:cNvSpPr>
            <p:nvPr/>
          </p:nvSpPr>
          <p:spPr bwMode="auto">
            <a:xfrm>
              <a:off x="6820093" y="2182173"/>
              <a:ext cx="3522785" cy="505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86022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480" y="1559967"/>
            <a:ext cx="6078221" cy="289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矩形 9"/>
          <p:cNvSpPr>
            <a:spLocks noChangeArrowheads="1"/>
          </p:cNvSpPr>
          <p:nvPr/>
        </p:nvSpPr>
        <p:spPr bwMode="auto">
          <a:xfrm>
            <a:off x="8225155" y="4133211"/>
            <a:ext cx="1723549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你会估算吗？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0400" y="1275058"/>
            <a:ext cx="1160463" cy="50385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动动脑</a:t>
            </a:r>
          </a:p>
        </p:txBody>
      </p:sp>
      <p:sp>
        <p:nvSpPr>
          <p:cNvPr id="1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6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6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/>
      <p:bldP spid="86018" grpId="0" animBg="1"/>
      <p:bldP spid="860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897188" y="4094164"/>
            <a:ext cx="3443571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accent6">
                    <a:lumMod val="7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但是不能确定是否大于441。</a:t>
            </a:r>
          </a:p>
        </p:txBody>
      </p:sp>
      <p:sp>
        <p:nvSpPr>
          <p:cNvPr id="87042" name="Text Box 14"/>
          <p:cNvSpPr txBox="1">
            <a:spLocks noChangeArrowheads="1"/>
          </p:cNvSpPr>
          <p:nvPr/>
        </p:nvSpPr>
        <p:spPr bwMode="auto">
          <a:xfrm>
            <a:off x="699966" y="4998915"/>
            <a:ext cx="5710237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答：六个年级的学生同时看巨幕电影坐不下。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7423150" y="4081464"/>
            <a:ext cx="954107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accent6">
                    <a:lumMod val="7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坐不下</a:t>
            </a:r>
          </a:p>
        </p:txBody>
      </p:sp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679442" y="1278634"/>
            <a:ext cx="167481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221+239 =</a:t>
            </a: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?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45" name="Text Box 7"/>
          <p:cNvSpPr txBox="1">
            <a:spLocks noChangeArrowheads="1"/>
          </p:cNvSpPr>
          <p:nvPr/>
        </p:nvSpPr>
        <p:spPr bwMode="auto">
          <a:xfrm>
            <a:off x="6048375" y="1852614"/>
            <a:ext cx="42703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46" name="右箭头 43"/>
          <p:cNvSpPr>
            <a:spLocks noChangeArrowheads="1"/>
          </p:cNvSpPr>
          <p:nvPr/>
        </p:nvSpPr>
        <p:spPr bwMode="auto">
          <a:xfrm>
            <a:off x="7742239" y="1931988"/>
            <a:ext cx="428625" cy="220662"/>
          </a:xfrm>
          <a:prstGeom prst="rightArrow">
            <a:avLst>
              <a:gd name="adj1" fmla="val 50000"/>
              <a:gd name="adj2" fmla="val 49982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47" name="右箭头 44"/>
          <p:cNvSpPr>
            <a:spLocks noChangeArrowheads="1"/>
          </p:cNvSpPr>
          <p:nvPr/>
        </p:nvSpPr>
        <p:spPr bwMode="auto">
          <a:xfrm>
            <a:off x="7756526" y="2663826"/>
            <a:ext cx="428625" cy="220663"/>
          </a:xfrm>
          <a:prstGeom prst="rightArrow">
            <a:avLst>
              <a:gd name="adj1" fmla="val 50000"/>
              <a:gd name="adj2" fmla="val 49982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48" name="Text Box 9"/>
          <p:cNvSpPr txBox="1">
            <a:spLocks noChangeArrowheads="1"/>
          </p:cNvSpPr>
          <p:nvPr/>
        </p:nvSpPr>
        <p:spPr bwMode="auto">
          <a:xfrm>
            <a:off x="8677275" y="2141539"/>
            <a:ext cx="4318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 rot="5400000">
            <a:off x="8746332" y="2860230"/>
            <a:ext cx="2889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50" name="Text Box 7"/>
          <p:cNvSpPr txBox="1">
            <a:spLocks noChangeArrowheads="1"/>
          </p:cNvSpPr>
          <p:nvPr/>
        </p:nvSpPr>
        <p:spPr bwMode="auto">
          <a:xfrm>
            <a:off x="7716838" y="3346450"/>
            <a:ext cx="36036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</a:p>
        </p:txBody>
      </p:sp>
      <p:grpSp>
        <p:nvGrpSpPr>
          <p:cNvPr id="87051" name="组合 48"/>
          <p:cNvGrpSpPr/>
          <p:nvPr/>
        </p:nvGrpSpPr>
        <p:grpSpPr bwMode="auto">
          <a:xfrm>
            <a:off x="6588125" y="1812927"/>
            <a:ext cx="1193800" cy="505716"/>
            <a:chOff x="2753059" y="1428467"/>
            <a:chExt cx="747087" cy="453144"/>
          </a:xfrm>
        </p:grpSpPr>
        <p:sp>
          <p:nvSpPr>
            <p:cNvPr id="87052" name="椭圆 49"/>
            <p:cNvSpPr>
              <a:spLocks noChangeArrowheads="1"/>
            </p:cNvSpPr>
            <p:nvPr/>
          </p:nvSpPr>
          <p:spPr bwMode="auto">
            <a:xfrm>
              <a:off x="2753059" y="1503863"/>
              <a:ext cx="607396" cy="331219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053" name="Text Box 7"/>
            <p:cNvSpPr txBox="1">
              <a:spLocks noChangeArrowheads="1"/>
            </p:cNvSpPr>
            <p:nvPr/>
          </p:nvSpPr>
          <p:spPr bwMode="auto">
            <a:xfrm>
              <a:off x="2892750" y="1428467"/>
              <a:ext cx="607396" cy="453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221</a:t>
              </a: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7054" name="组合 51"/>
          <p:cNvGrpSpPr/>
          <p:nvPr/>
        </p:nvGrpSpPr>
        <p:grpSpPr bwMode="auto">
          <a:xfrm>
            <a:off x="6616700" y="2492375"/>
            <a:ext cx="1106488" cy="505716"/>
            <a:chOff x="2753059" y="2037141"/>
            <a:chExt cx="712726" cy="418615"/>
          </a:xfrm>
        </p:grpSpPr>
        <p:sp>
          <p:nvSpPr>
            <p:cNvPr id="87055" name="椭圆 52"/>
            <p:cNvSpPr>
              <a:spLocks noChangeArrowheads="1"/>
            </p:cNvSpPr>
            <p:nvPr/>
          </p:nvSpPr>
          <p:spPr bwMode="auto">
            <a:xfrm>
              <a:off x="2753059" y="2097408"/>
              <a:ext cx="607396" cy="331219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056" name="Text Box 7"/>
            <p:cNvSpPr txBox="1">
              <a:spLocks noChangeArrowheads="1"/>
            </p:cNvSpPr>
            <p:nvPr/>
          </p:nvSpPr>
          <p:spPr bwMode="auto">
            <a:xfrm>
              <a:off x="2838051" y="2037141"/>
              <a:ext cx="627734" cy="41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239</a:t>
              </a: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7057" name="椭圆 55"/>
          <p:cNvSpPr>
            <a:spLocks noChangeArrowheads="1"/>
          </p:cNvSpPr>
          <p:nvPr/>
        </p:nvSpPr>
        <p:spPr bwMode="auto">
          <a:xfrm>
            <a:off x="8345489" y="1876425"/>
            <a:ext cx="1062037" cy="3302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58" name="Text Box 7"/>
          <p:cNvSpPr txBox="1">
            <a:spLocks noChangeArrowheads="1"/>
          </p:cNvSpPr>
          <p:nvPr/>
        </p:nvSpPr>
        <p:spPr bwMode="auto">
          <a:xfrm>
            <a:off x="8604251" y="1768475"/>
            <a:ext cx="109696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220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59" name="椭圆 58"/>
          <p:cNvSpPr>
            <a:spLocks noChangeArrowheads="1"/>
          </p:cNvSpPr>
          <p:nvPr/>
        </p:nvSpPr>
        <p:spPr bwMode="auto">
          <a:xfrm>
            <a:off x="8343900" y="2582864"/>
            <a:ext cx="1049338" cy="331787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60" name="Text Box 7"/>
          <p:cNvSpPr txBox="1">
            <a:spLocks noChangeArrowheads="1"/>
          </p:cNvSpPr>
          <p:nvPr/>
        </p:nvSpPr>
        <p:spPr bwMode="auto">
          <a:xfrm>
            <a:off x="8631238" y="2481263"/>
            <a:ext cx="108426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230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61" name="Text Box 9"/>
          <p:cNvSpPr txBox="1">
            <a:spLocks noChangeArrowheads="1"/>
          </p:cNvSpPr>
          <p:nvPr/>
        </p:nvSpPr>
        <p:spPr bwMode="auto">
          <a:xfrm>
            <a:off x="6858000" y="2132014"/>
            <a:ext cx="4318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62" name="Text Box 9"/>
          <p:cNvSpPr txBox="1">
            <a:spLocks noChangeArrowheads="1"/>
          </p:cNvSpPr>
          <p:nvPr/>
        </p:nvSpPr>
        <p:spPr bwMode="auto">
          <a:xfrm rot="5400000">
            <a:off x="6961982" y="2871343"/>
            <a:ext cx="2889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4" name="云形 53"/>
          <p:cNvSpPr/>
          <p:nvPr/>
        </p:nvSpPr>
        <p:spPr bwMode="auto">
          <a:xfrm>
            <a:off x="8377238" y="3357563"/>
            <a:ext cx="1052512" cy="450850"/>
          </a:xfrm>
          <a:prstGeom prst="cloud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64" name="Text Box 7"/>
          <p:cNvSpPr txBox="1">
            <a:spLocks noChangeArrowheads="1"/>
          </p:cNvSpPr>
          <p:nvPr/>
        </p:nvSpPr>
        <p:spPr bwMode="auto">
          <a:xfrm>
            <a:off x="8586788" y="3355975"/>
            <a:ext cx="105251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450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7065" name="组合 65"/>
          <p:cNvGrpSpPr/>
          <p:nvPr/>
        </p:nvGrpSpPr>
        <p:grpSpPr bwMode="auto">
          <a:xfrm>
            <a:off x="6794500" y="3343274"/>
            <a:ext cx="635000" cy="505716"/>
            <a:chOff x="1121016" y="3115372"/>
            <a:chExt cx="633719" cy="505069"/>
          </a:xfrm>
        </p:grpSpPr>
        <p:sp>
          <p:nvSpPr>
            <p:cNvPr id="57" name="云形 56"/>
            <p:cNvSpPr/>
            <p:nvPr/>
          </p:nvSpPr>
          <p:spPr bwMode="auto">
            <a:xfrm>
              <a:off x="1121016" y="3155009"/>
              <a:ext cx="627382" cy="450273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lnSpc>
                  <a:spcPct val="150000"/>
                </a:lnSpc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067" name="Text Box 7"/>
            <p:cNvSpPr txBox="1">
              <a:spLocks noChangeArrowheads="1"/>
            </p:cNvSpPr>
            <p:nvPr/>
          </p:nvSpPr>
          <p:spPr bwMode="auto">
            <a:xfrm>
              <a:off x="1223515" y="3115372"/>
              <a:ext cx="531220" cy="505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和</a:t>
              </a:r>
            </a:p>
          </p:txBody>
        </p:sp>
      </p:grpSp>
      <p:sp>
        <p:nvSpPr>
          <p:cNvPr id="87068" name="Text Box 7"/>
          <p:cNvSpPr txBox="1">
            <a:spLocks noChangeArrowheads="1"/>
          </p:cNvSpPr>
          <p:nvPr/>
        </p:nvSpPr>
        <p:spPr bwMode="auto">
          <a:xfrm>
            <a:off x="2516189" y="1854200"/>
            <a:ext cx="427037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69" name="右箭头 43"/>
          <p:cNvSpPr>
            <a:spLocks noChangeArrowheads="1"/>
          </p:cNvSpPr>
          <p:nvPr/>
        </p:nvSpPr>
        <p:spPr bwMode="auto">
          <a:xfrm>
            <a:off x="4210051" y="1947863"/>
            <a:ext cx="428625" cy="220662"/>
          </a:xfrm>
          <a:prstGeom prst="rightArrow">
            <a:avLst>
              <a:gd name="adj1" fmla="val 50000"/>
              <a:gd name="adj2" fmla="val 49982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70" name="右箭头 44"/>
          <p:cNvSpPr>
            <a:spLocks noChangeArrowheads="1"/>
          </p:cNvSpPr>
          <p:nvPr/>
        </p:nvSpPr>
        <p:spPr bwMode="auto">
          <a:xfrm>
            <a:off x="4224339" y="2679701"/>
            <a:ext cx="428625" cy="220663"/>
          </a:xfrm>
          <a:prstGeom prst="rightArrow">
            <a:avLst>
              <a:gd name="adj1" fmla="val 50000"/>
              <a:gd name="adj2" fmla="val 49982"/>
            </a:avLst>
          </a:prstGeom>
          <a:solidFill>
            <a:srgbClr val="FF99CC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71" name="Text Box 9"/>
          <p:cNvSpPr txBox="1">
            <a:spLocks noChangeArrowheads="1"/>
          </p:cNvSpPr>
          <p:nvPr/>
        </p:nvSpPr>
        <p:spPr bwMode="auto">
          <a:xfrm>
            <a:off x="5145088" y="2157414"/>
            <a:ext cx="4318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72" name="Text Box 9"/>
          <p:cNvSpPr txBox="1">
            <a:spLocks noChangeArrowheads="1"/>
          </p:cNvSpPr>
          <p:nvPr/>
        </p:nvSpPr>
        <p:spPr bwMode="auto">
          <a:xfrm rot="5400000">
            <a:off x="5214145" y="2876105"/>
            <a:ext cx="2889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73" name="Text Box 7"/>
          <p:cNvSpPr txBox="1">
            <a:spLocks noChangeArrowheads="1"/>
          </p:cNvSpPr>
          <p:nvPr/>
        </p:nvSpPr>
        <p:spPr bwMode="auto">
          <a:xfrm>
            <a:off x="4184651" y="3362325"/>
            <a:ext cx="36036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＞</a:t>
            </a:r>
          </a:p>
        </p:txBody>
      </p:sp>
      <p:grpSp>
        <p:nvGrpSpPr>
          <p:cNvPr id="87074" name="组合 48"/>
          <p:cNvGrpSpPr/>
          <p:nvPr/>
        </p:nvGrpSpPr>
        <p:grpSpPr bwMode="auto">
          <a:xfrm>
            <a:off x="3055938" y="1828802"/>
            <a:ext cx="1193800" cy="505716"/>
            <a:chOff x="2753059" y="1428467"/>
            <a:chExt cx="747087" cy="453144"/>
          </a:xfrm>
        </p:grpSpPr>
        <p:sp>
          <p:nvSpPr>
            <p:cNvPr id="87075" name="椭圆 49"/>
            <p:cNvSpPr>
              <a:spLocks noChangeArrowheads="1"/>
            </p:cNvSpPr>
            <p:nvPr/>
          </p:nvSpPr>
          <p:spPr bwMode="auto">
            <a:xfrm>
              <a:off x="2753059" y="1503863"/>
              <a:ext cx="607396" cy="331219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076" name="Text Box 7"/>
            <p:cNvSpPr txBox="1">
              <a:spLocks noChangeArrowheads="1"/>
            </p:cNvSpPr>
            <p:nvPr/>
          </p:nvSpPr>
          <p:spPr bwMode="auto">
            <a:xfrm>
              <a:off x="2892750" y="1428467"/>
              <a:ext cx="607396" cy="453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221</a:t>
              </a: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7077" name="组合 51"/>
          <p:cNvGrpSpPr/>
          <p:nvPr/>
        </p:nvGrpSpPr>
        <p:grpSpPr bwMode="auto">
          <a:xfrm>
            <a:off x="3082926" y="2508250"/>
            <a:ext cx="1108075" cy="505716"/>
            <a:chOff x="2753059" y="2037141"/>
            <a:chExt cx="712726" cy="418615"/>
          </a:xfrm>
        </p:grpSpPr>
        <p:sp>
          <p:nvSpPr>
            <p:cNvPr id="87078" name="椭圆 52"/>
            <p:cNvSpPr>
              <a:spLocks noChangeArrowheads="1"/>
            </p:cNvSpPr>
            <p:nvPr/>
          </p:nvSpPr>
          <p:spPr bwMode="auto">
            <a:xfrm>
              <a:off x="2753059" y="2097408"/>
              <a:ext cx="607396" cy="331219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</a:ln>
          </p:spPr>
          <p:txBody>
            <a:bodyPr/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079" name="Text Box 7"/>
            <p:cNvSpPr txBox="1">
              <a:spLocks noChangeArrowheads="1"/>
            </p:cNvSpPr>
            <p:nvPr/>
          </p:nvSpPr>
          <p:spPr bwMode="auto">
            <a:xfrm>
              <a:off x="2838051" y="2037141"/>
              <a:ext cx="627734" cy="418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239</a:t>
              </a: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7080" name="椭圆 55"/>
          <p:cNvSpPr>
            <a:spLocks noChangeArrowheads="1"/>
          </p:cNvSpPr>
          <p:nvPr/>
        </p:nvSpPr>
        <p:spPr bwMode="auto">
          <a:xfrm>
            <a:off x="4813300" y="1892300"/>
            <a:ext cx="1060450" cy="330200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81" name="Text Box 7"/>
          <p:cNvSpPr txBox="1">
            <a:spLocks noChangeArrowheads="1"/>
          </p:cNvSpPr>
          <p:nvPr/>
        </p:nvSpPr>
        <p:spPr bwMode="auto">
          <a:xfrm>
            <a:off x="5072063" y="1784350"/>
            <a:ext cx="109696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200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82" name="椭圆 58"/>
          <p:cNvSpPr>
            <a:spLocks noChangeArrowheads="1"/>
          </p:cNvSpPr>
          <p:nvPr/>
        </p:nvSpPr>
        <p:spPr bwMode="auto">
          <a:xfrm>
            <a:off x="4811714" y="2598739"/>
            <a:ext cx="1049337" cy="331787"/>
          </a:xfrm>
          <a:prstGeom prst="ellipse">
            <a:avLst/>
          </a:prstGeom>
          <a:solidFill>
            <a:srgbClr val="FFCC66"/>
          </a:solidFill>
          <a:ln w="9525"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83" name="Text Box 7"/>
          <p:cNvSpPr txBox="1">
            <a:spLocks noChangeArrowheads="1"/>
          </p:cNvSpPr>
          <p:nvPr/>
        </p:nvSpPr>
        <p:spPr bwMode="auto">
          <a:xfrm>
            <a:off x="5099051" y="2497138"/>
            <a:ext cx="108426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200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84" name="Text Box 9"/>
          <p:cNvSpPr txBox="1">
            <a:spLocks noChangeArrowheads="1"/>
          </p:cNvSpPr>
          <p:nvPr/>
        </p:nvSpPr>
        <p:spPr bwMode="auto">
          <a:xfrm>
            <a:off x="3325813" y="2147889"/>
            <a:ext cx="4318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7085" name="Text Box 9"/>
          <p:cNvSpPr txBox="1">
            <a:spLocks noChangeArrowheads="1"/>
          </p:cNvSpPr>
          <p:nvPr/>
        </p:nvSpPr>
        <p:spPr bwMode="auto">
          <a:xfrm rot="5400000">
            <a:off x="3430589" y="2887218"/>
            <a:ext cx="2889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7" name="云形 76"/>
          <p:cNvSpPr/>
          <p:nvPr/>
        </p:nvSpPr>
        <p:spPr bwMode="auto">
          <a:xfrm>
            <a:off x="4845051" y="3373438"/>
            <a:ext cx="1052513" cy="450850"/>
          </a:xfrm>
          <a:prstGeom prst="cloud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7087" name="组合 65"/>
          <p:cNvGrpSpPr/>
          <p:nvPr/>
        </p:nvGrpSpPr>
        <p:grpSpPr bwMode="auto">
          <a:xfrm>
            <a:off x="3260725" y="3359149"/>
            <a:ext cx="635000" cy="505716"/>
            <a:chOff x="1121016" y="3115372"/>
            <a:chExt cx="633719" cy="505069"/>
          </a:xfrm>
        </p:grpSpPr>
        <p:sp>
          <p:nvSpPr>
            <p:cNvPr id="79" name="云形 78"/>
            <p:cNvSpPr/>
            <p:nvPr/>
          </p:nvSpPr>
          <p:spPr bwMode="auto">
            <a:xfrm>
              <a:off x="1121016" y="3155009"/>
              <a:ext cx="627382" cy="450273"/>
            </a:xfrm>
            <a:prstGeom prst="cloud">
              <a:avLst/>
            </a:prstGeom>
            <a:solidFill>
              <a:srgbClr val="CC99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lnSpc>
                  <a:spcPct val="150000"/>
                </a:lnSpc>
                <a:defRPr/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7089" name="Text Box 7"/>
            <p:cNvSpPr txBox="1">
              <a:spLocks noChangeArrowheads="1"/>
            </p:cNvSpPr>
            <p:nvPr/>
          </p:nvSpPr>
          <p:spPr bwMode="auto">
            <a:xfrm>
              <a:off x="1223515" y="3115372"/>
              <a:ext cx="531220" cy="505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和</a:t>
              </a:r>
            </a:p>
          </p:txBody>
        </p:sp>
      </p:grpSp>
      <p:sp>
        <p:nvSpPr>
          <p:cNvPr id="87090" name="Text Box 7"/>
          <p:cNvSpPr txBox="1">
            <a:spLocks noChangeArrowheads="1"/>
          </p:cNvSpPr>
          <p:nvPr/>
        </p:nvSpPr>
        <p:spPr bwMode="auto">
          <a:xfrm>
            <a:off x="5084764" y="3325813"/>
            <a:ext cx="10509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400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7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7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7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7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7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7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7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7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7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7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87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7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7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7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7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7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7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7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7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7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7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7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7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7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7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7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7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7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7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7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7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7042" grpId="0"/>
      <p:bldP spid="6" grpId="0"/>
      <p:bldP spid="87045" grpId="0"/>
      <p:bldP spid="87046" grpId="0" animBg="1"/>
      <p:bldP spid="87047" grpId="0" animBg="1"/>
      <p:bldP spid="87048" grpId="0"/>
      <p:bldP spid="87049" grpId="0"/>
      <p:bldP spid="87050" grpId="0"/>
      <p:bldP spid="87057" grpId="0" animBg="1"/>
      <p:bldP spid="87058" grpId="0"/>
      <p:bldP spid="87059" grpId="0" animBg="1"/>
      <p:bldP spid="87060" grpId="0"/>
      <p:bldP spid="87061" grpId="0"/>
      <p:bldP spid="87062" grpId="0"/>
      <p:bldP spid="54" grpId="0" animBg="1"/>
      <p:bldP spid="87064" grpId="0"/>
      <p:bldP spid="87068" grpId="0"/>
      <p:bldP spid="87069" grpId="0" animBg="1"/>
      <p:bldP spid="87070" grpId="0" animBg="1"/>
      <p:bldP spid="87071" grpId="0"/>
      <p:bldP spid="87072" grpId="0"/>
      <p:bldP spid="87073" grpId="0"/>
      <p:bldP spid="87080" grpId="0" animBg="1"/>
      <p:bldP spid="87081" grpId="0"/>
      <p:bldP spid="87082" grpId="0" animBg="1"/>
      <p:bldP spid="87083" grpId="0"/>
      <p:bldP spid="87084" grpId="0"/>
      <p:bldP spid="87085" grpId="0"/>
      <p:bldP spid="77" grpId="0" animBg="1"/>
      <p:bldP spid="870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9"/>
          <p:cNvSpPr txBox="1">
            <a:spLocks noChangeArrowheads="1"/>
          </p:cNvSpPr>
          <p:nvPr/>
        </p:nvSpPr>
        <p:spPr bwMode="auto">
          <a:xfrm>
            <a:off x="4309896" y="2079625"/>
            <a:ext cx="15843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196+226=?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66" name="Text Box 10"/>
          <p:cNvSpPr txBox="1">
            <a:spLocks noChangeArrowheads="1"/>
          </p:cNvSpPr>
          <p:nvPr/>
        </p:nvSpPr>
        <p:spPr bwMode="auto">
          <a:xfrm>
            <a:off x="3855870" y="4067175"/>
            <a:ext cx="489585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答：这两个旅行团同时看巨幕电影坐得下。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660400" y="1325860"/>
            <a:ext cx="9672320" cy="55399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如果两个旅行团分别有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196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名和</a:t>
            </a:r>
            <a:r>
              <a:rPr lang="en-US" altLang="zh-CN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226</a:t>
            </a:r>
            <a:r>
              <a:rPr lang="zh-CN" altLang="en-US" sz="2000" kern="0" dirty="0">
                <a:ea typeface="思源黑体 CN Medium" panose="020B0600000000000000" pitchFamily="34" charset="-122"/>
                <a:sym typeface="Arial" panose="020B0604020202020204" pitchFamily="34" charset="0"/>
              </a:rPr>
              <a:t>名团员，这两个旅行团同时看巨幕电影能坐下吗？</a:t>
            </a:r>
          </a:p>
        </p:txBody>
      </p:sp>
      <p:sp>
        <p:nvSpPr>
          <p:cNvPr id="88068" name="Text Box 9"/>
          <p:cNvSpPr txBox="1">
            <a:spLocks noChangeArrowheads="1"/>
          </p:cNvSpPr>
          <p:nvPr/>
        </p:nvSpPr>
        <p:spPr bwMode="auto">
          <a:xfrm>
            <a:off x="4160671" y="3419475"/>
            <a:ext cx="49371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所以196+226一定小于430，坐得下。</a:t>
            </a:r>
          </a:p>
        </p:txBody>
      </p:sp>
      <p:sp>
        <p:nvSpPr>
          <p:cNvPr id="6" name="下箭头 5"/>
          <p:cNvSpPr/>
          <p:nvPr/>
        </p:nvSpPr>
        <p:spPr bwMode="auto">
          <a:xfrm>
            <a:off x="4587707" y="2576513"/>
            <a:ext cx="179388" cy="411162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70" name="Text Box 9"/>
          <p:cNvSpPr txBox="1">
            <a:spLocks noChangeArrowheads="1"/>
          </p:cNvSpPr>
          <p:nvPr/>
        </p:nvSpPr>
        <p:spPr bwMode="auto">
          <a:xfrm>
            <a:off x="4309896" y="2874963"/>
            <a:ext cx="7651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200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71" name="Text Box 9"/>
          <p:cNvSpPr txBox="1">
            <a:spLocks noChangeArrowheads="1"/>
          </p:cNvSpPr>
          <p:nvPr/>
        </p:nvSpPr>
        <p:spPr bwMode="auto">
          <a:xfrm>
            <a:off x="4962357" y="2889250"/>
            <a:ext cx="763588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230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72" name="Text Box 9"/>
          <p:cNvSpPr txBox="1">
            <a:spLocks noChangeArrowheads="1"/>
          </p:cNvSpPr>
          <p:nvPr/>
        </p:nvSpPr>
        <p:spPr bwMode="auto">
          <a:xfrm>
            <a:off x="4767096" y="2890838"/>
            <a:ext cx="28892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+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8073" name="Text Box 9"/>
          <p:cNvSpPr txBox="1">
            <a:spLocks noChangeArrowheads="1"/>
          </p:cNvSpPr>
          <p:nvPr/>
        </p:nvSpPr>
        <p:spPr bwMode="auto">
          <a:xfrm>
            <a:off x="5411620" y="2889250"/>
            <a:ext cx="95091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=430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下箭头 11"/>
          <p:cNvSpPr/>
          <p:nvPr/>
        </p:nvSpPr>
        <p:spPr bwMode="auto">
          <a:xfrm>
            <a:off x="5163970" y="2592388"/>
            <a:ext cx="177800" cy="411162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5" grpId="0"/>
      <p:bldP spid="88066" grpId="0"/>
      <p:bldP spid="88068" grpId="0"/>
      <p:bldP spid="6" grpId="0" animBg="1"/>
      <p:bldP spid="88070" grpId="0"/>
      <p:bldP spid="88071" grpId="0"/>
      <p:bldP spid="88072" grpId="0"/>
      <p:bldP spid="88073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矩形 2"/>
          <p:cNvSpPr>
            <a:spLocks noChangeArrowheads="1"/>
          </p:cNvSpPr>
          <p:nvPr/>
        </p:nvSpPr>
        <p:spPr bwMode="auto">
          <a:xfrm>
            <a:off x="660400" y="1130300"/>
            <a:ext cx="112776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填空。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哪一位上相加满十，要向（   ）位进（   ）；哪一位上不够减，要从（   ）位退（   ）再减 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）写出下面的近似数。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501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298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691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   325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487672" y="3069292"/>
            <a:ext cx="7170737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前一  ，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；前一  ，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 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700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300  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 根据运算法则进行填空；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）本题考查“用估算解决问题”知识进行，近似数要明白“四舍五入”的概念。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矩形 1"/>
          <p:cNvSpPr>
            <a:spLocks noChangeArrowheads="1"/>
          </p:cNvSpPr>
          <p:nvPr/>
        </p:nvSpPr>
        <p:spPr bwMode="auto">
          <a:xfrm>
            <a:off x="650876" y="1119169"/>
            <a:ext cx="1086802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选择 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）一台电话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元，一台风扇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元，一个电子手表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元，花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元够买吗？（   ）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、不够  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、不多不少，刚刚够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、够买，而且还有剩钱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）现在这台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VCD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比原来的价格便宜（      ）钱。 </a:t>
            </a: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B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149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 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 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91140" name="对象 2"/>
          <p:cNvGraphicFramePr>
            <a:graphicFrameLocks noChangeAspect="1"/>
          </p:cNvGraphicFramePr>
          <p:nvPr/>
        </p:nvGraphicFramePr>
        <p:xfrm>
          <a:off x="7936548" y="2675256"/>
          <a:ext cx="18208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1828800" imgH="609600" progId="Paint.Picture">
                  <p:embed/>
                </p:oleObj>
              </mc:Choice>
              <mc:Fallback>
                <p:oleObj r:id="rId3" imgW="1828800" imgH="609600" progId="Paint.Picture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6548" y="2675256"/>
                        <a:ext cx="18208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91142" name="对象 4"/>
          <p:cNvGraphicFramePr>
            <a:graphicFrameLocks noChangeAspect="1"/>
          </p:cNvGraphicFramePr>
          <p:nvPr/>
        </p:nvGraphicFramePr>
        <p:xfrm>
          <a:off x="10042048" y="2759394"/>
          <a:ext cx="1192213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762000" imgH="333375" progId="Paint.Picture">
                  <p:embed/>
                </p:oleObj>
              </mc:Choice>
              <mc:Fallback>
                <p:oleObj r:id="rId5" imgW="762000" imgH="333375" progId="Paint.Picture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2048" y="2759394"/>
                        <a:ext cx="1192213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650876" y="3637618"/>
            <a:ext cx="76771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C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A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）三种物品的价格相加。计算后即可得到答案。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620-489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，计算结果是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131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矩形 98307"/>
          <p:cNvSpPr>
            <a:spLocks noChangeArrowheads="1"/>
          </p:cNvSpPr>
          <p:nvPr/>
        </p:nvSpPr>
        <p:spPr bwMode="auto">
          <a:xfrm>
            <a:off x="660400" y="1192987"/>
            <a:ext cx="71183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竖式计算。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375+168=                                709-425=         </a:t>
            </a:r>
          </a:p>
          <a:p>
            <a:pPr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376+589=                                603-497=</a:t>
            </a:r>
          </a:p>
          <a:p>
            <a:pPr>
              <a:lnSpc>
                <a:spcPct val="15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585470" y="3220542"/>
            <a:ext cx="1112901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543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965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106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本题应该根据笔算法则：笔算加、减法时，各位要对齐；哪一位上相加满十，要向前一位进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；哪一位上不够减，要从前一位退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再减。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矩形 1"/>
          <p:cNvSpPr>
            <a:spLocks noChangeArrowheads="1"/>
          </p:cNvSpPr>
          <p:nvPr/>
        </p:nvSpPr>
        <p:spPr bwMode="auto">
          <a:xfrm>
            <a:off x="660400" y="1160443"/>
            <a:ext cx="74009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口算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60+34=           80-24=          420-250=       700+200=  </a:t>
            </a: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356+248≈       732-258≈       342+258=      655-274≈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588963" y="2764790"/>
            <a:ext cx="747236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610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440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390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注意其中有几道要用估算知识。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矩形 1"/>
          <p:cNvSpPr>
            <a:spLocks noChangeArrowheads="1"/>
          </p:cNvSpPr>
          <p:nvPr/>
        </p:nvSpPr>
        <p:spPr bwMode="auto">
          <a:xfrm>
            <a:off x="660400" y="1252220"/>
            <a:ext cx="7200900" cy="96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三年级有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人，四年级有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人，三、四年级一共有多少人？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课堂训练</a:t>
            </a:r>
          </a:p>
        </p:txBody>
      </p: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660400" y="1879600"/>
            <a:ext cx="7546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203+279=482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（人）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答：三、四年级一共有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人。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根据题意，要求一共多少人用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203+279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，注意单位和答。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Box 1"/>
          <p:cNvSpPr txBox="1">
            <a:spLocks noChangeArrowheads="1"/>
          </p:cNvSpPr>
          <p:nvPr/>
        </p:nvSpPr>
        <p:spPr bwMode="auto">
          <a:xfrm>
            <a:off x="660400" y="1284829"/>
            <a:ext cx="10985640" cy="30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、学习几百几十加减几百几十，能正确进行计算，掌握笔算方法；体会估算在日常生活中的应用，增强估算的意识及能力，并能结合具体情境进行估算。</a:t>
            </a:r>
          </a:p>
          <a:p>
            <a:pPr>
              <a:lnSpc>
                <a:spcPct val="2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、培养学生的计算能力，让学生在解决简单的实际问题的过程中，进一步体验数学与生活的密切联系，增强应用数学的意识。</a:t>
            </a: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学习目标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Oval 1368"/>
          <p:cNvSpPr>
            <a:spLocks noChangeArrowheads="1"/>
          </p:cNvSpPr>
          <p:nvPr/>
        </p:nvSpPr>
        <p:spPr bwMode="auto">
          <a:xfrm>
            <a:off x="1957389" y="1978025"/>
            <a:ext cx="7489825" cy="2655888"/>
          </a:xfrm>
          <a:prstGeom prst="ellipse">
            <a:avLst/>
          </a:prstGeom>
          <a:gradFill rotWithShape="1">
            <a:gsLst>
              <a:gs pos="0">
                <a:schemeClr val="folHlink">
                  <a:alpha val="59998"/>
                </a:schemeClr>
              </a:gs>
              <a:gs pos="100000">
                <a:srgbClr val="84B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356" name="Oval 1363"/>
          <p:cNvSpPr>
            <a:spLocks noChangeArrowheads="1"/>
          </p:cNvSpPr>
          <p:nvPr/>
        </p:nvSpPr>
        <p:spPr bwMode="auto">
          <a:xfrm>
            <a:off x="6945313" y="3732214"/>
            <a:ext cx="2182812" cy="129857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A9A9A9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357" name="Oval 1254"/>
          <p:cNvSpPr>
            <a:spLocks noChangeArrowheads="1"/>
          </p:cNvSpPr>
          <p:nvPr/>
        </p:nvSpPr>
        <p:spPr bwMode="auto">
          <a:xfrm>
            <a:off x="5702301" y="2373314"/>
            <a:ext cx="2182813" cy="129857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A9A9A9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358" name="Oval 1339"/>
          <p:cNvSpPr>
            <a:spLocks noChangeArrowheads="1"/>
          </p:cNvSpPr>
          <p:nvPr/>
        </p:nvSpPr>
        <p:spPr bwMode="auto">
          <a:xfrm>
            <a:off x="2255838" y="3732214"/>
            <a:ext cx="2182812" cy="129857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A9A9A9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2" name="Freeform 1340"/>
          <p:cNvSpPr/>
          <p:nvPr/>
        </p:nvSpPr>
        <p:spPr bwMode="auto">
          <a:xfrm flipH="1">
            <a:off x="3486150" y="2587625"/>
            <a:ext cx="1301750" cy="1163638"/>
          </a:xfrm>
          <a:custGeom>
            <a:avLst/>
            <a:gdLst>
              <a:gd name="T0" fmla="*/ 25 w 1002"/>
              <a:gd name="T1" fmla="*/ 366 h 894"/>
              <a:gd name="T2" fmla="*/ 517 w 1002"/>
              <a:gd name="T3" fmla="*/ 480 h 894"/>
              <a:gd name="T4" fmla="*/ 535 w 1002"/>
              <a:gd name="T5" fmla="*/ 894 h 894"/>
              <a:gd name="T6" fmla="*/ 985 w 1002"/>
              <a:gd name="T7" fmla="*/ 474 h 894"/>
              <a:gd name="T8" fmla="*/ 637 w 1002"/>
              <a:gd name="T9" fmla="*/ 420 h 894"/>
              <a:gd name="T10" fmla="*/ 685 w 1002"/>
              <a:gd name="T11" fmla="*/ 0 h 894"/>
              <a:gd name="T12" fmla="*/ 25 w 1002"/>
              <a:gd name="T13" fmla="*/ 366 h 894"/>
              <a:gd name="T14" fmla="*/ 0 w 1002"/>
              <a:gd name="T15" fmla="*/ 0 h 894"/>
              <a:gd name="T16" fmla="*/ 1002 w 1002"/>
              <a:gd name="T17" fmla="*/ 894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002" h="894">
                <a:moveTo>
                  <a:pt x="25" y="366"/>
                </a:moveTo>
                <a:cubicBezTo>
                  <a:pt x="0" y="438"/>
                  <a:pt x="409" y="366"/>
                  <a:pt x="517" y="480"/>
                </a:cubicBezTo>
                <a:cubicBezTo>
                  <a:pt x="625" y="594"/>
                  <a:pt x="462" y="893"/>
                  <a:pt x="535" y="894"/>
                </a:cubicBezTo>
                <a:lnTo>
                  <a:pt x="985" y="474"/>
                </a:lnTo>
                <a:cubicBezTo>
                  <a:pt x="1002" y="395"/>
                  <a:pt x="687" y="499"/>
                  <a:pt x="637" y="420"/>
                </a:cubicBezTo>
                <a:cubicBezTo>
                  <a:pt x="505" y="282"/>
                  <a:pt x="786" y="5"/>
                  <a:pt x="685" y="0"/>
                </a:cubicBezTo>
                <a:lnTo>
                  <a:pt x="25" y="366"/>
                </a:lnTo>
                <a:close/>
              </a:path>
            </a:pathLst>
          </a:custGeom>
          <a:gradFill rotWithShape="0">
            <a:gsLst>
              <a:gs pos="0">
                <a:schemeClr val="tx2"/>
              </a:gs>
              <a:gs pos="50000">
                <a:srgbClr val="993366"/>
              </a:gs>
              <a:gs pos="100000">
                <a:schemeClr val="tx2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Freeform 1341"/>
          <p:cNvSpPr/>
          <p:nvPr/>
        </p:nvSpPr>
        <p:spPr bwMode="auto">
          <a:xfrm>
            <a:off x="6645275" y="2547938"/>
            <a:ext cx="1303338" cy="1162050"/>
          </a:xfrm>
          <a:custGeom>
            <a:avLst/>
            <a:gdLst>
              <a:gd name="T0" fmla="*/ 25 w 1002"/>
              <a:gd name="T1" fmla="*/ 366 h 894"/>
              <a:gd name="T2" fmla="*/ 517 w 1002"/>
              <a:gd name="T3" fmla="*/ 480 h 894"/>
              <a:gd name="T4" fmla="*/ 535 w 1002"/>
              <a:gd name="T5" fmla="*/ 894 h 894"/>
              <a:gd name="T6" fmla="*/ 985 w 1002"/>
              <a:gd name="T7" fmla="*/ 474 h 894"/>
              <a:gd name="T8" fmla="*/ 637 w 1002"/>
              <a:gd name="T9" fmla="*/ 420 h 894"/>
              <a:gd name="T10" fmla="*/ 685 w 1002"/>
              <a:gd name="T11" fmla="*/ 0 h 894"/>
              <a:gd name="T12" fmla="*/ 25 w 1002"/>
              <a:gd name="T13" fmla="*/ 366 h 894"/>
              <a:gd name="T14" fmla="*/ 0 w 1002"/>
              <a:gd name="T15" fmla="*/ 0 h 894"/>
              <a:gd name="T16" fmla="*/ 1002 w 1002"/>
              <a:gd name="T17" fmla="*/ 894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002" h="894">
                <a:moveTo>
                  <a:pt x="25" y="366"/>
                </a:moveTo>
                <a:cubicBezTo>
                  <a:pt x="0" y="438"/>
                  <a:pt x="409" y="366"/>
                  <a:pt x="517" y="480"/>
                </a:cubicBezTo>
                <a:cubicBezTo>
                  <a:pt x="625" y="594"/>
                  <a:pt x="462" y="893"/>
                  <a:pt x="535" y="894"/>
                </a:cubicBezTo>
                <a:lnTo>
                  <a:pt x="985" y="474"/>
                </a:lnTo>
                <a:cubicBezTo>
                  <a:pt x="1002" y="395"/>
                  <a:pt x="687" y="499"/>
                  <a:pt x="637" y="420"/>
                </a:cubicBezTo>
                <a:cubicBezTo>
                  <a:pt x="505" y="282"/>
                  <a:pt x="786" y="5"/>
                  <a:pt x="685" y="0"/>
                </a:cubicBezTo>
                <a:lnTo>
                  <a:pt x="25" y="366"/>
                </a:lnTo>
                <a:close/>
              </a:path>
            </a:pathLst>
          </a:custGeom>
          <a:gradFill rotWithShape="0">
            <a:gsLst>
              <a:gs pos="0">
                <a:schemeClr val="tx2"/>
              </a:gs>
              <a:gs pos="50000">
                <a:srgbClr val="993366"/>
              </a:gs>
              <a:gs pos="100000">
                <a:schemeClr val="tx2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0361" name="Group 1342"/>
          <p:cNvGrpSpPr/>
          <p:nvPr/>
        </p:nvGrpSpPr>
        <p:grpSpPr bwMode="auto">
          <a:xfrm>
            <a:off x="7304089" y="2881613"/>
            <a:ext cx="2143125" cy="1500032"/>
            <a:chOff x="0" y="-91"/>
            <a:chExt cx="2988" cy="1039"/>
          </a:xfrm>
        </p:grpSpPr>
        <p:sp>
          <p:nvSpPr>
            <p:cNvPr id="100362" name="Oval 1343"/>
            <p:cNvSpPr>
              <a:spLocks noChangeArrowheads="1"/>
            </p:cNvSpPr>
            <p:nvPr/>
          </p:nvSpPr>
          <p:spPr bwMode="auto">
            <a:xfrm>
              <a:off x="0" y="230"/>
              <a:ext cx="2988" cy="540"/>
            </a:xfrm>
            <a:prstGeom prst="ellipse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4718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363" name="AutoShape 1344"/>
            <p:cNvSpPr>
              <a:spLocks noChangeArrowheads="1"/>
            </p:cNvSpPr>
            <p:nvPr/>
          </p:nvSpPr>
          <p:spPr bwMode="auto">
            <a:xfrm rot="16200000" flipV="1">
              <a:off x="1197" y="-236"/>
              <a:ext cx="589" cy="1086"/>
            </a:xfrm>
            <a:prstGeom prst="flowChartDelay">
              <a:avLst/>
            </a:prstGeom>
            <a:gradFill rotWithShape="1">
              <a:gsLst>
                <a:gs pos="0">
                  <a:srgbClr val="CCCCCC">
                    <a:alpha val="0"/>
                  </a:srgbClr>
                </a:gs>
                <a:gs pos="100000">
                  <a:schemeClr val="bg1">
                    <a:alpha val="29999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364" name="AutoShape 1345"/>
            <p:cNvSpPr>
              <a:spLocks noChangeArrowheads="1"/>
            </p:cNvSpPr>
            <p:nvPr/>
          </p:nvSpPr>
          <p:spPr bwMode="auto">
            <a:xfrm rot="5400000">
              <a:off x="1248" y="159"/>
              <a:ext cx="492" cy="1086"/>
            </a:xfrm>
            <a:prstGeom prst="flowChartDelay">
              <a:avLst/>
            </a:prstGeom>
            <a:gradFill rotWithShape="1">
              <a:gsLst>
                <a:gs pos="0">
                  <a:srgbClr val="CCCCCC">
                    <a:alpha val="0"/>
                  </a:srgbClr>
                </a:gs>
                <a:gs pos="100000">
                  <a:schemeClr val="bg1">
                    <a:alpha val="2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0365" name="Group 1346"/>
            <p:cNvGrpSpPr/>
            <p:nvPr/>
          </p:nvGrpSpPr>
          <p:grpSpPr bwMode="auto">
            <a:xfrm>
              <a:off x="974" y="129"/>
              <a:ext cx="1087" cy="715"/>
              <a:chOff x="229" y="2"/>
              <a:chExt cx="423" cy="584"/>
            </a:xfrm>
          </p:grpSpPr>
          <p:sp>
            <p:nvSpPr>
              <p:cNvPr id="100366" name="AutoShape 1347"/>
              <p:cNvSpPr>
                <a:spLocks noChangeArrowheads="1"/>
              </p:cNvSpPr>
              <p:nvPr/>
            </p:nvSpPr>
            <p:spPr bwMode="auto">
              <a:xfrm rot="5400000">
                <a:off x="233" y="166"/>
                <a:ext cx="416" cy="423"/>
              </a:xfrm>
              <a:prstGeom prst="flowChartDelay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367" name="AutoShape 1348"/>
              <p:cNvSpPr>
                <a:spLocks noChangeArrowheads="1"/>
              </p:cNvSpPr>
              <p:nvPr/>
            </p:nvSpPr>
            <p:spPr bwMode="auto">
              <a:xfrm rot="16200000" flipV="1">
                <a:off x="356" y="-125"/>
                <a:ext cx="170" cy="423"/>
              </a:xfrm>
              <a:prstGeom prst="flowChartDelay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0368" name="Oval 1349"/>
            <p:cNvSpPr>
              <a:spLocks noChangeArrowheads="1"/>
            </p:cNvSpPr>
            <p:nvPr/>
          </p:nvSpPr>
          <p:spPr bwMode="auto">
            <a:xfrm>
              <a:off x="744" y="-91"/>
              <a:ext cx="1501" cy="540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0369" name="Oval 1351"/>
          <p:cNvSpPr>
            <a:spLocks noChangeArrowheads="1"/>
          </p:cNvSpPr>
          <p:nvPr/>
        </p:nvSpPr>
        <p:spPr bwMode="auto">
          <a:xfrm rot="790353">
            <a:off x="7229475" y="2663250"/>
            <a:ext cx="236538" cy="779026"/>
          </a:xfrm>
          <a:prstGeom prst="ellipse">
            <a:avLst/>
          </a:prstGeom>
          <a:gradFill rotWithShape="1">
            <a:gsLst>
              <a:gs pos="0">
                <a:schemeClr val="bg1">
                  <a:alpha val="29999"/>
                </a:scheme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370" name="Oval 1360"/>
          <p:cNvSpPr>
            <a:spLocks noChangeArrowheads="1"/>
          </p:cNvSpPr>
          <p:nvPr/>
        </p:nvSpPr>
        <p:spPr bwMode="auto">
          <a:xfrm rot="20809647" flipH="1">
            <a:off x="3916364" y="2618006"/>
            <a:ext cx="236537" cy="779026"/>
          </a:xfrm>
          <a:prstGeom prst="ellipse">
            <a:avLst/>
          </a:prstGeom>
          <a:gradFill rotWithShape="1">
            <a:gsLst>
              <a:gs pos="0">
                <a:schemeClr val="bg1">
                  <a:alpha val="29999"/>
                </a:scheme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1308"/>
          <p:cNvSpPr/>
          <p:nvPr/>
        </p:nvSpPr>
        <p:spPr bwMode="auto">
          <a:xfrm flipH="1">
            <a:off x="5776913" y="2563814"/>
            <a:ext cx="1301750" cy="1163637"/>
          </a:xfrm>
          <a:custGeom>
            <a:avLst/>
            <a:gdLst>
              <a:gd name="T0" fmla="*/ 25 w 1002"/>
              <a:gd name="T1" fmla="*/ 366 h 894"/>
              <a:gd name="T2" fmla="*/ 517 w 1002"/>
              <a:gd name="T3" fmla="*/ 480 h 894"/>
              <a:gd name="T4" fmla="*/ 535 w 1002"/>
              <a:gd name="T5" fmla="*/ 894 h 894"/>
              <a:gd name="T6" fmla="*/ 985 w 1002"/>
              <a:gd name="T7" fmla="*/ 474 h 894"/>
              <a:gd name="T8" fmla="*/ 637 w 1002"/>
              <a:gd name="T9" fmla="*/ 420 h 894"/>
              <a:gd name="T10" fmla="*/ 685 w 1002"/>
              <a:gd name="T11" fmla="*/ 0 h 894"/>
              <a:gd name="T12" fmla="*/ 25 w 1002"/>
              <a:gd name="T13" fmla="*/ 366 h 894"/>
              <a:gd name="T14" fmla="*/ 0 w 1002"/>
              <a:gd name="T15" fmla="*/ 0 h 894"/>
              <a:gd name="T16" fmla="*/ 1002 w 1002"/>
              <a:gd name="T17" fmla="*/ 894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002" h="894">
                <a:moveTo>
                  <a:pt x="25" y="366"/>
                </a:moveTo>
                <a:cubicBezTo>
                  <a:pt x="0" y="438"/>
                  <a:pt x="409" y="366"/>
                  <a:pt x="517" y="480"/>
                </a:cubicBezTo>
                <a:cubicBezTo>
                  <a:pt x="625" y="594"/>
                  <a:pt x="462" y="893"/>
                  <a:pt x="535" y="894"/>
                </a:cubicBezTo>
                <a:lnTo>
                  <a:pt x="985" y="474"/>
                </a:lnTo>
                <a:cubicBezTo>
                  <a:pt x="1002" y="395"/>
                  <a:pt x="687" y="499"/>
                  <a:pt x="637" y="420"/>
                </a:cubicBezTo>
                <a:cubicBezTo>
                  <a:pt x="505" y="282"/>
                  <a:pt x="786" y="5"/>
                  <a:pt x="685" y="0"/>
                </a:cubicBezTo>
                <a:lnTo>
                  <a:pt x="25" y="366"/>
                </a:lnTo>
                <a:close/>
              </a:path>
            </a:pathLst>
          </a:custGeom>
          <a:gradFill rotWithShape="0">
            <a:gsLst>
              <a:gs pos="0">
                <a:schemeClr val="tx2"/>
              </a:gs>
              <a:gs pos="50000">
                <a:srgbClr val="993366"/>
              </a:gs>
              <a:gs pos="100000">
                <a:schemeClr val="tx2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372" name="Oval 1253"/>
          <p:cNvSpPr>
            <a:spLocks noChangeArrowheads="1"/>
          </p:cNvSpPr>
          <p:nvPr/>
        </p:nvSpPr>
        <p:spPr bwMode="auto">
          <a:xfrm>
            <a:off x="3441701" y="2427289"/>
            <a:ext cx="2182813" cy="129857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A9A9A9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1" name="Freeform 1286"/>
          <p:cNvSpPr/>
          <p:nvPr/>
        </p:nvSpPr>
        <p:spPr bwMode="auto">
          <a:xfrm>
            <a:off x="4330700" y="2560638"/>
            <a:ext cx="1301750" cy="1162050"/>
          </a:xfrm>
          <a:custGeom>
            <a:avLst/>
            <a:gdLst>
              <a:gd name="T0" fmla="*/ 25 w 1002"/>
              <a:gd name="T1" fmla="*/ 366 h 894"/>
              <a:gd name="T2" fmla="*/ 517 w 1002"/>
              <a:gd name="T3" fmla="*/ 480 h 894"/>
              <a:gd name="T4" fmla="*/ 535 w 1002"/>
              <a:gd name="T5" fmla="*/ 894 h 894"/>
              <a:gd name="T6" fmla="*/ 985 w 1002"/>
              <a:gd name="T7" fmla="*/ 474 h 894"/>
              <a:gd name="T8" fmla="*/ 637 w 1002"/>
              <a:gd name="T9" fmla="*/ 420 h 894"/>
              <a:gd name="T10" fmla="*/ 685 w 1002"/>
              <a:gd name="T11" fmla="*/ 0 h 894"/>
              <a:gd name="T12" fmla="*/ 25 w 1002"/>
              <a:gd name="T13" fmla="*/ 366 h 894"/>
              <a:gd name="T14" fmla="*/ 0 w 1002"/>
              <a:gd name="T15" fmla="*/ 0 h 894"/>
              <a:gd name="T16" fmla="*/ 1002 w 1002"/>
              <a:gd name="T17" fmla="*/ 894 h 8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T14" t="T15" r="T16" b="T17"/>
            <a:pathLst>
              <a:path w="1002" h="894">
                <a:moveTo>
                  <a:pt x="25" y="366"/>
                </a:moveTo>
                <a:cubicBezTo>
                  <a:pt x="0" y="438"/>
                  <a:pt x="409" y="366"/>
                  <a:pt x="517" y="480"/>
                </a:cubicBezTo>
                <a:cubicBezTo>
                  <a:pt x="625" y="594"/>
                  <a:pt x="462" y="893"/>
                  <a:pt x="535" y="894"/>
                </a:cubicBezTo>
                <a:lnTo>
                  <a:pt x="985" y="474"/>
                </a:lnTo>
                <a:cubicBezTo>
                  <a:pt x="1002" y="395"/>
                  <a:pt x="687" y="499"/>
                  <a:pt x="637" y="420"/>
                </a:cubicBezTo>
                <a:cubicBezTo>
                  <a:pt x="505" y="282"/>
                  <a:pt x="786" y="5"/>
                  <a:pt x="685" y="0"/>
                </a:cubicBezTo>
                <a:lnTo>
                  <a:pt x="25" y="366"/>
                </a:lnTo>
                <a:close/>
              </a:path>
            </a:pathLst>
          </a:custGeom>
          <a:gradFill rotWithShape="0">
            <a:gsLst>
              <a:gs pos="0">
                <a:schemeClr val="tx2"/>
              </a:gs>
              <a:gs pos="50000">
                <a:srgbClr val="993366"/>
              </a:gs>
              <a:gs pos="100000">
                <a:schemeClr val="tx2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>
              <a:lnSpc>
                <a:spcPct val="150000"/>
              </a:lnSpc>
              <a:defRPr/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374" name="Oval 1257"/>
          <p:cNvSpPr>
            <a:spLocks noChangeArrowheads="1"/>
          </p:cNvSpPr>
          <p:nvPr/>
        </p:nvSpPr>
        <p:spPr bwMode="auto">
          <a:xfrm>
            <a:off x="4651376" y="3732214"/>
            <a:ext cx="2182813" cy="1298575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rgbClr val="A9A9A9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0375" name="Group 1213"/>
          <p:cNvGrpSpPr/>
          <p:nvPr/>
        </p:nvGrpSpPr>
        <p:grpSpPr bwMode="auto">
          <a:xfrm>
            <a:off x="5019675" y="3036889"/>
            <a:ext cx="1416050" cy="1496772"/>
            <a:chOff x="0" y="-161"/>
            <a:chExt cx="2988" cy="1111"/>
          </a:xfrm>
        </p:grpSpPr>
        <p:sp>
          <p:nvSpPr>
            <p:cNvPr id="100376" name="Oval 1214"/>
            <p:cNvSpPr>
              <a:spLocks noChangeArrowheads="1"/>
            </p:cNvSpPr>
            <p:nvPr/>
          </p:nvSpPr>
          <p:spPr bwMode="auto">
            <a:xfrm>
              <a:off x="0" y="210"/>
              <a:ext cx="2988" cy="578"/>
            </a:xfrm>
            <a:prstGeom prst="ellipse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4718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377" name="AutoShape 1215"/>
            <p:cNvSpPr>
              <a:spLocks noChangeArrowheads="1"/>
            </p:cNvSpPr>
            <p:nvPr/>
          </p:nvSpPr>
          <p:spPr bwMode="auto">
            <a:xfrm rot="16200000" flipV="1">
              <a:off x="1197" y="-513"/>
              <a:ext cx="589" cy="1644"/>
            </a:xfrm>
            <a:prstGeom prst="flowChartDelay">
              <a:avLst/>
            </a:prstGeom>
            <a:gradFill rotWithShape="1">
              <a:gsLst>
                <a:gs pos="0">
                  <a:srgbClr val="CCCCCC">
                    <a:alpha val="0"/>
                  </a:srgbClr>
                </a:gs>
                <a:gs pos="100000">
                  <a:schemeClr val="bg1">
                    <a:alpha val="29999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378" name="AutoShape 1216"/>
            <p:cNvSpPr>
              <a:spLocks noChangeArrowheads="1"/>
            </p:cNvSpPr>
            <p:nvPr/>
          </p:nvSpPr>
          <p:spPr bwMode="auto">
            <a:xfrm rot="5400000">
              <a:off x="1248" y="-118"/>
              <a:ext cx="492" cy="1644"/>
            </a:xfrm>
            <a:prstGeom prst="flowChartDelay">
              <a:avLst/>
            </a:prstGeom>
            <a:gradFill rotWithShape="1">
              <a:gsLst>
                <a:gs pos="0">
                  <a:srgbClr val="CCCCCC">
                    <a:alpha val="0"/>
                  </a:srgbClr>
                </a:gs>
                <a:gs pos="100000">
                  <a:schemeClr val="bg1">
                    <a:alpha val="2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0379" name="Group 1217"/>
            <p:cNvGrpSpPr/>
            <p:nvPr/>
          </p:nvGrpSpPr>
          <p:grpSpPr bwMode="auto">
            <a:xfrm>
              <a:off x="696" y="127"/>
              <a:ext cx="1644" cy="715"/>
              <a:chOff x="121" y="0"/>
              <a:chExt cx="640" cy="584"/>
            </a:xfrm>
          </p:grpSpPr>
          <p:sp>
            <p:nvSpPr>
              <p:cNvPr id="100380" name="AutoShape 1218"/>
              <p:cNvSpPr>
                <a:spLocks noChangeArrowheads="1"/>
              </p:cNvSpPr>
              <p:nvPr/>
            </p:nvSpPr>
            <p:spPr bwMode="auto">
              <a:xfrm rot="5400000">
                <a:off x="233" y="56"/>
                <a:ext cx="416" cy="640"/>
              </a:xfrm>
              <a:prstGeom prst="flowChartDelay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381" name="AutoShape 1219"/>
              <p:cNvSpPr>
                <a:spLocks noChangeArrowheads="1"/>
              </p:cNvSpPr>
              <p:nvPr/>
            </p:nvSpPr>
            <p:spPr bwMode="auto">
              <a:xfrm rot="16200000" flipV="1">
                <a:off x="356" y="-235"/>
                <a:ext cx="170" cy="640"/>
              </a:xfrm>
              <a:prstGeom prst="flowChartDelay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0382" name="Oval 1220"/>
            <p:cNvSpPr>
              <a:spLocks noChangeArrowheads="1"/>
            </p:cNvSpPr>
            <p:nvPr/>
          </p:nvSpPr>
          <p:spPr bwMode="auto">
            <a:xfrm>
              <a:off x="744" y="-161"/>
              <a:ext cx="1501" cy="578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383" name="Group 1229"/>
          <p:cNvGrpSpPr/>
          <p:nvPr/>
        </p:nvGrpSpPr>
        <p:grpSpPr bwMode="auto">
          <a:xfrm>
            <a:off x="3851275" y="1627189"/>
            <a:ext cx="1416050" cy="1424063"/>
            <a:chOff x="0" y="-97"/>
            <a:chExt cx="938" cy="942"/>
          </a:xfrm>
        </p:grpSpPr>
        <p:sp>
          <p:nvSpPr>
            <p:cNvPr id="100384" name="Oval 1230"/>
            <p:cNvSpPr>
              <a:spLocks noChangeArrowheads="1"/>
            </p:cNvSpPr>
            <p:nvPr/>
          </p:nvSpPr>
          <p:spPr bwMode="auto">
            <a:xfrm>
              <a:off x="0" y="187"/>
              <a:ext cx="938" cy="51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385" name="AutoShape 1231"/>
            <p:cNvSpPr>
              <a:spLocks noChangeArrowheads="1"/>
            </p:cNvSpPr>
            <p:nvPr/>
          </p:nvSpPr>
          <p:spPr bwMode="auto">
            <a:xfrm rot="16200000" flipV="1">
              <a:off x="206" y="17"/>
              <a:ext cx="526" cy="516"/>
            </a:xfrm>
            <a:prstGeom prst="flowChartDelay">
              <a:avLst/>
            </a:prstGeom>
            <a:gradFill rotWithShape="1">
              <a:gsLst>
                <a:gs pos="0">
                  <a:srgbClr val="CCCCCC">
                    <a:alpha val="0"/>
                  </a:srgbClr>
                </a:gs>
                <a:gs pos="100000">
                  <a:schemeClr val="bg1">
                    <a:alpha val="29999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386" name="AutoShape 1232"/>
            <p:cNvSpPr>
              <a:spLocks noChangeArrowheads="1"/>
            </p:cNvSpPr>
            <p:nvPr/>
          </p:nvSpPr>
          <p:spPr bwMode="auto">
            <a:xfrm rot="5400000">
              <a:off x="250" y="368"/>
              <a:ext cx="438" cy="516"/>
            </a:xfrm>
            <a:prstGeom prst="flowChartDelay">
              <a:avLst/>
            </a:prstGeom>
            <a:gradFill rotWithShape="1">
              <a:gsLst>
                <a:gs pos="0">
                  <a:srgbClr val="CCCCCC">
                    <a:alpha val="0"/>
                  </a:srgbClr>
                </a:gs>
                <a:gs pos="100000">
                  <a:schemeClr val="bg1">
                    <a:alpha val="2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0387" name="Group 1233"/>
            <p:cNvGrpSpPr/>
            <p:nvPr/>
          </p:nvGrpSpPr>
          <p:grpSpPr bwMode="auto">
            <a:xfrm>
              <a:off x="216" y="112"/>
              <a:ext cx="516" cy="636"/>
              <a:chOff x="119" y="1"/>
              <a:chExt cx="641" cy="583"/>
            </a:xfrm>
          </p:grpSpPr>
          <p:sp>
            <p:nvSpPr>
              <p:cNvPr id="100388" name="AutoShape 1234"/>
              <p:cNvSpPr>
                <a:spLocks noChangeArrowheads="1"/>
              </p:cNvSpPr>
              <p:nvPr/>
            </p:nvSpPr>
            <p:spPr bwMode="auto">
              <a:xfrm rot="5400000">
                <a:off x="232" y="55"/>
                <a:ext cx="416" cy="641"/>
              </a:xfrm>
              <a:prstGeom prst="flowChartDelay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389" name="AutoShape 1235"/>
              <p:cNvSpPr>
                <a:spLocks noChangeArrowheads="1"/>
              </p:cNvSpPr>
              <p:nvPr/>
            </p:nvSpPr>
            <p:spPr bwMode="auto">
              <a:xfrm rot="16200000" flipV="1">
                <a:off x="355" y="-235"/>
                <a:ext cx="170" cy="641"/>
              </a:xfrm>
              <a:prstGeom prst="flowChartDelay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0390" name="Oval 1236"/>
            <p:cNvSpPr>
              <a:spLocks noChangeArrowheads="1"/>
            </p:cNvSpPr>
            <p:nvPr/>
          </p:nvSpPr>
          <p:spPr bwMode="auto">
            <a:xfrm>
              <a:off x="233" y="-97"/>
              <a:ext cx="469" cy="515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0391" name="Oval 1295"/>
          <p:cNvSpPr>
            <a:spLocks noChangeArrowheads="1"/>
          </p:cNvSpPr>
          <p:nvPr/>
        </p:nvSpPr>
        <p:spPr bwMode="auto">
          <a:xfrm rot="790353">
            <a:off x="4919664" y="2687856"/>
            <a:ext cx="238125" cy="779026"/>
          </a:xfrm>
          <a:prstGeom prst="ellipse">
            <a:avLst/>
          </a:prstGeom>
          <a:gradFill rotWithShape="1">
            <a:gsLst>
              <a:gs pos="0">
                <a:schemeClr val="bg1">
                  <a:alpha val="29999"/>
                </a:scheme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0392" name="Group 1309"/>
          <p:cNvGrpSpPr/>
          <p:nvPr/>
        </p:nvGrpSpPr>
        <p:grpSpPr bwMode="auto">
          <a:xfrm>
            <a:off x="6149975" y="1616076"/>
            <a:ext cx="1416050" cy="1424063"/>
            <a:chOff x="0" y="-97"/>
            <a:chExt cx="938" cy="942"/>
          </a:xfrm>
        </p:grpSpPr>
        <p:sp>
          <p:nvSpPr>
            <p:cNvPr id="100393" name="Oval 1310"/>
            <p:cNvSpPr>
              <a:spLocks noChangeArrowheads="1"/>
            </p:cNvSpPr>
            <p:nvPr/>
          </p:nvSpPr>
          <p:spPr bwMode="auto">
            <a:xfrm>
              <a:off x="0" y="187"/>
              <a:ext cx="938" cy="515"/>
            </a:xfrm>
            <a:prstGeom prst="ellipse">
              <a:avLst/>
            </a:prstGeom>
            <a:gradFill rotWithShape="1">
              <a:gsLst>
                <a:gs pos="0">
                  <a:srgbClr val="990000"/>
                </a:gs>
                <a:gs pos="100000">
                  <a:srgbClr val="470000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394" name="AutoShape 1311"/>
            <p:cNvSpPr>
              <a:spLocks noChangeArrowheads="1"/>
            </p:cNvSpPr>
            <p:nvPr/>
          </p:nvSpPr>
          <p:spPr bwMode="auto">
            <a:xfrm rot="16200000" flipV="1">
              <a:off x="206" y="17"/>
              <a:ext cx="526" cy="516"/>
            </a:xfrm>
            <a:prstGeom prst="flowChartDelay">
              <a:avLst/>
            </a:prstGeom>
            <a:gradFill rotWithShape="1">
              <a:gsLst>
                <a:gs pos="0">
                  <a:srgbClr val="CCCCCC">
                    <a:alpha val="0"/>
                  </a:srgbClr>
                </a:gs>
                <a:gs pos="100000">
                  <a:schemeClr val="bg1">
                    <a:alpha val="29999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395" name="AutoShape 1312"/>
            <p:cNvSpPr>
              <a:spLocks noChangeArrowheads="1"/>
            </p:cNvSpPr>
            <p:nvPr/>
          </p:nvSpPr>
          <p:spPr bwMode="auto">
            <a:xfrm rot="5400000">
              <a:off x="250" y="368"/>
              <a:ext cx="438" cy="516"/>
            </a:xfrm>
            <a:prstGeom prst="flowChartDelay">
              <a:avLst/>
            </a:prstGeom>
            <a:gradFill rotWithShape="1">
              <a:gsLst>
                <a:gs pos="0">
                  <a:srgbClr val="CCCCCC">
                    <a:alpha val="0"/>
                  </a:srgbClr>
                </a:gs>
                <a:gs pos="100000">
                  <a:schemeClr val="bg1">
                    <a:alpha val="2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0396" name="Group 1313"/>
            <p:cNvGrpSpPr/>
            <p:nvPr/>
          </p:nvGrpSpPr>
          <p:grpSpPr bwMode="auto">
            <a:xfrm>
              <a:off x="216" y="112"/>
              <a:ext cx="516" cy="636"/>
              <a:chOff x="119" y="1"/>
              <a:chExt cx="641" cy="583"/>
            </a:xfrm>
          </p:grpSpPr>
          <p:sp>
            <p:nvSpPr>
              <p:cNvPr id="100397" name="AutoShape 1314"/>
              <p:cNvSpPr>
                <a:spLocks noChangeArrowheads="1"/>
              </p:cNvSpPr>
              <p:nvPr/>
            </p:nvSpPr>
            <p:spPr bwMode="auto">
              <a:xfrm rot="5400000">
                <a:off x="232" y="55"/>
                <a:ext cx="416" cy="641"/>
              </a:xfrm>
              <a:prstGeom prst="flowChartDelay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398" name="AutoShape 1315"/>
              <p:cNvSpPr>
                <a:spLocks noChangeArrowheads="1"/>
              </p:cNvSpPr>
              <p:nvPr/>
            </p:nvSpPr>
            <p:spPr bwMode="auto">
              <a:xfrm rot="16200000" flipV="1">
                <a:off x="355" y="-235"/>
                <a:ext cx="170" cy="641"/>
              </a:xfrm>
              <a:prstGeom prst="flowChartDelay">
                <a:avLst/>
              </a:prstGeom>
              <a:gradFill rotWithShape="1">
                <a:gsLst>
                  <a:gs pos="0">
                    <a:srgbClr val="990000"/>
                  </a:gs>
                  <a:gs pos="100000">
                    <a:srgbClr val="47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0399" name="Oval 1316"/>
            <p:cNvSpPr>
              <a:spLocks noChangeArrowheads="1"/>
            </p:cNvSpPr>
            <p:nvPr/>
          </p:nvSpPr>
          <p:spPr bwMode="auto">
            <a:xfrm>
              <a:off x="233" y="-97"/>
              <a:ext cx="469" cy="515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0400" name="Oval 1317"/>
          <p:cNvSpPr>
            <a:spLocks noChangeArrowheads="1"/>
          </p:cNvSpPr>
          <p:nvPr/>
        </p:nvSpPr>
        <p:spPr bwMode="auto">
          <a:xfrm rot="20809647" flipH="1">
            <a:off x="6257925" y="2658488"/>
            <a:ext cx="236538" cy="779026"/>
          </a:xfrm>
          <a:prstGeom prst="ellipse">
            <a:avLst/>
          </a:prstGeom>
          <a:gradFill rotWithShape="1">
            <a:gsLst>
              <a:gs pos="0">
                <a:schemeClr val="bg1">
                  <a:alpha val="29999"/>
                </a:schemeClr>
              </a:gs>
              <a:gs pos="100000">
                <a:srgbClr val="767676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401" name="Rectangle 1132"/>
          <p:cNvSpPr>
            <a:spLocks noChangeArrowheads="1"/>
          </p:cNvSpPr>
          <p:nvPr/>
        </p:nvSpPr>
        <p:spPr bwMode="auto">
          <a:xfrm>
            <a:off x="3846513" y="1992611"/>
            <a:ext cx="1447800" cy="92333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0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几百几十</a:t>
            </a:r>
            <a:endParaRPr lang="en-US" altLang="zh-CN" sz="20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加几百几十</a:t>
            </a:r>
            <a:endParaRPr lang="en-US" altLang="zh-CN" sz="20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00402" name="Group 1342"/>
          <p:cNvGrpSpPr/>
          <p:nvPr/>
        </p:nvGrpSpPr>
        <p:grpSpPr bwMode="auto">
          <a:xfrm>
            <a:off x="2154238" y="2924505"/>
            <a:ext cx="1955800" cy="1452233"/>
            <a:chOff x="0" y="-105"/>
            <a:chExt cx="2988" cy="1054"/>
          </a:xfrm>
        </p:grpSpPr>
        <p:sp>
          <p:nvSpPr>
            <p:cNvPr id="100403" name="Oval 1343"/>
            <p:cNvSpPr>
              <a:spLocks noChangeArrowheads="1"/>
            </p:cNvSpPr>
            <p:nvPr/>
          </p:nvSpPr>
          <p:spPr bwMode="auto">
            <a:xfrm>
              <a:off x="0" y="216"/>
              <a:ext cx="2988" cy="565"/>
            </a:xfrm>
            <a:prstGeom prst="ellipse">
              <a:avLst/>
            </a:prstGeom>
            <a:gradFill rotWithShape="1">
              <a:gsLst>
                <a:gs pos="0">
                  <a:srgbClr val="993366"/>
                </a:gs>
                <a:gs pos="100000">
                  <a:srgbClr val="47182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404" name="AutoShape 1344"/>
            <p:cNvSpPr>
              <a:spLocks noChangeArrowheads="1"/>
            </p:cNvSpPr>
            <p:nvPr/>
          </p:nvSpPr>
          <p:spPr bwMode="auto">
            <a:xfrm rot="16200000" flipV="1">
              <a:off x="1197" y="-287"/>
              <a:ext cx="589" cy="1190"/>
            </a:xfrm>
            <a:prstGeom prst="flowChartDelay">
              <a:avLst/>
            </a:prstGeom>
            <a:gradFill rotWithShape="1">
              <a:gsLst>
                <a:gs pos="0">
                  <a:srgbClr val="CCCCCC">
                    <a:alpha val="0"/>
                  </a:srgbClr>
                </a:gs>
                <a:gs pos="100000">
                  <a:schemeClr val="bg1">
                    <a:alpha val="29999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405" name="AutoShape 1345"/>
            <p:cNvSpPr>
              <a:spLocks noChangeArrowheads="1"/>
            </p:cNvSpPr>
            <p:nvPr/>
          </p:nvSpPr>
          <p:spPr bwMode="auto">
            <a:xfrm rot="5400000">
              <a:off x="1248" y="108"/>
              <a:ext cx="492" cy="1190"/>
            </a:xfrm>
            <a:prstGeom prst="flowChartDelay">
              <a:avLst/>
            </a:prstGeom>
            <a:gradFill rotWithShape="1">
              <a:gsLst>
                <a:gs pos="0">
                  <a:srgbClr val="CCCCCC">
                    <a:alpha val="0"/>
                  </a:srgbClr>
                </a:gs>
                <a:gs pos="100000">
                  <a:schemeClr val="bg1">
                    <a:alpha val="20000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00406" name="Group 1346"/>
            <p:cNvGrpSpPr/>
            <p:nvPr/>
          </p:nvGrpSpPr>
          <p:grpSpPr bwMode="auto">
            <a:xfrm>
              <a:off x="920" y="127"/>
              <a:ext cx="1191" cy="714"/>
              <a:chOff x="208" y="0"/>
              <a:chExt cx="464" cy="583"/>
            </a:xfrm>
          </p:grpSpPr>
          <p:sp>
            <p:nvSpPr>
              <p:cNvPr id="100407" name="AutoShape 1347"/>
              <p:cNvSpPr>
                <a:spLocks noChangeArrowheads="1"/>
              </p:cNvSpPr>
              <p:nvPr/>
            </p:nvSpPr>
            <p:spPr bwMode="auto">
              <a:xfrm rot="5400000">
                <a:off x="232" y="143"/>
                <a:ext cx="416" cy="464"/>
              </a:xfrm>
              <a:prstGeom prst="flowChartDelay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0408" name="AutoShape 1348"/>
              <p:cNvSpPr>
                <a:spLocks noChangeArrowheads="1"/>
              </p:cNvSpPr>
              <p:nvPr/>
            </p:nvSpPr>
            <p:spPr bwMode="auto">
              <a:xfrm rot="16200000" flipV="1">
                <a:off x="355" y="-147"/>
                <a:ext cx="170" cy="464"/>
              </a:xfrm>
              <a:prstGeom prst="flowChartDelay">
                <a:avLst/>
              </a:prstGeom>
              <a:gradFill rotWithShape="1">
                <a:gsLst>
                  <a:gs pos="0">
                    <a:srgbClr val="993366"/>
                  </a:gs>
                  <a:gs pos="100000">
                    <a:srgbClr val="47182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sz="2000" kern="0">
                  <a:solidFill>
                    <a:sysClr val="windowText" lastClr="000000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00409" name="Oval 1349"/>
            <p:cNvSpPr>
              <a:spLocks noChangeArrowheads="1"/>
            </p:cNvSpPr>
            <p:nvPr/>
          </p:nvSpPr>
          <p:spPr bwMode="auto">
            <a:xfrm>
              <a:off x="744" y="-105"/>
              <a:ext cx="1501" cy="565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rgbClr val="767676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>
                <a:lnSpc>
                  <a:spcPct val="150000"/>
                </a:lnSpc>
              </a:pPr>
              <a:endPara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00410" name="AutoShape 1366"/>
          <p:cNvSpPr>
            <a:spLocks noChangeArrowheads="1"/>
          </p:cNvSpPr>
          <p:nvPr/>
        </p:nvSpPr>
        <p:spPr bwMode="auto">
          <a:xfrm rot="5400000">
            <a:off x="3554413" y="2709863"/>
            <a:ext cx="387350" cy="387350"/>
          </a:xfrm>
          <a:custGeom>
            <a:avLst/>
            <a:gdLst>
              <a:gd name="T0" fmla="*/ 18105 w 21600"/>
              <a:gd name="T1" fmla="*/ 9371 h 21600"/>
              <a:gd name="T2" fmla="*/ 10800 w 21600"/>
              <a:gd name="T3" fmla="*/ 3356 h 21600"/>
              <a:gd name="T4" fmla="*/ 10605 w 21600"/>
              <a:gd name="T5" fmla="*/ 3358 h 21600"/>
              <a:gd name="T6" fmla="*/ 10517 w 21600"/>
              <a:gd name="T7" fmla="*/ 3 h 21600"/>
              <a:gd name="T8" fmla="*/ 10800 w 21600"/>
              <a:gd name="T9" fmla="*/ 0 h 21600"/>
              <a:gd name="T10" fmla="*/ 21399 w 21600"/>
              <a:gd name="T11" fmla="*/ 8726 h 21600"/>
              <a:gd name="T12" fmla="*/ 24048 w 21600"/>
              <a:gd name="T13" fmla="*/ 8208 h 21600"/>
              <a:gd name="T14" fmla="*/ 20593 w 21600"/>
              <a:gd name="T15" fmla="*/ 13345 h 21600"/>
              <a:gd name="T16" fmla="*/ 15455 w 21600"/>
              <a:gd name="T17" fmla="*/ 9889 h 21600"/>
              <a:gd name="T18" fmla="*/ 18105 w 21600"/>
              <a:gd name="T19" fmla="*/ 937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18105" y="9371"/>
                </a:moveTo>
                <a:cubicBezTo>
                  <a:pt x="17422" y="5877"/>
                  <a:pt x="14360" y="3356"/>
                  <a:pt x="10800" y="3356"/>
                </a:cubicBezTo>
                <a:cubicBezTo>
                  <a:pt x="10735" y="3355"/>
                  <a:pt x="10670" y="3356"/>
                  <a:pt x="10605" y="3358"/>
                </a:cubicBezTo>
                <a:lnTo>
                  <a:pt x="10517" y="3"/>
                </a:lnTo>
                <a:cubicBezTo>
                  <a:pt x="10611" y="1"/>
                  <a:pt x="10705" y="-1"/>
                  <a:pt x="10800" y="0"/>
                </a:cubicBezTo>
                <a:cubicBezTo>
                  <a:pt x="15965" y="0"/>
                  <a:pt x="20407" y="3657"/>
                  <a:pt x="21399" y="8726"/>
                </a:cubicBezTo>
                <a:lnTo>
                  <a:pt x="24048" y="8208"/>
                </a:lnTo>
                <a:lnTo>
                  <a:pt x="20593" y="13345"/>
                </a:lnTo>
                <a:lnTo>
                  <a:pt x="15455" y="9889"/>
                </a:lnTo>
                <a:lnTo>
                  <a:pt x="18105" y="9371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254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411" name="AutoShape 1366"/>
          <p:cNvSpPr>
            <a:spLocks noChangeArrowheads="1"/>
          </p:cNvSpPr>
          <p:nvPr/>
        </p:nvSpPr>
        <p:spPr bwMode="auto">
          <a:xfrm rot="5400000" flipV="1">
            <a:off x="5180013" y="2654301"/>
            <a:ext cx="412750" cy="396875"/>
          </a:xfrm>
          <a:custGeom>
            <a:avLst/>
            <a:gdLst>
              <a:gd name="T0" fmla="*/ 18105 w 21600"/>
              <a:gd name="T1" fmla="*/ 9371 h 21600"/>
              <a:gd name="T2" fmla="*/ 10800 w 21600"/>
              <a:gd name="T3" fmla="*/ 3356 h 21600"/>
              <a:gd name="T4" fmla="*/ 10605 w 21600"/>
              <a:gd name="T5" fmla="*/ 3358 h 21600"/>
              <a:gd name="T6" fmla="*/ 10517 w 21600"/>
              <a:gd name="T7" fmla="*/ 3 h 21600"/>
              <a:gd name="T8" fmla="*/ 10800 w 21600"/>
              <a:gd name="T9" fmla="*/ 0 h 21600"/>
              <a:gd name="T10" fmla="*/ 21399 w 21600"/>
              <a:gd name="T11" fmla="*/ 8726 h 21600"/>
              <a:gd name="T12" fmla="*/ 24048 w 21600"/>
              <a:gd name="T13" fmla="*/ 8208 h 21600"/>
              <a:gd name="T14" fmla="*/ 20593 w 21600"/>
              <a:gd name="T15" fmla="*/ 13345 h 21600"/>
              <a:gd name="T16" fmla="*/ 15455 w 21600"/>
              <a:gd name="T17" fmla="*/ 9889 h 21600"/>
              <a:gd name="T18" fmla="*/ 18105 w 21600"/>
              <a:gd name="T19" fmla="*/ 937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18105" y="9371"/>
                </a:moveTo>
                <a:cubicBezTo>
                  <a:pt x="17422" y="5877"/>
                  <a:pt x="14360" y="3356"/>
                  <a:pt x="10800" y="3356"/>
                </a:cubicBezTo>
                <a:cubicBezTo>
                  <a:pt x="10735" y="3355"/>
                  <a:pt x="10670" y="3356"/>
                  <a:pt x="10605" y="3358"/>
                </a:cubicBezTo>
                <a:lnTo>
                  <a:pt x="10517" y="3"/>
                </a:lnTo>
                <a:cubicBezTo>
                  <a:pt x="10611" y="1"/>
                  <a:pt x="10705" y="-1"/>
                  <a:pt x="10800" y="0"/>
                </a:cubicBezTo>
                <a:cubicBezTo>
                  <a:pt x="15965" y="0"/>
                  <a:pt x="20407" y="3657"/>
                  <a:pt x="21399" y="8726"/>
                </a:cubicBezTo>
                <a:lnTo>
                  <a:pt x="24048" y="8208"/>
                </a:lnTo>
                <a:lnTo>
                  <a:pt x="20593" y="13345"/>
                </a:lnTo>
                <a:lnTo>
                  <a:pt x="15455" y="9889"/>
                </a:lnTo>
                <a:lnTo>
                  <a:pt x="18105" y="9371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254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412" name="AutoShape 1366"/>
          <p:cNvSpPr>
            <a:spLocks noChangeArrowheads="1"/>
          </p:cNvSpPr>
          <p:nvPr/>
        </p:nvSpPr>
        <p:spPr bwMode="auto">
          <a:xfrm rot="5400000">
            <a:off x="5881688" y="2709863"/>
            <a:ext cx="387350" cy="387350"/>
          </a:xfrm>
          <a:custGeom>
            <a:avLst/>
            <a:gdLst>
              <a:gd name="T0" fmla="*/ 18105 w 21600"/>
              <a:gd name="T1" fmla="*/ 9371 h 21600"/>
              <a:gd name="T2" fmla="*/ 10800 w 21600"/>
              <a:gd name="T3" fmla="*/ 3356 h 21600"/>
              <a:gd name="T4" fmla="*/ 10605 w 21600"/>
              <a:gd name="T5" fmla="*/ 3358 h 21600"/>
              <a:gd name="T6" fmla="*/ 10517 w 21600"/>
              <a:gd name="T7" fmla="*/ 3 h 21600"/>
              <a:gd name="T8" fmla="*/ 10800 w 21600"/>
              <a:gd name="T9" fmla="*/ 0 h 21600"/>
              <a:gd name="T10" fmla="*/ 21399 w 21600"/>
              <a:gd name="T11" fmla="*/ 8726 h 21600"/>
              <a:gd name="T12" fmla="*/ 24048 w 21600"/>
              <a:gd name="T13" fmla="*/ 8208 h 21600"/>
              <a:gd name="T14" fmla="*/ 20593 w 21600"/>
              <a:gd name="T15" fmla="*/ 13345 h 21600"/>
              <a:gd name="T16" fmla="*/ 15455 w 21600"/>
              <a:gd name="T17" fmla="*/ 9889 h 21600"/>
              <a:gd name="T18" fmla="*/ 18105 w 21600"/>
              <a:gd name="T19" fmla="*/ 937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18105" y="9371"/>
                </a:moveTo>
                <a:cubicBezTo>
                  <a:pt x="17422" y="5877"/>
                  <a:pt x="14360" y="3356"/>
                  <a:pt x="10800" y="3356"/>
                </a:cubicBezTo>
                <a:cubicBezTo>
                  <a:pt x="10735" y="3355"/>
                  <a:pt x="10670" y="3356"/>
                  <a:pt x="10605" y="3358"/>
                </a:cubicBezTo>
                <a:lnTo>
                  <a:pt x="10517" y="3"/>
                </a:lnTo>
                <a:cubicBezTo>
                  <a:pt x="10611" y="1"/>
                  <a:pt x="10705" y="-1"/>
                  <a:pt x="10800" y="0"/>
                </a:cubicBezTo>
                <a:cubicBezTo>
                  <a:pt x="15965" y="0"/>
                  <a:pt x="20407" y="3657"/>
                  <a:pt x="21399" y="8726"/>
                </a:cubicBezTo>
                <a:lnTo>
                  <a:pt x="24048" y="8208"/>
                </a:lnTo>
                <a:lnTo>
                  <a:pt x="20593" y="13345"/>
                </a:lnTo>
                <a:lnTo>
                  <a:pt x="15455" y="9889"/>
                </a:lnTo>
                <a:lnTo>
                  <a:pt x="18105" y="9371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254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413" name="AutoShape 1366"/>
          <p:cNvSpPr>
            <a:spLocks noChangeArrowheads="1"/>
          </p:cNvSpPr>
          <p:nvPr/>
        </p:nvSpPr>
        <p:spPr bwMode="auto">
          <a:xfrm rot="5400000" flipV="1">
            <a:off x="7496176" y="2687638"/>
            <a:ext cx="412750" cy="396875"/>
          </a:xfrm>
          <a:custGeom>
            <a:avLst/>
            <a:gdLst>
              <a:gd name="T0" fmla="*/ 18105 w 21600"/>
              <a:gd name="T1" fmla="*/ 9371 h 21600"/>
              <a:gd name="T2" fmla="*/ 10800 w 21600"/>
              <a:gd name="T3" fmla="*/ 3356 h 21600"/>
              <a:gd name="T4" fmla="*/ 10605 w 21600"/>
              <a:gd name="T5" fmla="*/ 3358 h 21600"/>
              <a:gd name="T6" fmla="*/ 10517 w 21600"/>
              <a:gd name="T7" fmla="*/ 3 h 21600"/>
              <a:gd name="T8" fmla="*/ 10800 w 21600"/>
              <a:gd name="T9" fmla="*/ 0 h 21600"/>
              <a:gd name="T10" fmla="*/ 21399 w 21600"/>
              <a:gd name="T11" fmla="*/ 8726 h 21600"/>
              <a:gd name="T12" fmla="*/ 24048 w 21600"/>
              <a:gd name="T13" fmla="*/ 8208 h 21600"/>
              <a:gd name="T14" fmla="*/ 20593 w 21600"/>
              <a:gd name="T15" fmla="*/ 13345 h 21600"/>
              <a:gd name="T16" fmla="*/ 15455 w 21600"/>
              <a:gd name="T17" fmla="*/ 9889 h 21600"/>
              <a:gd name="T18" fmla="*/ 18105 w 21600"/>
              <a:gd name="T19" fmla="*/ 937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600" h="21600">
                <a:moveTo>
                  <a:pt x="18105" y="9371"/>
                </a:moveTo>
                <a:cubicBezTo>
                  <a:pt x="17422" y="5877"/>
                  <a:pt x="14360" y="3356"/>
                  <a:pt x="10800" y="3356"/>
                </a:cubicBezTo>
                <a:cubicBezTo>
                  <a:pt x="10735" y="3355"/>
                  <a:pt x="10670" y="3356"/>
                  <a:pt x="10605" y="3358"/>
                </a:cubicBezTo>
                <a:lnTo>
                  <a:pt x="10517" y="3"/>
                </a:lnTo>
                <a:cubicBezTo>
                  <a:pt x="10611" y="1"/>
                  <a:pt x="10705" y="-1"/>
                  <a:pt x="10800" y="0"/>
                </a:cubicBezTo>
                <a:cubicBezTo>
                  <a:pt x="15965" y="0"/>
                  <a:pt x="20407" y="3657"/>
                  <a:pt x="21399" y="8726"/>
                </a:cubicBezTo>
                <a:lnTo>
                  <a:pt x="24048" y="8208"/>
                </a:lnTo>
                <a:lnTo>
                  <a:pt x="20593" y="13345"/>
                </a:lnTo>
                <a:lnTo>
                  <a:pt x="15455" y="9889"/>
                </a:lnTo>
                <a:lnTo>
                  <a:pt x="18105" y="9371"/>
                </a:lnTo>
                <a:close/>
              </a:path>
            </a:pathLst>
          </a:custGeom>
          <a:solidFill>
            <a:srgbClr val="00FF00"/>
          </a:solidFill>
          <a:ln>
            <a:noFill/>
          </a:ln>
          <a:effectLst>
            <a:outerShdw dist="25400" dir="54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hangingPunct="0"/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414" name="Rectangle 1132"/>
          <p:cNvSpPr>
            <a:spLocks noChangeArrowheads="1"/>
          </p:cNvSpPr>
          <p:nvPr/>
        </p:nvSpPr>
        <p:spPr bwMode="auto">
          <a:xfrm>
            <a:off x="6175375" y="1965623"/>
            <a:ext cx="1449388" cy="92333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0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几百几十</a:t>
            </a:r>
            <a:endParaRPr lang="en-US" altLang="zh-CN" sz="20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kern="0">
                <a:solidFill>
                  <a:schemeClr val="bg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减几百几十</a:t>
            </a:r>
            <a:endParaRPr lang="en-US" altLang="zh-CN" sz="2000" kern="0">
              <a:solidFill>
                <a:schemeClr val="bg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415" name="Rectangle 1132"/>
          <p:cNvSpPr>
            <a:spLocks noChangeArrowheads="1"/>
          </p:cNvSpPr>
          <p:nvPr/>
        </p:nvSpPr>
        <p:spPr bwMode="auto">
          <a:xfrm>
            <a:off x="4794251" y="3380879"/>
            <a:ext cx="1814513" cy="92333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000" kern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相同数位对齐</a:t>
            </a:r>
            <a:endParaRPr lang="en-US" altLang="zh-CN" sz="2000" kern="0">
              <a:solidFill>
                <a:srgbClr val="FFFF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kern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从个位算起</a:t>
            </a:r>
            <a:endParaRPr lang="en-US" altLang="zh-CN" sz="2000" kern="0">
              <a:solidFill>
                <a:srgbClr val="FFFF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0416" name="Rectangle 1132"/>
          <p:cNvSpPr>
            <a:spLocks noChangeArrowheads="1"/>
          </p:cNvSpPr>
          <p:nvPr/>
        </p:nvSpPr>
        <p:spPr bwMode="auto">
          <a:xfrm>
            <a:off x="2370138" y="3222129"/>
            <a:ext cx="1879600" cy="92333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defTabSz="857250" eaLnBrk="0" hangingPunct="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defTabSz="857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2000" kern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哪一位满十，</a:t>
            </a:r>
            <a:endParaRPr lang="en-US" altLang="zh-CN" sz="2000" kern="0">
              <a:solidFill>
                <a:srgbClr val="FFFF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000" kern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向前一位进</a:t>
            </a:r>
            <a:r>
              <a:rPr lang="en-US" altLang="zh-CN" sz="2000" kern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85" name="Rectangle 1132"/>
          <p:cNvSpPr>
            <a:spLocks noChangeArrowheads="1"/>
          </p:cNvSpPr>
          <p:nvPr/>
        </p:nvSpPr>
        <p:spPr bwMode="auto">
          <a:xfrm>
            <a:off x="7566025" y="3019426"/>
            <a:ext cx="1854200" cy="1846263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哪一位上不够</a:t>
            </a:r>
            <a:endParaRPr lang="en-US" altLang="zh-CN" sz="2000" kern="0" dirty="0">
              <a:solidFill>
                <a:srgbClr val="FFFF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减，从前一位</a:t>
            </a:r>
            <a:endParaRPr lang="en-US" altLang="zh-CN" sz="2000" kern="0" dirty="0">
              <a:solidFill>
                <a:srgbClr val="FFFF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退1，在本位</a:t>
            </a:r>
            <a:endParaRPr lang="en-US" altLang="zh-CN" sz="2000" kern="0" dirty="0">
              <a:solidFill>
                <a:srgbClr val="FFFF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rgbClr val="FFFF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上加10再减。</a:t>
            </a:r>
          </a:p>
        </p:txBody>
      </p:sp>
      <p:sp>
        <p:nvSpPr>
          <p:cNvPr id="68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   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0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0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0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0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0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0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0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0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0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0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0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0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0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0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00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animBg="1"/>
      <p:bldP spid="100356" grpId="0" animBg="1"/>
      <p:bldP spid="100357" grpId="0" animBg="1"/>
      <p:bldP spid="100358" grpId="0" animBg="1"/>
      <p:bldP spid="22" grpId="0" animBg="1"/>
      <p:bldP spid="23" grpId="0" animBg="1"/>
      <p:bldP spid="100369" grpId="0" animBg="1"/>
      <p:bldP spid="100370" grpId="0" animBg="1"/>
      <p:bldP spid="36" grpId="0" animBg="1"/>
      <p:bldP spid="100372" grpId="0" animBg="1"/>
      <p:bldP spid="41" grpId="0" animBg="1"/>
      <p:bldP spid="100374" grpId="0" animBg="1"/>
      <p:bldP spid="100391" grpId="0" animBg="1"/>
      <p:bldP spid="100400" grpId="0" animBg="1"/>
      <p:bldP spid="100401" grpId="0"/>
      <p:bldP spid="100410" grpId="0" animBg="1"/>
      <p:bldP spid="100411" grpId="0" animBg="1"/>
      <p:bldP spid="100412" grpId="0" animBg="1"/>
      <p:bldP spid="100413" grpId="0" animBg="1"/>
      <p:bldP spid="100414" grpId="0"/>
      <p:bldP spid="100415" grpId="0"/>
      <p:bldP spid="100416" grpId="0"/>
      <p:bldP spid="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660400" y="1326714"/>
          <a:ext cx="8325136" cy="4205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小   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矩形 2"/>
          <p:cNvSpPr>
            <a:spLocks noChangeArrowheads="1"/>
          </p:cNvSpPr>
          <p:nvPr/>
        </p:nvSpPr>
        <p:spPr bwMode="auto">
          <a:xfrm>
            <a:off x="660400" y="1144896"/>
            <a:ext cx="720566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图书借阅登记表。（单位：本）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234532" y="2205037"/>
          <a:ext cx="5722936" cy="3143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8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30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书名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总数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借出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还剩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儿童文学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403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245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少年文艺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904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856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名人故事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 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526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165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文本框 2"/>
          <p:cNvSpPr txBox="1">
            <a:spLocks noChangeArrowheads="1"/>
          </p:cNvSpPr>
          <p:nvPr/>
        </p:nvSpPr>
        <p:spPr bwMode="auto">
          <a:xfrm>
            <a:off x="571810" y="1381760"/>
            <a:ext cx="73072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 eaLnBrk="0" hangingPunct="0">
              <a:lnSpc>
                <a:spcPct val="150000"/>
              </a:lnSpc>
            </a:pP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总数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借出的本数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还剩的本书，由此变换关系。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194844" y="2060575"/>
          <a:ext cx="5802312" cy="1630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8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03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3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35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书名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总数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借出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还剩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儿童文学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403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245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158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少年文艺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904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48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856</a:t>
                      </a:r>
                      <a:endParaRPr lang="zh-CN" sz="2000" kern="10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名人故事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691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526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思源黑体 CN Medium" panose="020B0600000000000000" pitchFamily="34" charset="-122"/>
                          <a:sym typeface="Arial" panose="020B0604020202020204" pitchFamily="34" charset="0"/>
                        </a:rPr>
                        <a:t>165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思源黑体 CN Medium" panose="020B0600000000000000" pitchFamily="34" charset="-122"/>
                        <a:cs typeface="Times New Roman" panose="02020603050405020304"/>
                        <a:sym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矩形 1"/>
          <p:cNvSpPr>
            <a:spLocks noChangeArrowheads="1"/>
          </p:cNvSpPr>
          <p:nvPr/>
        </p:nvSpPr>
        <p:spPr bwMode="auto">
          <a:xfrm>
            <a:off x="660400" y="1130300"/>
            <a:ext cx="738505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列式计算。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244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比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少多少？  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）比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多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95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的数是多少？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）被减数是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，减数是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79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，差是多少？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　　     　　　     　　　　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  <p:sp>
        <p:nvSpPr>
          <p:cNvPr id="6" name="文本框 2"/>
          <p:cNvSpPr txBox="1">
            <a:spLocks noChangeArrowheads="1"/>
          </p:cNvSpPr>
          <p:nvPr/>
        </p:nvSpPr>
        <p:spPr bwMode="auto">
          <a:xfrm>
            <a:off x="459890" y="3027681"/>
            <a:ext cx="950706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700-244=456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306+95=401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321-79=242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求一个数比另一个数少多少，用大数减小数，再据此变换方法即可。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矩形 2"/>
          <p:cNvSpPr>
            <a:spLocks noChangeArrowheads="1"/>
          </p:cNvSpPr>
          <p:nvPr/>
        </p:nvSpPr>
        <p:spPr bwMode="auto">
          <a:xfrm>
            <a:off x="565786" y="1205649"/>
            <a:ext cx="74580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水果店运进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千克荔枝，上午卖出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276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千克，还剩多少千克？</a:t>
            </a:r>
          </a:p>
        </p:txBody>
      </p:sp>
      <p:sp>
        <p:nvSpPr>
          <p:cNvPr id="106499" name="AutoShape 7" descr="data:image/jpeg;base64,/9j/4AAQSkZJRgABAQAAAQABAAD/2wBDAAgGBgcGBQgHBwcJCQgKDBQNDAsLDBkSEw8UHRofHh0aHBwgJC4nICIsIxwcKDcpLDAxNDQ0Hyc5PTgyPC4zNDL/2wBDAQkJCQwLDBgNDRgyIRwhMjIyMjIyMjIyMjIyMjIyMjIyMjIyMjIyMjIyMjIyMjIyMjIyMjIyMjIyMjIyMjIyMjL/wAARCADcAFUDASIAAhEBAxEB/8QAHAAAAgMAAwEAAAAAAAAAAAAAAAcEBQYBAgMI/8QAQBAAAQMDAQUECAMFBwUAAAAAAQACAwQFEQYSEyExQQdRYXEUIjKBkbHB0RVCoSNScrLhMzQ2YoKSonTC4vDx/8QAGgEAAgMBAQAAAAAAAAAAAAAAAAQCAwUGAf/EAC8RAAICAgEDAQUHBQAAAAAAAAABAgMEERIhMUFRMjNhgbEFEyIjcaHwFJHB0eH/2gAMAwEAAhEDEQA/AH+qTU98kstAx1NC2armfsQsecNGBkud4AD5K7WF17Wsp3ZdxMVOA0eMj8fJirtlxg2V2y4xbKS3dplxpbgIrxFBNTF2HPgYWuZ4gZ4jwTRgnjqYI54XtfFI0OY5pyHA8ivm6peX1D/A4W20VrxtlgbbLmHuowf2crRkxZ6EdW+XEJOjJafGbFacjT1NjfQo1FcKS404qKOpjniP5o3ZH9FJWgnvsPb2CEIQAIQhAAhCEACT3aDXGtudS2HLooJGtkcOQIBDR8d4fcmzWR1MsDo6WZsEjhjeFm0W+IHLPmlxr21Uli0vR0VIHHeVJkkkecvlfsnLnHqeKVytuD9BfJ24MW7Rt1H+rKlOjY/m3j3qtoq+Oa41FOzBMUe0XeOeITgq9P2mC2QxR0kbmmNp3hHruJGc55rNVUpt/AQjW5bKXR2nbZdmmWjulwoLjCP2rIpBxH7w4cvA8kz6Cklo6cRTVs9W4fnmDdr/AIgJLk1Om7vFW0bzhjstz1HVrvAhOW03OC8WyGtpz6kjeR5tPUHxBT2HOLXF90OY0l7PkmoQhPDYIQhAAhCEACWHbTI5lipdhxa4bxwI8mj6pnpW9tI2rVSNzgFkvH/YqMj3b+X1Kr/Y/t9RP6XttZvpbhu9ml2DHtH8xJHL3p9sm9I0/b5c52qZn6Nx9Fk209vh0eKeFhE7WcMcsD/4r2yTb7SVHx4xh0fwcfusrFyfvpzYu1xl+qKS5xtla5jhwKk6BvbrXeHWyofinqnYbnk2Toffy+C8a/2is/VtIeJGkhzTnI5jxXrm4TU14F+ThJSQ/kKm0veBfLDBVOI3wG7mHc8c/jwPvVytmMlJKSNSLUltAhCFI9BCEIAEr+2dubVS927m/wC1NBLXtiZtWalPhMP+I+yoyfdv5fUpv92/55FVYtYFsLLdVwTSvI2GOibtF3mO9MnSc23YaiE84pyceYH2KyfZfp2mrIKm4zvY2Ti1hd3Du/8Ae5aWwH0e53Wjzw9oe4/YrHrdcMlqC1v6lEotcZfqFf7RVFPxJV7X+0VRT8ypWdxWZouzy7eg3x9vkdiGrGG56SDl8RkfBNhfPbZZKeojqIXbMsbg9pHQg5CfFqr47pa6atj9maMPx3HqPcchPYNm4uD8DeJPacfQmIQhPjgIQhAAl92sxben6d3dI9vxYfsmCsZ2mRbzSwOPYqG/qHD6qjJ90yq/3bE1ojUEVJE+3TSiNxdtRknAdnp5rX0Eu71O054TxlufHH9EprdaJrxcmUcPDPF7sZ2R9+5Mllobpx1AY9vDXjaL3FxJGOp8Fh3V1VZSmn1fgWnvhv0L2v8AaKop+ZV7cPbKop+ZV1vcWmQnpk9mVz3tDU2x7vWgdvYx/ldz/X5pbPI2sZGcZwrjSFy/DNT0krnYilduZPJ3D54KMezhamFE+FiY7kIHJC3TXBCEIAFm9dw73R9aerNh/wAHBaRVeo6f0rTdyh6up348wM/RV2rcGvgQsW4NCM7OYoIbvVPlAy2Yt+AOPmVuNbPpqq2sdTtAMbwfofmlFT3l1h1DUSYcYZH5eG8x1BHxW1i1BQ3mjkjp6hsjyzi1p4jzB4jiuayo2xs5pbi9dSiMk6nH1LR8u/o4ZermAnzwqercWMe8N2iASG957lMt0u8toaecbiPdzUWo5lNye0mIye+pnKSwwU9SK6ofJNcHHafMXkAE9AP3emFYTR72Ms25GZ/NG8tcPIjktLZ7ZYKy6x2i5XwQXaZocyjibksyMtD3EbIcRx2c5XW76Vls97p6Oonb6LO71aojADB7RPcQOKnOq7SnJEp129JMZejKmrqtKUEtbVelT7BaZyMOeASAXD97ofEZ6q+WP0HLTx0tTQ0tWKqjBbU0k44byGQc8eDmuB8VsFsVtuKb7mnBtxW+4IQhTJguksYlhfG7k9paffwXdCAPknVNK6C8yRbJ2uDcd5BLfomtoXRjKOzNl2AZn+s92OZ6n6BZDtJpG2/WD5XNxGyr2j/C4h/1KZNjvQhtkbGOBAbjgudzZqMYwn7PXfyFsdLen4MoyI0N0rqJ3DZece4/YrtSwtqLrSQyexJOxrs9xcMrvfJB+PtqukoG18vsoz5HQztlZ7bHBw8wcrymalBMTsSjNr0ZjtNHUj+1mrssEs8T6q7CW4xho4simMm04kZAAHA8M5A6p9dodpN30nPAwtbMXBkbncMF/qc+71ld2urobjTsuVOItudg23AAO4dCefBZXtB1DFHanUFMXPldI0ve0eq3ZO1jPU5A5LetklW5GjZJKDZF0pQ3PTTNL097lL7hU088FS5z9s7ZdvGjI545JipQXrXEV5ktE8MMkM9DLvZNrGCeHLHTgU3Y3tlja9py1wBB8CoU2KUpJfzoRqmpOWjshCEwXAhCEAJbtntuakVLW/2kAfnxYcH9CEutP6vrLc6OhdA+qYSGRhh9cdw48CE9u0+3iq0/DUEZ3Muy7+F4wf1wlD2aWBlXqKeSoaCadxjAPf1+nxKyctQSmrFtd18/+iuvzHFGjuUdRNQx1MsWwGkcOvFR3SCWMOHPAymLfbIx1qmYMbT4zs+fRKeWp9E3U7ziHaEUp/dDj6rvc7gf4lm40JQ3XJaZTk1cZr4lvR3autu0KWcsa7iWEBzSe/BUStraqvGKicvG0XchwycnHvXV/NeRV7snrjvoKcpa1s82RtjBAHPmSnlpGs9O0rb5ScubEI3ebfV+iSCaXZlV7yyVVKTxhnyPJwz8wUzgy1br1GcSWp6NwhCFsGkCEIQBXX6g/E7FW0eMulicG/xcx+oCRemriyz6onikOx6U0Stz1IGHDz4A/FfQq+cu1Szutt2qZIcs3Uwnic3gQx/Hh5H5LPzqVYkn56f6F7vwzjNDLqLu6aIDayOiX9ypI31VXSSNBhnDmkHucqDR991Dd7g2haY5Ym8ZJXNIcB0HDgSfuthfbfLSCGZ7i5x9VxPfzH1WCq7Me/jOW2yGQ3OHLXYXtk1O2nJtl2k2JYHGNs7uRwcYd3HxWifX0ccW9fVwCPntbwY+axmpbQ06kLt5uo6xu8Y7GRt8iPr71XVenpqSifUO2tpmMgswDk9Ct7+khclOL1sZq+yLMqp5Fa/D57eO5uaC6Mu1RIaUE0kJwZSMbx/cPAfZMvsxqdi8VtMTgSwB4Hi13/klxZ6AW21U9Nj1mty/xceJWx0LUej6vo8nhIHxn3tP1ASdUoxvXHtsy65JXLj2HOhCFuGsCEIQAJddq1lbWW2Gs2eABp5T/ld7J9x+aYqhXe3x3W01NDJ7M0ZaD3HofccFVXQ5wcSFkeUWhI9kEEFE2ofUNG9Er2uz3ggfL5rb6rEFdRyshAzjab5jilJUXeo0bqOXfRP9HqHHeNbzjlb6rsDrnhkLRQa8tFc5kcVVtzPOGxhrtonywuay4ZDblGO03srhYnXp+Snudrp7xQ+jz5aWnaY9vNh7wqyGxXJxp4bhepqqhpnh8dOc4yOWclaSdm7qXDZLQ71gD3FeRTVeROMNRfRiEb7ak4RlpM4VhYpvRtQ26bOA2pZnyJx9VXrtE8xzRyDmx4d8DlVxemmUxemmfRAQurHB7A4ciMoXSG4dkIQgAQhCAEf21aZJLrhBHkTDejA5SNHrD3t4+5UvZJpJtXRS3VzA6V/BhI5Nz9cE/BPLU9nbfLFUUmAZcbcJPR45fHl70pNC3+PTstTY5DupGEljHcCWEkjzxktPdhZGenGLj14vr0/f99C6SjZp9mTdTW4wBsoHFh2XeR/qs4VsrpVxVrJA97dl4wTlY0gtcWnmDhY2JPcXH0FcyKU+S8nC4d7J8lyuDyKbFD6Btr97a6ST96Fjvi0IXhYH7enba7vpo/5QhdHF7imbkXtIsUIQpHoIQhAAkF24aTdTztvlIwtDiXuLeBB/N9Hf7k/VV6hs0V+stRQShv7RuWE/lcOR+nkSq7Y8ltd0QsjtdO4h+yTTNRfYpbncKueZjCWwxySuLRjrgnzV/qi2ihrmvYBsPGycdCP6fJVWkLu3SNVVacq3+jSxSOMIecbTSTw8wcg+QKvrtVx18D2mRrnn1m44nK5jKtayN8X/AI0U2KE6viZlCFweR8lcZY9tN/4Ztn/Sx/yhC9bEzd6ftzO6mj/lCF0UF+FG3H2UWCEKuprzS1U87I3gsiDcPz7WeHAd2eGV7KcYtRb6slssUKOK2nJwJOPLkVz6ZBgHbzk45dVID3JwFGkeQcg4XeSeMDG8b8VDknjPJ7fig9Qpe2PR34vSfi1LGDUN9vA/NyHxHDzAUTsi0nBNps10n94mJc4u5gDOB7vumtVCCohkgm2HxvaWuaTzCXsstXoueeJsc0lE79o2SKIv9UnmQOOQTgrK+0K5cNJbTfVIpaUJbfZlRe6H8Pu88A9nO00+BUBrDK9sbRlzyGjzPBSLjfKW61EW6375XZO1uHhuPEkYCtdJ219XqS3mSMiAP3pcRwIb/XA96z6IWSUYyi0/iZ9lf5ul2Y56eIQU0UI5RsDfgMIXqhdKaoKvp7PSU23uw/DxjBeTsjJOB3DJVghRcItptdUGiL6BBw4Hh4rkUMI5bWe/KkoUgIstDFJx2QTjHEqHJbtnOItryKtkIAzstM1p4xEeYKi1cQqaaSBz3sDxjaYcOHiCtYujo43e0xp8wouO1pnu0+jPnTV+i9UQSie1V09RCwlzYg71eYPAdOIHA8O4ph9nNHX1FOamqgkpThrHRPZsluPWOe/iefcmPuIQeETB/pC7tAAwAB5KpUrkm32KlWlJP0OUIQryw//Z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565786" y="1790066"/>
            <a:ext cx="10953114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318-276=42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（千克）</a:t>
            </a: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答：还剩下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千克。</a:t>
            </a:r>
          </a:p>
          <a:p>
            <a:pPr>
              <a:lnSpc>
                <a:spcPct val="150000"/>
              </a:lnSpc>
            </a:pP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sz="2000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根据题意，求剩下的水果应该是用水果店运进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千克荔枝减去上午卖的：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318-276=42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（千克），注意单位和答。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Box 4"/>
          <p:cNvSpPr txBox="1">
            <a:spLocks noChangeArrowheads="1"/>
          </p:cNvSpPr>
          <p:nvPr/>
        </p:nvSpPr>
        <p:spPr bwMode="auto">
          <a:xfrm>
            <a:off x="660400" y="1185863"/>
            <a:ext cx="7183437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4.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今天某家禽超市卖出商品的数量如下：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）今天共卖出鸡和鸭大约几百只？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）今天卖出的鸭比鹅少多少只？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）今天卖出的鸡、鸭、鹅大约几百只？</a:t>
            </a:r>
            <a:endParaRPr lang="en-US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4785" y="1878966"/>
            <a:ext cx="1141413" cy="11334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1472" y="1878965"/>
            <a:ext cx="1147762" cy="11334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83235" y="1883728"/>
            <a:ext cx="1165225" cy="112871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08550" name="TextBox 1"/>
          <p:cNvSpPr txBox="1">
            <a:spLocks noChangeArrowheads="1"/>
          </p:cNvSpPr>
          <p:nvPr/>
        </p:nvSpPr>
        <p:spPr bwMode="auto">
          <a:xfrm>
            <a:off x="4163848" y="3053715"/>
            <a:ext cx="9048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208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</a:t>
            </a:r>
          </a:p>
        </p:txBody>
      </p:sp>
      <p:sp>
        <p:nvSpPr>
          <p:cNvPr id="108551" name="TextBox 7"/>
          <p:cNvSpPr txBox="1">
            <a:spLocks noChangeArrowheads="1"/>
          </p:cNvSpPr>
          <p:nvPr/>
        </p:nvSpPr>
        <p:spPr bwMode="auto">
          <a:xfrm>
            <a:off x="5602122" y="3041015"/>
            <a:ext cx="906462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485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</a:t>
            </a:r>
          </a:p>
        </p:txBody>
      </p:sp>
      <p:sp>
        <p:nvSpPr>
          <p:cNvPr id="108552" name="TextBox 8"/>
          <p:cNvSpPr txBox="1">
            <a:spLocks noChangeArrowheads="1"/>
          </p:cNvSpPr>
          <p:nvPr/>
        </p:nvSpPr>
        <p:spPr bwMode="auto">
          <a:xfrm>
            <a:off x="7013410" y="3044190"/>
            <a:ext cx="9048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506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</a:t>
            </a:r>
          </a:p>
        </p:txBody>
      </p:sp>
      <p:sp>
        <p:nvSpPr>
          <p:cNvPr id="1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文本框 2"/>
          <p:cNvSpPr txBox="1">
            <a:spLocks noChangeArrowheads="1"/>
          </p:cNvSpPr>
          <p:nvPr/>
        </p:nvSpPr>
        <p:spPr bwMode="auto">
          <a:xfrm>
            <a:off x="580074" y="1028700"/>
            <a:ext cx="1093882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50000"/>
              </a:lnSpc>
            </a:pPr>
            <a:r>
              <a:rPr lang="zh-CN" altLang="en-US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208+485≈700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答：今天共卖出鸡和鸭大约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506-485=21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答：今天卖出的鸭比鹅少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21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只。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208+485≈700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    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700+506≈1200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答：今天卖出的鸡、鸭、鹅大约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1200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只。</a:t>
            </a:r>
          </a:p>
          <a:p>
            <a:pPr algn="just" eaLnBrk="0" hangingPunct="0">
              <a:lnSpc>
                <a:spcPct val="150000"/>
              </a:lnSpc>
            </a:pPr>
            <a:r>
              <a:rPr lang="zh-CN" altLang="en-US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本题根据题意，鸡有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208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只，鸭子有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485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只，大鹅有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506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只，今天共卖出鸡和鸭大约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208+485≈700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（只）；今天卖出的鸭比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鹅少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506-485=21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（只）；今天卖出的鸡、鸭、鹅大约几百只，先用鸡的只数加上鸭的只数，再加上鹅的只数即可：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208+485≈700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（只），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700+506≈1200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（只）。</a:t>
            </a:r>
          </a:p>
          <a:p>
            <a:pPr eaLnBrk="0" hangingPunct="0">
              <a:lnSpc>
                <a:spcPct val="150000"/>
              </a:lnSpc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6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矩形 1"/>
          <p:cNvSpPr>
            <a:spLocks noChangeArrowheads="1"/>
          </p:cNvSpPr>
          <p:nvPr/>
        </p:nvSpPr>
        <p:spPr bwMode="auto">
          <a:xfrm>
            <a:off x="640557" y="1130300"/>
            <a:ext cx="7627937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5.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李叔叔购物。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）买一张桌子和一把椅子大约几百元？</a:t>
            </a:r>
          </a:p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）一台洗衣机比一张桌子大约贵几百元？</a:t>
            </a:r>
          </a:p>
          <a:p>
            <a:pPr>
              <a:lnSpc>
                <a:spcPct val="150000"/>
              </a:lnSpc>
            </a:pP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）准备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张百元钞票买这些东西够吗？</a:t>
            </a:r>
          </a:p>
          <a:p>
            <a:pPr>
              <a:lnSpc>
                <a:spcPct val="150000"/>
              </a:lnSpc>
            </a:pP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11618" name="图片 137"/>
          <p:cNvPicPr>
            <a:picLocks noChangeAspect="1" noChangeArrowheads="1"/>
          </p:cNvPicPr>
          <p:nvPr/>
        </p:nvPicPr>
        <p:blipFill>
          <a:blip r:embed="rId2">
            <a:biLevel thresh="5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9" t="15285" r="30887" b="69643"/>
          <a:stretch>
            <a:fillRect/>
          </a:stretch>
        </p:blipFill>
        <p:spPr bwMode="auto">
          <a:xfrm>
            <a:off x="2811464" y="1874838"/>
            <a:ext cx="3286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Box 1"/>
          <p:cNvSpPr txBox="1">
            <a:spLocks noChangeArrowheads="1"/>
          </p:cNvSpPr>
          <p:nvPr/>
        </p:nvSpPr>
        <p:spPr bwMode="auto">
          <a:xfrm>
            <a:off x="660400" y="1130300"/>
            <a:ext cx="10443029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学习重点</a:t>
            </a: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  <a:p>
            <a:pPr eaLnBrk="0" hangingPunct="0">
              <a:lnSpc>
                <a:spcPct val="2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正确计算几百几十加减几百几十；掌握加、减法估算的方法。</a:t>
            </a:r>
          </a:p>
          <a:p>
            <a:pPr eaLnBrk="0" hangingPunct="0">
              <a:lnSpc>
                <a:spcPct val="250000"/>
              </a:lnSpc>
            </a:pP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</a:t>
            </a:r>
            <a:r>
              <a:rPr lang="zh-CN" altLang="en-US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学习难点</a:t>
            </a:r>
            <a:r>
              <a:rPr lang="en-US" altLang="zh-CN" sz="2000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】</a:t>
            </a:r>
          </a:p>
          <a:p>
            <a:pPr eaLnBrk="0" hangingPunct="0">
              <a:lnSpc>
                <a:spcPct val="2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掌握几百几十加减几百几十口算和笔算的算法；培养学生的估算意识和解决问题的能力。</a:t>
            </a:r>
            <a:endParaRPr lang="zh-CN" altLang="zh-CN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学习重难点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矩形 1"/>
          <p:cNvSpPr>
            <a:spLocks noChangeArrowheads="1"/>
          </p:cNvSpPr>
          <p:nvPr/>
        </p:nvSpPr>
        <p:spPr bwMode="auto">
          <a:xfrm>
            <a:off x="660400" y="1223646"/>
            <a:ext cx="10858500" cy="4611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【答案】</a:t>
            </a:r>
            <a:endParaRPr lang="en-US" altLang="zh-CN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316+68≈370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</a:p>
          <a:p>
            <a:pPr algn="just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答：买一张桌子和一把椅子大约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370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  <a:p>
            <a:pPr algn="just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620-316≈300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</a:p>
          <a:p>
            <a:pPr algn="just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答：一台洗衣机比一张桌子大约贵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300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  <a:p>
            <a:pPr algn="just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316+68+620=1004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&gt;1000</a:t>
            </a:r>
          </a:p>
          <a:p>
            <a:pPr algn="just"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答：准备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张百元钞票买这些东西不够。</a:t>
            </a:r>
          </a:p>
          <a:p>
            <a:pPr>
              <a:lnSpc>
                <a:spcPct val="150000"/>
              </a:lnSpc>
            </a:pPr>
            <a:r>
              <a:rPr lang="zh-CN" altLang="en-US" b="1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【解析】</a:t>
            </a:r>
            <a:endParaRPr lang="en-US" altLang="zh-CN" b="1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本题根据题意，桌子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316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元，椅子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68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元，洗衣机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620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元，买一张桌子和一把椅子大约</a:t>
            </a:r>
            <a:r>
              <a:rPr lang="en-US" altLang="zh-CN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316+68≈370</a:t>
            </a:r>
            <a:r>
              <a:rPr lang="zh-CN" altLang="en-US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（元）；一台洗衣机比一张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桌子大约贵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620-316≈300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（元）；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316+68+620=1004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（元）</a:t>
            </a:r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&gt;1000</a:t>
            </a:r>
            <a:r>
              <a:rPr lang="zh-CN" altLang="en-US" kern="0" dirty="0">
                <a:solidFill>
                  <a:srgbClr val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，所以不够。</a:t>
            </a:r>
          </a:p>
          <a:p>
            <a:pPr>
              <a:lnSpc>
                <a:spcPct val="150000"/>
              </a:lnSpc>
            </a:pPr>
            <a:endParaRPr lang="zh-CN" altLang="en-US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巩固练习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02" t="2180" r="28660" b="4200"/>
          <a:stretch>
            <a:fillRect/>
          </a:stretch>
        </p:blipFill>
        <p:spPr>
          <a:xfrm>
            <a:off x="-17898" y="-16044"/>
            <a:ext cx="4764714" cy="6893710"/>
          </a:xfrm>
          <a:custGeom>
            <a:avLst/>
            <a:gdLst>
              <a:gd name="connsiteX0" fmla="*/ 2720195 w 4764714"/>
              <a:gd name="connsiteY0" fmla="*/ 0 h 6893710"/>
              <a:gd name="connsiteX1" fmla="*/ 4764714 w 4764714"/>
              <a:gd name="connsiteY1" fmla="*/ 6893710 h 6893710"/>
              <a:gd name="connsiteX2" fmla="*/ 23135 w 4764714"/>
              <a:gd name="connsiteY2" fmla="*/ 6877691 h 6893710"/>
              <a:gd name="connsiteX3" fmla="*/ 0 w 4764714"/>
              <a:gd name="connsiteY3" fmla="*/ 14644 h 6893710"/>
              <a:gd name="connsiteX4" fmla="*/ 2720195 w 4764714"/>
              <a:gd name="connsiteY4" fmla="*/ 0 h 6893710"/>
              <a:gd name="connsiteX5" fmla="*/ 11433 w 4764714"/>
              <a:gd name="connsiteY5" fmla="*/ 251765 h 6893710"/>
              <a:gd name="connsiteX6" fmla="*/ 30349 w 4764714"/>
              <a:gd name="connsiteY6" fmla="*/ 6507296 h 6893710"/>
              <a:gd name="connsiteX7" fmla="*/ 3061043 w 4764714"/>
              <a:gd name="connsiteY7" fmla="*/ 4496182 h 6893710"/>
              <a:gd name="connsiteX8" fmla="*/ 11433 w 4764714"/>
              <a:gd name="connsiteY8" fmla="*/ 251765 h 6893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64714" h="6893710">
                <a:moveTo>
                  <a:pt x="2720195" y="0"/>
                </a:moveTo>
                <a:lnTo>
                  <a:pt x="4764714" y="6893710"/>
                </a:lnTo>
                <a:lnTo>
                  <a:pt x="23135" y="6877691"/>
                </a:lnTo>
                <a:lnTo>
                  <a:pt x="0" y="14644"/>
                </a:lnTo>
                <a:lnTo>
                  <a:pt x="2720195" y="0"/>
                </a:lnTo>
                <a:close/>
                <a:moveTo>
                  <a:pt x="11433" y="251765"/>
                </a:moveTo>
                <a:lnTo>
                  <a:pt x="30349" y="6507296"/>
                </a:lnTo>
                <a:lnTo>
                  <a:pt x="3061043" y="4496182"/>
                </a:lnTo>
                <a:lnTo>
                  <a:pt x="11433" y="251765"/>
                </a:lnTo>
                <a:close/>
              </a:path>
            </a:pathLst>
          </a:cu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1" t="12140" r="46134" b="13443"/>
          <a:stretch>
            <a:fillRect/>
          </a:stretch>
        </p:blipFill>
        <p:spPr>
          <a:xfrm>
            <a:off x="149910" y="717374"/>
            <a:ext cx="2666857" cy="5479743"/>
          </a:xfrm>
          <a:custGeom>
            <a:avLst/>
            <a:gdLst>
              <a:gd name="connsiteX0" fmla="*/ 1906 w 2666857"/>
              <a:gd name="connsiteY0" fmla="*/ 0 h 5479743"/>
              <a:gd name="connsiteX1" fmla="*/ 2666857 w 2666857"/>
              <a:gd name="connsiteY1" fmla="*/ 3709053 h 5479743"/>
              <a:gd name="connsiteX2" fmla="*/ 0 w 2666857"/>
              <a:gd name="connsiteY2" fmla="*/ 5479743 h 5479743"/>
              <a:gd name="connsiteX3" fmla="*/ 1906 w 2666857"/>
              <a:gd name="connsiteY3" fmla="*/ 0 h 547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6857" h="5479743">
                <a:moveTo>
                  <a:pt x="1906" y="0"/>
                </a:moveTo>
                <a:lnTo>
                  <a:pt x="2666857" y="3709053"/>
                </a:lnTo>
                <a:lnTo>
                  <a:pt x="0" y="5479743"/>
                </a:lnTo>
                <a:lnTo>
                  <a:pt x="1906" y="0"/>
                </a:lnTo>
                <a:close/>
              </a:path>
            </a:pathLst>
          </a:custGeom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5" t="2381" r="12876" b="72766"/>
          <a:stretch>
            <a:fillRect/>
          </a:stretch>
        </p:blipFill>
        <p:spPr>
          <a:xfrm>
            <a:off x="2871819" y="-1197"/>
            <a:ext cx="3618385" cy="1830021"/>
          </a:xfrm>
          <a:custGeom>
            <a:avLst/>
            <a:gdLst>
              <a:gd name="connsiteX0" fmla="*/ 0 w 3618385"/>
              <a:gd name="connsiteY0" fmla="*/ 0 h 1830021"/>
              <a:gd name="connsiteX1" fmla="*/ 3618385 w 3618385"/>
              <a:gd name="connsiteY1" fmla="*/ 51 h 1830021"/>
              <a:gd name="connsiteX2" fmla="*/ 582987 w 3618385"/>
              <a:gd name="connsiteY2" fmla="*/ 1830021 h 1830021"/>
              <a:gd name="connsiteX3" fmla="*/ 0 w 3618385"/>
              <a:gd name="connsiteY3" fmla="*/ 0 h 1830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8385" h="1830021">
                <a:moveTo>
                  <a:pt x="0" y="0"/>
                </a:moveTo>
                <a:lnTo>
                  <a:pt x="3618385" y="51"/>
                </a:lnTo>
                <a:lnTo>
                  <a:pt x="582987" y="1830021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4" name="组合 3"/>
          <p:cNvGrpSpPr/>
          <p:nvPr/>
        </p:nvGrpSpPr>
        <p:grpSpPr>
          <a:xfrm>
            <a:off x="4674999" y="2120640"/>
            <a:ext cx="7136336" cy="2898513"/>
            <a:chOff x="6147269" y="2844265"/>
            <a:chExt cx="5112385" cy="2076459"/>
          </a:xfrm>
        </p:grpSpPr>
        <p:grpSp>
          <p:nvGrpSpPr>
            <p:cNvPr id="5" name="组合 4"/>
            <p:cNvGrpSpPr/>
            <p:nvPr/>
          </p:nvGrpSpPr>
          <p:grpSpPr>
            <a:xfrm>
              <a:off x="6147269" y="3331609"/>
              <a:ext cx="5033250" cy="1589115"/>
              <a:chOff x="-4714868" y="2110674"/>
              <a:chExt cx="5033250" cy="1589115"/>
            </a:xfrm>
          </p:grpSpPr>
          <p:sp>
            <p:nvSpPr>
              <p:cNvPr id="7" name="矩形: 圆角 21"/>
              <p:cNvSpPr/>
              <p:nvPr/>
            </p:nvSpPr>
            <p:spPr>
              <a:xfrm>
                <a:off x="-4648332" y="3345066"/>
                <a:ext cx="3562392" cy="354723"/>
              </a:xfrm>
              <a:prstGeom prst="roundRect">
                <a:avLst>
                  <a:gd name="adj" fmla="val 50000"/>
                </a:avLst>
              </a:prstGeom>
              <a:solidFill>
                <a:srgbClr val="6CD5C7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讲解人：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xippt  </a:t>
                </a:r>
                <a:r>
                  <a:rPr kumimoji="0" lang="zh-CN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时间：</a:t>
                </a:r>
                <a:r>
                  <a:rPr kumimoji="0" lang="en-US" altLang="zh-CN" sz="20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思源黑体 CN Regular" panose="020B0500000000000000" pitchFamily="34" charset="-122"/>
                    <a:cs typeface="+mn-ea"/>
                    <a:sym typeface="Arial" panose="020B0604020202020204" pitchFamily="34" charset="0"/>
                  </a:rPr>
                  <a:t>2020.6.1</a:t>
                </a:r>
                <a:endPara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-4714868" y="2110674"/>
                <a:ext cx="5033250" cy="1003799"/>
                <a:chOff x="-4714868" y="2110674"/>
                <a:chExt cx="5033250" cy="1003799"/>
              </a:xfrm>
            </p:grpSpPr>
            <p:sp>
              <p:nvSpPr>
                <p:cNvPr id="9" name="文本框 8"/>
                <p:cNvSpPr txBox="1"/>
                <p:nvPr/>
              </p:nvSpPr>
              <p:spPr>
                <a:xfrm>
                  <a:off x="-4714868" y="2808615"/>
                  <a:ext cx="5033249" cy="30585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dist" defTabSz="914400" rtl="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chemeClr val="bg1">
                          <a:lumMod val="50000"/>
                        </a:schemeClr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MENTAL HEALTH COUNSELING PPT</a:t>
                  </a:r>
                </a:p>
              </p:txBody>
            </p:sp>
            <p:cxnSp>
              <p:nvCxnSpPr>
                <p:cNvPr id="10" name="直接连接符 9"/>
                <p:cNvCxnSpPr/>
                <p:nvPr/>
              </p:nvCxnSpPr>
              <p:spPr>
                <a:xfrm>
                  <a:off x="-4634728" y="2789746"/>
                  <a:ext cx="4953109" cy="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1" name="文本占位符 19"/>
                <p:cNvSpPr txBox="1"/>
                <p:nvPr/>
              </p:nvSpPr>
              <p:spPr>
                <a:xfrm>
                  <a:off x="-4708756" y="2110674"/>
                  <a:ext cx="5027138" cy="660203"/>
                </a:xfrm>
                <a:prstGeom prst="rect">
                  <a:avLst/>
                </a:prstGeom>
              </p:spPr>
              <p:txBody>
                <a:bodyPr/>
                <a:lstStyle>
                  <a:lvl1pPr marL="228600" indent="-228600" algn="l" defTabSz="914400" rtl="0" eaLnBrk="1" latinLnBrk="0" hangingPunct="1"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85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914400" rtl="0" eaLnBrk="1" fontAlgn="auto" latinLnBrk="0" hangingPunct="1">
                    <a:lnSpc>
                      <a:spcPct val="90000"/>
                    </a:lnSpc>
                    <a:spcBef>
                      <a:spcPts val="100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None/>
                    <a:defRPr/>
                  </a:pPr>
                  <a:r>
                    <a:rPr kumimoji="0" lang="zh-CN" altLang="en-US" sz="5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6CD5C7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思源黑体 CN Regular" panose="020B0500000000000000" pitchFamily="34" charset="-122"/>
                      <a:cs typeface="+mn-ea"/>
                      <a:sym typeface="Arial" panose="020B0604020202020204" pitchFamily="34" charset="0"/>
                    </a:rPr>
                    <a:t>感谢你的聆听</a:t>
                  </a:r>
                </a:p>
              </p:txBody>
            </p:sp>
          </p:grpSp>
        </p:grpSp>
        <p:sp>
          <p:nvSpPr>
            <p:cNvPr id="6" name="文本占位符 20"/>
            <p:cNvSpPr txBox="1"/>
            <p:nvPr/>
          </p:nvSpPr>
          <p:spPr>
            <a:xfrm>
              <a:off x="6147269" y="2844265"/>
              <a:ext cx="5112385" cy="423545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>
                <a:buNone/>
                <a:defRPr/>
              </a:pP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第</a:t>
              </a:r>
              <a:r>
                <a:rPr lang="en-US" altLang="zh-CN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</a:t>
              </a:r>
              <a:r>
                <a:rPr lang="zh-CN" altLang="en-US" sz="3600" dirty="0"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单元 万以内加法和减法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9561081" y="586555"/>
            <a:ext cx="4062342" cy="300975"/>
          </a:xfrm>
          <a:prstGeom prst="rect">
            <a:avLst/>
          </a:prstGeom>
          <a:solidFill>
            <a:srgbClr val="6CD5C7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19050"/>
          </a:effectLst>
        </p:spPr>
        <p:txBody>
          <a:bodyPr spcFirstLastPara="1" wrap="square" lIns="57592" tIns="57592" rIns="57592" bIns="57592" spcCol="38100" anchor="ctr">
            <a:spAutoFit/>
          </a:bodyPr>
          <a:lstStyle/>
          <a:p>
            <a:pPr marL="0" marR="0" lvl="0" indent="0" defTabSz="115189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人教版小学数学三年级上册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标题 1"/>
          <p:cNvSpPr>
            <a:spLocks noGrp="1" noChangeArrowheads="1"/>
          </p:cNvSpPr>
          <p:nvPr/>
        </p:nvSpPr>
        <p:spPr bwMode="auto">
          <a:xfrm>
            <a:off x="660400" y="1423987"/>
            <a:ext cx="6648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(1)280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里面包含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 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个十。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个十是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  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7827" name="标题 1"/>
          <p:cNvSpPr>
            <a:spLocks noGrp="1" noChangeArrowheads="1"/>
          </p:cNvSpPr>
          <p:nvPr/>
        </p:nvSpPr>
        <p:spPr bwMode="auto">
          <a:xfrm>
            <a:off x="660400" y="2006844"/>
            <a:ext cx="14620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口算。</a:t>
            </a:r>
          </a:p>
        </p:txBody>
      </p:sp>
      <p:sp>
        <p:nvSpPr>
          <p:cNvPr id="77828" name="标题 1"/>
          <p:cNvSpPr>
            <a:spLocks noGrp="1" noChangeArrowheads="1"/>
          </p:cNvSpPr>
          <p:nvPr/>
        </p:nvSpPr>
        <p:spPr bwMode="auto">
          <a:xfrm>
            <a:off x="688975" y="2603744"/>
            <a:ext cx="26892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85-23=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7829" name="标题 1"/>
          <p:cNvSpPr>
            <a:spLocks noGrp="1" noChangeArrowheads="1"/>
          </p:cNvSpPr>
          <p:nvPr/>
        </p:nvSpPr>
        <p:spPr bwMode="auto">
          <a:xfrm>
            <a:off x="688974" y="3186356"/>
            <a:ext cx="38163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76+21=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7830" name="标题 1"/>
          <p:cNvSpPr>
            <a:spLocks noGrp="1" noChangeArrowheads="1"/>
          </p:cNvSpPr>
          <p:nvPr/>
        </p:nvSpPr>
        <p:spPr bwMode="auto">
          <a:xfrm>
            <a:off x="688974" y="3768969"/>
            <a:ext cx="3816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56+44=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7831" name="标题 1"/>
          <p:cNvSpPr>
            <a:spLocks noGrp="1" noChangeArrowheads="1"/>
          </p:cNvSpPr>
          <p:nvPr/>
        </p:nvSpPr>
        <p:spPr bwMode="auto">
          <a:xfrm>
            <a:off x="3489325" y="2597394"/>
            <a:ext cx="1703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19+44=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7832" name="标题 1"/>
          <p:cNvSpPr>
            <a:spLocks noGrp="1" noChangeArrowheads="1"/>
          </p:cNvSpPr>
          <p:nvPr/>
        </p:nvSpPr>
        <p:spPr bwMode="auto">
          <a:xfrm>
            <a:off x="3502024" y="3189531"/>
            <a:ext cx="14525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63-34=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7833" name="标题 1"/>
          <p:cNvSpPr>
            <a:spLocks noGrp="1" noChangeArrowheads="1"/>
          </p:cNvSpPr>
          <p:nvPr/>
        </p:nvSpPr>
        <p:spPr bwMode="auto">
          <a:xfrm>
            <a:off x="3516312" y="3746744"/>
            <a:ext cx="14509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92-34=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温故而知新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7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7" grpId="0"/>
      <p:bldP spid="77828" grpId="0"/>
      <p:bldP spid="77829" grpId="0"/>
      <p:bldP spid="77830" grpId="0"/>
      <p:bldP spid="77831" grpId="0"/>
      <p:bldP spid="77832" grpId="0"/>
      <p:bldP spid="778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标题 1"/>
          <p:cNvSpPr>
            <a:spLocks noGrp="1" noChangeArrowheads="1"/>
          </p:cNvSpPr>
          <p:nvPr/>
        </p:nvSpPr>
        <p:spPr bwMode="auto">
          <a:xfrm>
            <a:off x="660400" y="1489564"/>
            <a:ext cx="66484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(1)280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里面包含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 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个十。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个十是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        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78851" name="标题 1"/>
          <p:cNvSpPr>
            <a:spLocks noGrp="1" noChangeArrowheads="1"/>
          </p:cNvSpPr>
          <p:nvPr/>
        </p:nvSpPr>
        <p:spPr bwMode="auto">
          <a:xfrm>
            <a:off x="660400" y="2169433"/>
            <a:ext cx="14620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口算。</a:t>
            </a:r>
          </a:p>
        </p:txBody>
      </p:sp>
      <p:sp>
        <p:nvSpPr>
          <p:cNvPr id="78852" name="标题 1"/>
          <p:cNvSpPr>
            <a:spLocks noGrp="1" noChangeArrowheads="1"/>
          </p:cNvSpPr>
          <p:nvPr/>
        </p:nvSpPr>
        <p:spPr bwMode="auto">
          <a:xfrm>
            <a:off x="688974" y="2766333"/>
            <a:ext cx="3816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85-23=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53" name="标题 1"/>
          <p:cNvSpPr>
            <a:spLocks noGrp="1" noChangeArrowheads="1"/>
          </p:cNvSpPr>
          <p:nvPr/>
        </p:nvSpPr>
        <p:spPr bwMode="auto">
          <a:xfrm>
            <a:off x="688974" y="3348945"/>
            <a:ext cx="38163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76+21=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54" name="标题 1"/>
          <p:cNvSpPr>
            <a:spLocks noGrp="1" noChangeArrowheads="1"/>
          </p:cNvSpPr>
          <p:nvPr/>
        </p:nvSpPr>
        <p:spPr bwMode="auto">
          <a:xfrm>
            <a:off x="688974" y="3931558"/>
            <a:ext cx="3816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56+44=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55" name="标题 1"/>
          <p:cNvSpPr>
            <a:spLocks noGrp="1" noChangeArrowheads="1"/>
          </p:cNvSpPr>
          <p:nvPr/>
        </p:nvSpPr>
        <p:spPr bwMode="auto">
          <a:xfrm>
            <a:off x="3489325" y="2759983"/>
            <a:ext cx="1703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19+44=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56" name="标题 1"/>
          <p:cNvSpPr>
            <a:spLocks noGrp="1" noChangeArrowheads="1"/>
          </p:cNvSpPr>
          <p:nvPr/>
        </p:nvSpPr>
        <p:spPr bwMode="auto">
          <a:xfrm>
            <a:off x="3502024" y="3352120"/>
            <a:ext cx="14525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63-34=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57" name="标题 1"/>
          <p:cNvSpPr>
            <a:spLocks noGrp="1" noChangeArrowheads="1"/>
          </p:cNvSpPr>
          <p:nvPr/>
        </p:nvSpPr>
        <p:spPr bwMode="auto">
          <a:xfrm>
            <a:off x="3516312" y="3909333"/>
            <a:ext cx="14509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92-34=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58" name="标题 1"/>
          <p:cNvSpPr>
            <a:spLocks noGrp="1" noChangeArrowheads="1"/>
          </p:cNvSpPr>
          <p:nvPr/>
        </p:nvSpPr>
        <p:spPr bwMode="auto">
          <a:xfrm>
            <a:off x="2640013" y="1489564"/>
            <a:ext cx="6731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28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59" name="标题 1"/>
          <p:cNvSpPr>
            <a:spLocks noGrp="1" noChangeArrowheads="1"/>
          </p:cNvSpPr>
          <p:nvPr/>
        </p:nvSpPr>
        <p:spPr bwMode="auto">
          <a:xfrm>
            <a:off x="5008948" y="1489565"/>
            <a:ext cx="6715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360</a:t>
            </a:r>
            <a:endParaRPr lang="zh-CN" altLang="en-US" sz="2000" kern="0" dirty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60" name="标题 1"/>
          <p:cNvSpPr>
            <a:spLocks noGrp="1" noChangeArrowheads="1"/>
          </p:cNvSpPr>
          <p:nvPr/>
        </p:nvSpPr>
        <p:spPr bwMode="auto">
          <a:xfrm>
            <a:off x="1606549" y="2774270"/>
            <a:ext cx="6715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62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61" name="标题 1"/>
          <p:cNvSpPr>
            <a:spLocks noGrp="1" noChangeArrowheads="1"/>
          </p:cNvSpPr>
          <p:nvPr/>
        </p:nvSpPr>
        <p:spPr bwMode="auto">
          <a:xfrm>
            <a:off x="4468811" y="2747283"/>
            <a:ext cx="6731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63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62" name="标题 1"/>
          <p:cNvSpPr>
            <a:spLocks noGrp="1" noChangeArrowheads="1"/>
          </p:cNvSpPr>
          <p:nvPr/>
        </p:nvSpPr>
        <p:spPr bwMode="auto">
          <a:xfrm>
            <a:off x="1692274" y="3339420"/>
            <a:ext cx="6731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97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63" name="标题 1"/>
          <p:cNvSpPr>
            <a:spLocks noGrp="1" noChangeArrowheads="1"/>
          </p:cNvSpPr>
          <p:nvPr/>
        </p:nvSpPr>
        <p:spPr bwMode="auto">
          <a:xfrm>
            <a:off x="4384674" y="3348945"/>
            <a:ext cx="6715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29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64" name="标题 1"/>
          <p:cNvSpPr>
            <a:spLocks noGrp="1" noChangeArrowheads="1"/>
          </p:cNvSpPr>
          <p:nvPr/>
        </p:nvSpPr>
        <p:spPr bwMode="auto">
          <a:xfrm>
            <a:off x="1673224" y="3923620"/>
            <a:ext cx="67151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100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8865" name="标题 1"/>
          <p:cNvSpPr>
            <a:spLocks noGrp="1" noChangeArrowheads="1"/>
          </p:cNvSpPr>
          <p:nvPr/>
        </p:nvSpPr>
        <p:spPr bwMode="auto">
          <a:xfrm>
            <a:off x="4406899" y="3901395"/>
            <a:ext cx="6731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58</a:t>
            </a:r>
            <a:endParaRPr lang="zh-CN" altLang="en-US" sz="2000" kern="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温故而知新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8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8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1" grpId="0"/>
      <p:bldP spid="78852" grpId="0"/>
      <p:bldP spid="78853" grpId="0"/>
      <p:bldP spid="78854" grpId="0"/>
      <p:bldP spid="78855" grpId="0"/>
      <p:bldP spid="78856" grpId="0"/>
      <p:bldP spid="78857" grpId="0"/>
      <p:bldP spid="78858" grpId="0"/>
      <p:bldP spid="78859" grpId="0"/>
      <p:bldP spid="78860" grpId="0"/>
      <p:bldP spid="78861" grpId="0"/>
      <p:bldP spid="78862" grpId="0"/>
      <p:bldP spid="78863" grpId="0"/>
      <p:bldP spid="78864" grpId="0"/>
      <p:bldP spid="788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60400" y="1272381"/>
            <a:ext cx="1160463" cy="55399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想一想</a:t>
            </a:r>
          </a:p>
        </p:txBody>
      </p:sp>
      <p:pic>
        <p:nvPicPr>
          <p:cNvPr id="7987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61" y="1985943"/>
            <a:ext cx="19494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099" y="1841480"/>
            <a:ext cx="2016125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660400" y="4037136"/>
            <a:ext cx="6121400" cy="123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买一辆自行车和一辆电动车共多少钱？</a:t>
            </a:r>
            <a:endParaRPr lang="en-US" altLang="zh-CN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买一辆自行车比买一辆电动车少多少钱？</a:t>
            </a:r>
          </a:p>
        </p:txBody>
      </p:sp>
      <p:sp>
        <p:nvSpPr>
          <p:cNvPr id="79877" name="标题 1"/>
          <p:cNvSpPr>
            <a:spLocks noGrp="1" noChangeArrowheads="1"/>
          </p:cNvSpPr>
          <p:nvPr/>
        </p:nvSpPr>
        <p:spPr bwMode="auto">
          <a:xfrm>
            <a:off x="3939111" y="3354367"/>
            <a:ext cx="1008062" cy="350838"/>
          </a:xfrm>
          <a:prstGeom prst="rect">
            <a:avLst/>
          </a:prstGeom>
          <a:solidFill>
            <a:srgbClr val="92D050"/>
          </a:solidFill>
          <a:ln w="9525">
            <a:solidFill>
              <a:srgbClr val="002060"/>
            </a:solidFill>
            <a:miter lim="800000"/>
          </a:ln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38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79878" name="标题 1"/>
          <p:cNvSpPr>
            <a:spLocks noGrp="1" noChangeArrowheads="1"/>
          </p:cNvSpPr>
          <p:nvPr/>
        </p:nvSpPr>
        <p:spPr bwMode="auto">
          <a:xfrm>
            <a:off x="7198248" y="3298806"/>
            <a:ext cx="1009650" cy="350837"/>
          </a:xfrm>
          <a:prstGeom prst="rect">
            <a:avLst/>
          </a:prstGeom>
          <a:solidFill>
            <a:srgbClr val="92D050"/>
          </a:solidFill>
          <a:ln w="9525">
            <a:solidFill>
              <a:srgbClr val="002060"/>
            </a:solidFill>
            <a:miter lim="800000"/>
          </a:ln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550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</a:p>
        </p:txBody>
      </p:sp>
      <p:sp>
        <p:nvSpPr>
          <p:cNvPr id="9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AutoShape 14"/>
          <p:cNvSpPr>
            <a:spLocks noChangeArrowheads="1"/>
          </p:cNvSpPr>
          <p:nvPr/>
        </p:nvSpPr>
        <p:spPr bwMode="auto">
          <a:xfrm>
            <a:off x="3940961" y="2451176"/>
            <a:ext cx="2447925" cy="20256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>
            <a:solidFill>
              <a:schemeClr val="tx1"/>
            </a:solidFill>
            <a:prstDash val="sysDot"/>
            <a:round/>
          </a:ln>
        </p:spPr>
        <p:txBody>
          <a:bodyPr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1780373" y="2667077"/>
            <a:ext cx="2063750" cy="792163"/>
          </a:xfrm>
          <a:prstGeom prst="wedgeRoundRectCallout">
            <a:avLst>
              <a:gd name="adj1" fmla="val -46241"/>
              <a:gd name="adj2" fmla="val 7665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0170" tIns="46990" rIns="90170" bIns="46990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标题 1"/>
          <p:cNvSpPr>
            <a:spLocks noGrp="1" noChangeArrowheads="1"/>
          </p:cNvSpPr>
          <p:nvPr/>
        </p:nvSpPr>
        <p:spPr bwMode="auto">
          <a:xfrm>
            <a:off x="1780374" y="2632152"/>
            <a:ext cx="19446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accent6">
                    <a:lumMod val="7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38＋55＝93</a:t>
            </a:r>
          </a:p>
        </p:txBody>
      </p:sp>
      <p:sp>
        <p:nvSpPr>
          <p:cNvPr id="5" name="标题 1"/>
          <p:cNvSpPr>
            <a:spLocks noGrp="1" noChangeArrowheads="1"/>
          </p:cNvSpPr>
          <p:nvPr/>
        </p:nvSpPr>
        <p:spPr bwMode="auto">
          <a:xfrm>
            <a:off x="1777199" y="2975052"/>
            <a:ext cx="2352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accent6">
                    <a:lumMod val="7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380＋550＝930</a:t>
            </a:r>
          </a:p>
        </p:txBody>
      </p:sp>
      <p:sp>
        <p:nvSpPr>
          <p:cNvPr id="80901" name="标题 1"/>
          <p:cNvSpPr>
            <a:spLocks noGrp="1" noChangeArrowheads="1"/>
          </p:cNvSpPr>
          <p:nvPr/>
        </p:nvSpPr>
        <p:spPr bwMode="auto">
          <a:xfrm>
            <a:off x="4448960" y="2451177"/>
            <a:ext cx="21605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    十    个</a:t>
            </a:r>
          </a:p>
        </p:txBody>
      </p:sp>
      <p:sp>
        <p:nvSpPr>
          <p:cNvPr id="80902" name="标题 1"/>
          <p:cNvSpPr>
            <a:spLocks noGrp="1" noChangeArrowheads="1"/>
          </p:cNvSpPr>
          <p:nvPr/>
        </p:nvSpPr>
        <p:spPr bwMode="auto">
          <a:xfrm>
            <a:off x="4517224" y="3029027"/>
            <a:ext cx="1584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3    8    0</a:t>
            </a:r>
          </a:p>
        </p:txBody>
      </p:sp>
      <p:sp>
        <p:nvSpPr>
          <p:cNvPr id="80903" name="标题 1"/>
          <p:cNvSpPr>
            <a:spLocks noGrp="1" noChangeArrowheads="1"/>
          </p:cNvSpPr>
          <p:nvPr/>
        </p:nvSpPr>
        <p:spPr bwMode="auto">
          <a:xfrm>
            <a:off x="4190198" y="3460827"/>
            <a:ext cx="20875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 5    5    0</a:t>
            </a:r>
          </a:p>
        </p:txBody>
      </p:sp>
      <p:sp>
        <p:nvSpPr>
          <p:cNvPr id="80904" name="Line 18"/>
          <p:cNvSpPr>
            <a:spLocks noChangeShapeType="1"/>
          </p:cNvSpPr>
          <p:nvPr/>
        </p:nvSpPr>
        <p:spPr bwMode="auto">
          <a:xfrm>
            <a:off x="4156861" y="3891040"/>
            <a:ext cx="201612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905" name="标题 1"/>
          <p:cNvSpPr>
            <a:spLocks noGrp="1" noChangeArrowheads="1"/>
          </p:cNvSpPr>
          <p:nvPr/>
        </p:nvSpPr>
        <p:spPr bwMode="auto">
          <a:xfrm>
            <a:off x="5418923" y="4018039"/>
            <a:ext cx="431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0906" name="标题 1"/>
          <p:cNvSpPr>
            <a:spLocks noGrp="1" noChangeArrowheads="1"/>
          </p:cNvSpPr>
          <p:nvPr/>
        </p:nvSpPr>
        <p:spPr bwMode="auto">
          <a:xfrm>
            <a:off x="4733123" y="3459239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80907" name="标题 1"/>
          <p:cNvSpPr>
            <a:spLocks noGrp="1" noChangeArrowheads="1"/>
          </p:cNvSpPr>
          <p:nvPr/>
        </p:nvSpPr>
        <p:spPr bwMode="auto">
          <a:xfrm>
            <a:off x="4961723" y="4037089"/>
            <a:ext cx="431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80908" name="标题 1"/>
          <p:cNvSpPr>
            <a:spLocks noGrp="1" noChangeArrowheads="1"/>
          </p:cNvSpPr>
          <p:nvPr/>
        </p:nvSpPr>
        <p:spPr bwMode="auto">
          <a:xfrm>
            <a:off x="4517223" y="4022802"/>
            <a:ext cx="431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80909" name="Text Box 4"/>
          <p:cNvSpPr txBox="1">
            <a:spLocks noChangeArrowheads="1"/>
          </p:cNvSpPr>
          <p:nvPr/>
        </p:nvSpPr>
        <p:spPr bwMode="auto">
          <a:xfrm>
            <a:off x="617539" y="1229382"/>
            <a:ext cx="61214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买一辆自行车和一辆电动车共多少钱？</a:t>
            </a:r>
          </a:p>
        </p:txBody>
      </p:sp>
      <p:sp>
        <p:nvSpPr>
          <p:cNvPr id="80910" name="标题 1"/>
          <p:cNvSpPr>
            <a:spLocks noGrp="1" noChangeArrowheads="1"/>
          </p:cNvSpPr>
          <p:nvPr/>
        </p:nvSpPr>
        <p:spPr bwMode="auto">
          <a:xfrm>
            <a:off x="2401026" y="1792123"/>
            <a:ext cx="2232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380＋550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0911" name="图片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24" y="1374973"/>
            <a:ext cx="1402919" cy="94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2" name="图片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387" y="1312171"/>
            <a:ext cx="1334817" cy="134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13" name="标题 1"/>
          <p:cNvSpPr>
            <a:spLocks noGrp="1" noChangeArrowheads="1"/>
          </p:cNvSpPr>
          <p:nvPr/>
        </p:nvSpPr>
        <p:spPr bwMode="auto">
          <a:xfrm>
            <a:off x="3749676" y="1771070"/>
            <a:ext cx="1117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930(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914" name="Text Box 4"/>
          <p:cNvSpPr txBox="1">
            <a:spLocks noChangeArrowheads="1"/>
          </p:cNvSpPr>
          <p:nvPr/>
        </p:nvSpPr>
        <p:spPr bwMode="auto">
          <a:xfrm>
            <a:off x="2097874" y="5268990"/>
            <a:ext cx="47021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答：买一辆自行车和一辆电动车共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930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</p:txBody>
      </p:sp>
      <p:pic>
        <p:nvPicPr>
          <p:cNvPr id="809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0287" y="3787851"/>
            <a:ext cx="94981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0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0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0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09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0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0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0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 animBg="1"/>
      <p:bldP spid="3" grpId="0" animBg="1"/>
      <p:bldP spid="4" grpId="0"/>
      <p:bldP spid="5" grpId="0"/>
      <p:bldP spid="80901" grpId="0"/>
      <p:bldP spid="80902" grpId="0"/>
      <p:bldP spid="80903" grpId="0"/>
      <p:bldP spid="80904" grpId="0" animBg="1"/>
      <p:bldP spid="80905" grpId="0"/>
      <p:bldP spid="80906" grpId="0"/>
      <p:bldP spid="80907" grpId="0"/>
      <p:bldP spid="80908" grpId="0"/>
      <p:bldP spid="809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AutoShape 14"/>
          <p:cNvSpPr>
            <a:spLocks noChangeArrowheads="1"/>
          </p:cNvSpPr>
          <p:nvPr/>
        </p:nvSpPr>
        <p:spPr bwMode="auto">
          <a:xfrm>
            <a:off x="3523019" y="2657884"/>
            <a:ext cx="2447925" cy="20256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>
            <a:solidFill>
              <a:schemeClr val="tx1"/>
            </a:solidFill>
            <a:prstDash val="sysDot"/>
            <a:round/>
          </a:ln>
        </p:spPr>
        <p:txBody>
          <a:bodyPr anchor="ctr"/>
          <a:lstStyle/>
          <a:p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1362431" y="2873785"/>
            <a:ext cx="2063750" cy="792163"/>
          </a:xfrm>
          <a:prstGeom prst="wedgeRoundRectCallout">
            <a:avLst>
              <a:gd name="adj1" fmla="val -46241"/>
              <a:gd name="adj2" fmla="val 76653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0170" tIns="46990" rIns="90170" bIns="46990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标题 1"/>
          <p:cNvSpPr>
            <a:spLocks noGrp="1" noChangeArrowheads="1"/>
          </p:cNvSpPr>
          <p:nvPr/>
        </p:nvSpPr>
        <p:spPr bwMode="auto">
          <a:xfrm>
            <a:off x="1362432" y="2838860"/>
            <a:ext cx="19446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accent6">
                    <a:lumMod val="7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38＋55＝93</a:t>
            </a:r>
          </a:p>
        </p:txBody>
      </p:sp>
      <p:sp>
        <p:nvSpPr>
          <p:cNvPr id="5" name="标题 1"/>
          <p:cNvSpPr>
            <a:spLocks noGrp="1" noChangeArrowheads="1"/>
          </p:cNvSpPr>
          <p:nvPr/>
        </p:nvSpPr>
        <p:spPr bwMode="auto">
          <a:xfrm>
            <a:off x="1359257" y="3181760"/>
            <a:ext cx="2352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chemeClr val="accent6">
                    <a:lumMod val="7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380＋550＝930</a:t>
            </a:r>
          </a:p>
        </p:txBody>
      </p:sp>
      <p:sp>
        <p:nvSpPr>
          <p:cNvPr id="81925" name="标题 1"/>
          <p:cNvSpPr>
            <a:spLocks noGrp="1" noChangeArrowheads="1"/>
          </p:cNvSpPr>
          <p:nvPr/>
        </p:nvSpPr>
        <p:spPr bwMode="auto">
          <a:xfrm>
            <a:off x="4031018" y="2657885"/>
            <a:ext cx="21605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    十    个</a:t>
            </a:r>
          </a:p>
        </p:txBody>
      </p:sp>
      <p:sp>
        <p:nvSpPr>
          <p:cNvPr id="81926" name="标题 1"/>
          <p:cNvSpPr>
            <a:spLocks noGrp="1" noChangeArrowheads="1"/>
          </p:cNvSpPr>
          <p:nvPr/>
        </p:nvSpPr>
        <p:spPr bwMode="auto">
          <a:xfrm>
            <a:off x="4099282" y="3235735"/>
            <a:ext cx="1584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3    8    0</a:t>
            </a:r>
          </a:p>
        </p:txBody>
      </p:sp>
      <p:sp>
        <p:nvSpPr>
          <p:cNvPr id="81927" name="标题 1"/>
          <p:cNvSpPr>
            <a:spLocks noGrp="1" noChangeArrowheads="1"/>
          </p:cNvSpPr>
          <p:nvPr/>
        </p:nvSpPr>
        <p:spPr bwMode="auto">
          <a:xfrm>
            <a:off x="3772256" y="3667535"/>
            <a:ext cx="20875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＋ 5    5    0</a:t>
            </a:r>
          </a:p>
        </p:txBody>
      </p:sp>
      <p:sp>
        <p:nvSpPr>
          <p:cNvPr id="81928" name="Line 18"/>
          <p:cNvSpPr>
            <a:spLocks noChangeShapeType="1"/>
          </p:cNvSpPr>
          <p:nvPr/>
        </p:nvSpPr>
        <p:spPr bwMode="auto">
          <a:xfrm>
            <a:off x="3738919" y="4097748"/>
            <a:ext cx="201612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1929" name="标题 1"/>
          <p:cNvSpPr>
            <a:spLocks noGrp="1" noChangeArrowheads="1"/>
          </p:cNvSpPr>
          <p:nvPr/>
        </p:nvSpPr>
        <p:spPr bwMode="auto">
          <a:xfrm>
            <a:off x="5000981" y="4224747"/>
            <a:ext cx="431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1930" name="AutoShape 20"/>
          <p:cNvSpPr>
            <a:spLocks noChangeArrowheads="1"/>
          </p:cNvSpPr>
          <p:nvPr/>
        </p:nvSpPr>
        <p:spPr bwMode="auto">
          <a:xfrm>
            <a:off x="6156682" y="2694398"/>
            <a:ext cx="2624137" cy="396875"/>
          </a:xfrm>
          <a:prstGeom prst="wedgeRoundRectCallout">
            <a:avLst>
              <a:gd name="adj1" fmla="val 57602"/>
              <a:gd name="adj2" fmla="val 41292"/>
              <a:gd name="adj3" fmla="val 16667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</a:ln>
        </p:spPr>
        <p:txBody>
          <a:bodyPr wrap="none" lIns="90170" tIns="46990" rIns="90170" bIns="46990" anchor="ctr"/>
          <a:lstStyle/>
          <a:p>
            <a:pPr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为什么百位上不是8？</a:t>
            </a:r>
          </a:p>
        </p:txBody>
      </p:sp>
      <p:sp>
        <p:nvSpPr>
          <p:cNvPr id="81931" name="标题 1"/>
          <p:cNvSpPr>
            <a:spLocks noGrp="1" noChangeArrowheads="1"/>
          </p:cNvSpPr>
          <p:nvPr/>
        </p:nvSpPr>
        <p:spPr bwMode="auto">
          <a:xfrm>
            <a:off x="4315181" y="3665947"/>
            <a:ext cx="4318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81932" name="标题 1"/>
          <p:cNvSpPr>
            <a:spLocks noGrp="1" noChangeArrowheads="1"/>
          </p:cNvSpPr>
          <p:nvPr/>
        </p:nvSpPr>
        <p:spPr bwMode="auto">
          <a:xfrm>
            <a:off x="4543781" y="4243797"/>
            <a:ext cx="431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81933" name="标题 1"/>
          <p:cNvSpPr>
            <a:spLocks noGrp="1" noChangeArrowheads="1"/>
          </p:cNvSpPr>
          <p:nvPr/>
        </p:nvSpPr>
        <p:spPr bwMode="auto">
          <a:xfrm>
            <a:off x="4099281" y="4229510"/>
            <a:ext cx="431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</a:t>
            </a:r>
          </a:p>
        </p:txBody>
      </p:sp>
      <p:sp>
        <p:nvSpPr>
          <p:cNvPr id="22" name="标题 1"/>
          <p:cNvSpPr>
            <a:spLocks noGrp="1" noChangeArrowheads="1"/>
          </p:cNvSpPr>
          <p:nvPr/>
        </p:nvSpPr>
        <p:spPr bwMode="auto">
          <a:xfrm>
            <a:off x="6237643" y="4224747"/>
            <a:ext cx="3302000" cy="12065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lnSpc>
                <a:spcPct val="150000"/>
              </a:lnSpc>
              <a:defRPr/>
            </a:pPr>
            <a:r>
              <a:rPr lang="zh-CN" altLang="en-US" sz="2000" kern="0" dirty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相同数位要对齐，从个位加起。哪一位上相加满十，就要向前一位进一。</a:t>
            </a:r>
          </a:p>
        </p:txBody>
      </p:sp>
      <p:sp>
        <p:nvSpPr>
          <p:cNvPr id="81940" name="Text Box 4"/>
          <p:cNvSpPr txBox="1">
            <a:spLocks noChangeArrowheads="1"/>
          </p:cNvSpPr>
          <p:nvPr/>
        </p:nvSpPr>
        <p:spPr bwMode="auto">
          <a:xfrm>
            <a:off x="660400" y="5606321"/>
            <a:ext cx="4702175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答：买一辆自行车和一辆电动车共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930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</p:txBody>
      </p:sp>
      <p:pic>
        <p:nvPicPr>
          <p:cNvPr id="819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345" y="3994559"/>
            <a:ext cx="94981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2" name="AutoShape 4" descr="http://img2.imgtn.bdimg.com/it/u=3747086495,2435489941&amp;fm=21&amp;gp=0.jpg"/>
          <p:cNvSpPr>
            <a:spLocks noChangeAspect="1" noChangeArrowheads="1"/>
          </p:cNvSpPr>
          <p:nvPr/>
        </p:nvSpPr>
        <p:spPr bwMode="auto">
          <a:xfrm>
            <a:off x="1668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76291" y="3006583"/>
            <a:ext cx="631825" cy="838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6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617539" y="1229382"/>
            <a:ext cx="61214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(1)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买一辆自行车和一辆电动车共多少钱？</a:t>
            </a:r>
          </a:p>
        </p:txBody>
      </p:sp>
      <p:sp>
        <p:nvSpPr>
          <p:cNvPr id="28" name="标题 1"/>
          <p:cNvSpPr>
            <a:spLocks noGrp="1" noChangeArrowheads="1"/>
          </p:cNvSpPr>
          <p:nvPr/>
        </p:nvSpPr>
        <p:spPr bwMode="auto">
          <a:xfrm>
            <a:off x="2401026" y="1792123"/>
            <a:ext cx="2232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380＋550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=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9" name="图片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24" y="1374973"/>
            <a:ext cx="1402919" cy="94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387" y="1312171"/>
            <a:ext cx="1334817" cy="134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标题 1"/>
          <p:cNvSpPr>
            <a:spLocks noGrp="1" noChangeArrowheads="1"/>
          </p:cNvSpPr>
          <p:nvPr/>
        </p:nvSpPr>
        <p:spPr bwMode="auto">
          <a:xfrm>
            <a:off x="3749676" y="1771070"/>
            <a:ext cx="11176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930(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)</a:t>
            </a:r>
            <a:endParaRPr lang="zh-CN" altLang="en-US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19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1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1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1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1" grpId="0" animBg="1"/>
      <p:bldP spid="3" grpId="0" animBg="1"/>
      <p:bldP spid="4" grpId="0"/>
      <p:bldP spid="5" grpId="0"/>
      <p:bldP spid="81925" grpId="0"/>
      <p:bldP spid="81926" grpId="0"/>
      <p:bldP spid="81927" grpId="0"/>
      <p:bldP spid="81928" grpId="0" animBg="1"/>
      <p:bldP spid="81929" grpId="0"/>
      <p:bldP spid="81930" grpId="0" animBg="1"/>
      <p:bldP spid="81931" grpId="0"/>
      <p:bldP spid="81932" grpId="0"/>
      <p:bldP spid="81933" grpId="0"/>
      <p:bldP spid="22" grpId="0" animBg="1"/>
      <p:bldP spid="819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2145237" y="2904970"/>
            <a:ext cx="1873250" cy="808037"/>
          </a:xfrm>
          <a:prstGeom prst="wedgeRoundRectCallout">
            <a:avLst>
              <a:gd name="adj1" fmla="val -50000"/>
              <a:gd name="adj2" fmla="val 79292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0170" tIns="46990" rIns="90170" bIns="46990" anchor="ctr"/>
          <a:lstStyle/>
          <a:p>
            <a:pPr algn="ctr">
              <a:defRPr/>
            </a:pPr>
            <a:endParaRPr lang="zh-CN" altLang="zh-CN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标题 1"/>
          <p:cNvSpPr>
            <a:spLocks noGrp="1" noChangeArrowheads="1"/>
          </p:cNvSpPr>
          <p:nvPr/>
        </p:nvSpPr>
        <p:spPr bwMode="auto">
          <a:xfrm>
            <a:off x="2172224" y="3295494"/>
            <a:ext cx="19446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chemeClr val="accent6">
                    <a:lumMod val="7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55-38=17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000" kern="0" dirty="0">
                <a:solidFill>
                  <a:schemeClr val="accent6">
                    <a:lumMod val="75000"/>
                  </a:schemeClr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550-380=170</a:t>
            </a:r>
            <a:endParaRPr lang="zh-CN" altLang="en-US" sz="2000" kern="0" dirty="0">
              <a:solidFill>
                <a:schemeClr val="accent6">
                  <a:lumMod val="7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zh-CN" altLang="en-US" sz="2000" kern="0" dirty="0">
              <a:solidFill>
                <a:schemeClr val="accent6">
                  <a:lumMod val="75000"/>
                </a:schemeClr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947" name="AutoShape 14"/>
          <p:cNvSpPr>
            <a:spLocks noChangeArrowheads="1"/>
          </p:cNvSpPr>
          <p:nvPr/>
        </p:nvSpPr>
        <p:spPr bwMode="auto">
          <a:xfrm>
            <a:off x="4305825" y="2585881"/>
            <a:ext cx="2447925" cy="20256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2700">
            <a:solidFill>
              <a:schemeClr val="tx1"/>
            </a:solidFill>
            <a:prstDash val="sysDot"/>
            <a:round/>
          </a:ln>
        </p:spPr>
        <p:txBody>
          <a:bodyPr anchor="ctr"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948" name="标题 1"/>
          <p:cNvSpPr>
            <a:spLocks noGrp="1" noChangeArrowheads="1"/>
          </p:cNvSpPr>
          <p:nvPr/>
        </p:nvSpPr>
        <p:spPr bwMode="auto">
          <a:xfrm>
            <a:off x="4786838" y="2585882"/>
            <a:ext cx="21605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百   十   个</a:t>
            </a:r>
          </a:p>
        </p:txBody>
      </p:sp>
      <p:sp>
        <p:nvSpPr>
          <p:cNvPr id="82949" name="标题 1"/>
          <p:cNvSpPr>
            <a:spLocks noGrp="1" noChangeArrowheads="1"/>
          </p:cNvSpPr>
          <p:nvPr/>
        </p:nvSpPr>
        <p:spPr bwMode="auto">
          <a:xfrm>
            <a:off x="4896375" y="3163732"/>
            <a:ext cx="15843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0</a:t>
            </a:r>
          </a:p>
        </p:txBody>
      </p:sp>
      <p:sp>
        <p:nvSpPr>
          <p:cNvPr id="82950" name="标题 1"/>
          <p:cNvSpPr>
            <a:spLocks noGrp="1" noChangeArrowheads="1"/>
          </p:cNvSpPr>
          <p:nvPr/>
        </p:nvSpPr>
        <p:spPr bwMode="auto">
          <a:xfrm>
            <a:off x="4614273" y="3585293"/>
            <a:ext cx="20875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-  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8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0</a:t>
            </a:r>
          </a:p>
        </p:txBody>
      </p:sp>
      <p:sp>
        <p:nvSpPr>
          <p:cNvPr id="82951" name="Line 18"/>
          <p:cNvSpPr>
            <a:spLocks noChangeShapeType="1"/>
          </p:cNvSpPr>
          <p:nvPr/>
        </p:nvSpPr>
        <p:spPr bwMode="auto">
          <a:xfrm>
            <a:off x="4521725" y="4098770"/>
            <a:ext cx="201612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952" name="标题 1"/>
          <p:cNvSpPr>
            <a:spLocks noGrp="1" noChangeArrowheads="1"/>
          </p:cNvSpPr>
          <p:nvPr/>
        </p:nvSpPr>
        <p:spPr bwMode="auto">
          <a:xfrm>
            <a:off x="5733547" y="4152744"/>
            <a:ext cx="4318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0</a:t>
            </a:r>
          </a:p>
        </p:txBody>
      </p:sp>
      <p:sp>
        <p:nvSpPr>
          <p:cNvPr id="82953" name="标题 1"/>
          <p:cNvSpPr>
            <a:spLocks noGrp="1" noChangeArrowheads="1"/>
          </p:cNvSpPr>
          <p:nvPr/>
        </p:nvSpPr>
        <p:spPr bwMode="auto">
          <a:xfrm>
            <a:off x="4917012" y="2801782"/>
            <a:ext cx="431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400" kern="0" baseline="-2500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400" kern="0" baseline="-25000">
              <a:solidFill>
                <a:srgbClr val="FF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954" name="标题 1"/>
          <p:cNvSpPr>
            <a:spLocks noGrp="1" noChangeArrowheads="1"/>
          </p:cNvSpPr>
          <p:nvPr/>
        </p:nvSpPr>
        <p:spPr bwMode="auto">
          <a:xfrm>
            <a:off x="5312299" y="4144807"/>
            <a:ext cx="431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7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955" name="标题 1"/>
          <p:cNvSpPr>
            <a:spLocks noGrp="1" noChangeArrowheads="1"/>
          </p:cNvSpPr>
          <p:nvPr/>
        </p:nvSpPr>
        <p:spPr bwMode="auto">
          <a:xfrm>
            <a:off x="4867799" y="4144807"/>
            <a:ext cx="431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 kern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</a:t>
            </a:r>
            <a:endParaRPr lang="zh-CN" altLang="en-US" sz="20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961" name="标题 1"/>
          <p:cNvSpPr>
            <a:spLocks noGrp="1" noChangeArrowheads="1"/>
          </p:cNvSpPr>
          <p:nvPr/>
        </p:nvSpPr>
        <p:spPr bwMode="auto">
          <a:xfrm>
            <a:off x="4955113" y="3025620"/>
            <a:ext cx="2873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zh-CN" altLang="en-US" sz="2400" b="1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·</a:t>
            </a:r>
          </a:p>
        </p:txBody>
      </p:sp>
      <p:sp>
        <p:nvSpPr>
          <p:cNvPr id="82962" name="标题 1"/>
          <p:cNvSpPr>
            <a:spLocks noGrp="1" noChangeArrowheads="1"/>
          </p:cNvSpPr>
          <p:nvPr/>
        </p:nvSpPr>
        <p:spPr bwMode="auto">
          <a:xfrm>
            <a:off x="5299599" y="2876395"/>
            <a:ext cx="503238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zh-CN" altLang="en-US" sz="16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15</a:t>
            </a:r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963" name="Text Box 4"/>
          <p:cNvSpPr txBox="1">
            <a:spLocks noChangeArrowheads="1"/>
          </p:cNvSpPr>
          <p:nvPr/>
        </p:nvSpPr>
        <p:spPr bwMode="auto">
          <a:xfrm>
            <a:off x="696691" y="5671535"/>
            <a:ext cx="5116513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答：买一辆自行车比买一辆电动车少</a:t>
            </a: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170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元。</a:t>
            </a:r>
          </a:p>
        </p:txBody>
      </p:sp>
      <p:sp>
        <p:nvSpPr>
          <p:cNvPr id="82964" name="标题 1"/>
          <p:cNvSpPr>
            <a:spLocks noGrp="1" noChangeArrowheads="1"/>
          </p:cNvSpPr>
          <p:nvPr/>
        </p:nvSpPr>
        <p:spPr bwMode="auto">
          <a:xfrm>
            <a:off x="4891613" y="2879570"/>
            <a:ext cx="5032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1600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4</a:t>
            </a:r>
            <a:endParaRPr lang="zh-CN" altLang="en-US" sz="1600" kern="0">
              <a:solidFill>
                <a:sysClr val="windowText" lastClr="000000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8296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5151" y="4100356"/>
            <a:ext cx="94981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占位符 20"/>
          <p:cNvSpPr txBox="1"/>
          <p:nvPr/>
        </p:nvSpPr>
        <p:spPr>
          <a:xfrm>
            <a:off x="1516849" y="406678"/>
            <a:ext cx="5112385" cy="423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zh-CN" altLang="en-US" dirty="0">
                <a:solidFill>
                  <a:prstClr val="black"/>
                </a:solidFill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新知探究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617539" y="1229382"/>
            <a:ext cx="6121400" cy="50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(2)</a:t>
            </a:r>
            <a:r>
              <a:rPr lang="zh-CN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买一辆自行车比买一辆电动车少多少钱？</a:t>
            </a:r>
          </a:p>
        </p:txBody>
      </p:sp>
      <p:pic>
        <p:nvPicPr>
          <p:cNvPr id="27" name="图片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24" y="1374973"/>
            <a:ext cx="1402919" cy="94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387" y="1312171"/>
            <a:ext cx="1334817" cy="134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标题 1"/>
          <p:cNvSpPr>
            <a:spLocks noGrp="1" noChangeArrowheads="1"/>
          </p:cNvSpPr>
          <p:nvPr/>
        </p:nvSpPr>
        <p:spPr bwMode="auto">
          <a:xfrm>
            <a:off x="3203575" y="1798638"/>
            <a:ext cx="22320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550-380=</a:t>
            </a:r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31" name="标题 1"/>
          <p:cNvSpPr>
            <a:spLocks noGrp="1" noChangeArrowheads="1"/>
          </p:cNvSpPr>
          <p:nvPr/>
        </p:nvSpPr>
        <p:spPr bwMode="auto">
          <a:xfrm>
            <a:off x="4356100" y="1808163"/>
            <a:ext cx="11191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>
              <a:lnSpc>
                <a:spcPct val="150000"/>
              </a:lnSpc>
            </a:pP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170(</a:t>
            </a:r>
            <a:r>
              <a:rPr lang="zh-CN" altLang="en-US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元</a:t>
            </a:r>
            <a:r>
              <a:rPr lang="en-US" altLang="zh-CN" sz="2000"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)</a:t>
            </a:r>
            <a:endParaRPr lang="zh-CN" altLang="en-US" sz="2000"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29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2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29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2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2947" grpId="0" animBg="1"/>
      <p:bldP spid="82948" grpId="0"/>
      <p:bldP spid="82949" grpId="0"/>
      <p:bldP spid="82950" grpId="0"/>
      <p:bldP spid="82951" grpId="0" animBg="1"/>
      <p:bldP spid="82952" grpId="0"/>
      <p:bldP spid="82953" grpId="0"/>
      <p:bldP spid="82954" grpId="0"/>
      <p:bldP spid="82955" grpId="0"/>
      <p:bldP spid="82961" grpId="0"/>
      <p:bldP spid="82962" grpId="0"/>
      <p:bldP spid="82963" grpId="0"/>
      <p:bldP spid="8296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2161</Words>
  <Application>Microsoft Office PowerPoint</Application>
  <PresentationFormat>宽屏</PresentationFormat>
  <Paragraphs>354</Paragraphs>
  <Slides>31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9" baseType="lpstr">
      <vt:lpstr>FandolFang R</vt:lpstr>
      <vt:lpstr>思源黑体 CN Light</vt:lpstr>
      <vt:lpstr>思源黑体 CN Medium</vt:lpstr>
      <vt:lpstr>微软雅黑</vt:lpstr>
      <vt:lpstr>Arial</vt:lpstr>
      <vt:lpstr>Calibri</vt:lpstr>
      <vt:lpstr>办公资源网：www.bangongziyuan.com</vt:lpstr>
      <vt:lpstr>Bitmap 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2020-06-23T01:31:58Z</dcterms:created>
  <dcterms:modified xsi:type="dcterms:W3CDTF">2021-01-08T23:12:56Z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