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sldIdLst>
    <p:sldId id="269" r:id="rId2"/>
    <p:sldId id="257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87" r:id="rId12"/>
    <p:sldId id="268" r:id="rId13"/>
    <p:sldId id="270" r:id="rId14"/>
  </p:sldIdLst>
  <p:sldSz cx="12192000" cy="6858000"/>
  <p:notesSz cx="6858000" cy="9144000"/>
  <p:custDataLst>
    <p:tags r:id="rId16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416">
          <p15:clr>
            <a:srgbClr val="A4A3A4"/>
          </p15:clr>
        </p15:guide>
        <p15:guide id="2" pos="7256">
          <p15:clr>
            <a:srgbClr val="A4A3A4"/>
          </p15:clr>
        </p15:guide>
        <p15:guide id="3" orient="horz" pos="648">
          <p15:clr>
            <a:srgbClr val="A4A3A4"/>
          </p15:clr>
        </p15:guide>
        <p15:guide id="4" orient="horz" pos="712">
          <p15:clr>
            <a:srgbClr val="A4A3A4"/>
          </p15:clr>
        </p15:guide>
        <p15:guide id="5" orient="horz" pos="383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CD5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522" y="114"/>
      </p:cViewPr>
      <p:guideLst>
        <p:guide pos="416"/>
        <p:guide pos="7256"/>
        <p:guide orient="horz" pos="648"/>
        <p:guide orient="horz" pos="712"/>
        <p:guide orient="horz" pos="383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ED1461E4-8541-4E8F-AC59-028538C5CE1A}" type="datetimeFigureOut">
              <a:rPr lang="zh-CN" altLang="en-US" smtClean="0"/>
              <a:t>2021/1/9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87644DB0-7CA6-450A-B21C-844628E79669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4AF39AF-2281-4A67-BEFF-C4B1DAD081C2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andolFang R" panose="00000500000000000000" pitchFamily="50" charset="-122"/>
                <a:ea typeface="FandolFang R" panose="00000500000000000000" pitchFamily="50" charset="-122"/>
                <a:cs typeface="+mn-cs"/>
              </a:rPr>
              <a:t>11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andolFang R" panose="00000500000000000000" pitchFamily="50" charset="-122"/>
              <a:ea typeface="FandolFang R" panose="00000500000000000000" pitchFamily="50" charset="-122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箭头: V 形 2"/>
          <p:cNvSpPr/>
          <p:nvPr userDrawn="1"/>
        </p:nvSpPr>
        <p:spPr>
          <a:xfrm>
            <a:off x="571500" y="381000"/>
            <a:ext cx="457200" cy="457200"/>
          </a:xfrm>
          <a:prstGeom prst="chevron">
            <a:avLst/>
          </a:prstGeom>
          <a:solidFill>
            <a:srgbClr val="6CD5C7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4" name="箭头: V 形 3"/>
          <p:cNvSpPr/>
          <p:nvPr userDrawn="1"/>
        </p:nvSpPr>
        <p:spPr>
          <a:xfrm>
            <a:off x="927100" y="381000"/>
            <a:ext cx="457200" cy="457200"/>
          </a:xfrm>
          <a:prstGeom prst="chevron">
            <a:avLst/>
          </a:prstGeom>
          <a:solidFill>
            <a:srgbClr val="6CD5C7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" name="图片 4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202" t="2180" r="28660" b="4200"/>
          <a:stretch>
            <a:fillRect/>
          </a:stretch>
        </p:blipFill>
        <p:spPr>
          <a:xfrm>
            <a:off x="-17898" y="-16044"/>
            <a:ext cx="4764714" cy="6893710"/>
          </a:xfrm>
          <a:custGeom>
            <a:avLst/>
            <a:gdLst>
              <a:gd name="connsiteX0" fmla="*/ 2720195 w 4764714"/>
              <a:gd name="connsiteY0" fmla="*/ 0 h 6893710"/>
              <a:gd name="connsiteX1" fmla="*/ 4764714 w 4764714"/>
              <a:gd name="connsiteY1" fmla="*/ 6893710 h 6893710"/>
              <a:gd name="connsiteX2" fmla="*/ 23135 w 4764714"/>
              <a:gd name="connsiteY2" fmla="*/ 6877691 h 6893710"/>
              <a:gd name="connsiteX3" fmla="*/ 0 w 4764714"/>
              <a:gd name="connsiteY3" fmla="*/ 14644 h 6893710"/>
              <a:gd name="connsiteX4" fmla="*/ 2720195 w 4764714"/>
              <a:gd name="connsiteY4" fmla="*/ 0 h 6893710"/>
              <a:gd name="connsiteX5" fmla="*/ 11433 w 4764714"/>
              <a:gd name="connsiteY5" fmla="*/ 251765 h 6893710"/>
              <a:gd name="connsiteX6" fmla="*/ 30349 w 4764714"/>
              <a:gd name="connsiteY6" fmla="*/ 6507296 h 6893710"/>
              <a:gd name="connsiteX7" fmla="*/ 3061043 w 4764714"/>
              <a:gd name="connsiteY7" fmla="*/ 4496182 h 6893710"/>
              <a:gd name="connsiteX8" fmla="*/ 11433 w 4764714"/>
              <a:gd name="connsiteY8" fmla="*/ 251765 h 6893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764714" h="6893710">
                <a:moveTo>
                  <a:pt x="2720195" y="0"/>
                </a:moveTo>
                <a:lnTo>
                  <a:pt x="4764714" y="6893710"/>
                </a:lnTo>
                <a:lnTo>
                  <a:pt x="23135" y="6877691"/>
                </a:lnTo>
                <a:lnTo>
                  <a:pt x="0" y="14644"/>
                </a:lnTo>
                <a:lnTo>
                  <a:pt x="2720195" y="0"/>
                </a:lnTo>
                <a:close/>
                <a:moveTo>
                  <a:pt x="11433" y="251765"/>
                </a:moveTo>
                <a:lnTo>
                  <a:pt x="30349" y="6507296"/>
                </a:lnTo>
                <a:lnTo>
                  <a:pt x="3061043" y="4496182"/>
                </a:lnTo>
                <a:lnTo>
                  <a:pt x="11433" y="251765"/>
                </a:lnTo>
                <a:close/>
              </a:path>
            </a:pathLst>
          </a:custGeom>
        </p:spPr>
      </p:pic>
      <p:pic>
        <p:nvPicPr>
          <p:cNvPr id="47" name="图片 4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721" t="12140" r="46134" b="13443"/>
          <a:stretch>
            <a:fillRect/>
          </a:stretch>
        </p:blipFill>
        <p:spPr>
          <a:xfrm>
            <a:off x="149910" y="717374"/>
            <a:ext cx="2666857" cy="5479743"/>
          </a:xfrm>
          <a:custGeom>
            <a:avLst/>
            <a:gdLst>
              <a:gd name="connsiteX0" fmla="*/ 1906 w 2666857"/>
              <a:gd name="connsiteY0" fmla="*/ 0 h 5479743"/>
              <a:gd name="connsiteX1" fmla="*/ 2666857 w 2666857"/>
              <a:gd name="connsiteY1" fmla="*/ 3709053 h 5479743"/>
              <a:gd name="connsiteX2" fmla="*/ 0 w 2666857"/>
              <a:gd name="connsiteY2" fmla="*/ 5479743 h 5479743"/>
              <a:gd name="connsiteX3" fmla="*/ 1906 w 2666857"/>
              <a:gd name="connsiteY3" fmla="*/ 0 h 5479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66857" h="5479743">
                <a:moveTo>
                  <a:pt x="1906" y="0"/>
                </a:moveTo>
                <a:lnTo>
                  <a:pt x="2666857" y="3709053"/>
                </a:lnTo>
                <a:lnTo>
                  <a:pt x="0" y="5479743"/>
                </a:lnTo>
                <a:lnTo>
                  <a:pt x="1906" y="0"/>
                </a:lnTo>
                <a:close/>
              </a:path>
            </a:pathLst>
          </a:custGeom>
        </p:spPr>
      </p:pic>
      <p:pic>
        <p:nvPicPr>
          <p:cNvPr id="50" name="图片 4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365" t="2381" r="12876" b="72766"/>
          <a:stretch>
            <a:fillRect/>
          </a:stretch>
        </p:blipFill>
        <p:spPr>
          <a:xfrm>
            <a:off x="2871819" y="-1197"/>
            <a:ext cx="3618385" cy="1830021"/>
          </a:xfrm>
          <a:custGeom>
            <a:avLst/>
            <a:gdLst>
              <a:gd name="connsiteX0" fmla="*/ 0 w 3618385"/>
              <a:gd name="connsiteY0" fmla="*/ 0 h 1830021"/>
              <a:gd name="connsiteX1" fmla="*/ 3618385 w 3618385"/>
              <a:gd name="connsiteY1" fmla="*/ 51 h 1830021"/>
              <a:gd name="connsiteX2" fmla="*/ 582987 w 3618385"/>
              <a:gd name="connsiteY2" fmla="*/ 1830021 h 1830021"/>
              <a:gd name="connsiteX3" fmla="*/ 0 w 3618385"/>
              <a:gd name="connsiteY3" fmla="*/ 0 h 1830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18385" h="1830021">
                <a:moveTo>
                  <a:pt x="0" y="0"/>
                </a:moveTo>
                <a:lnTo>
                  <a:pt x="3618385" y="51"/>
                </a:lnTo>
                <a:lnTo>
                  <a:pt x="582987" y="1830021"/>
                </a:lnTo>
                <a:lnTo>
                  <a:pt x="0" y="0"/>
                </a:lnTo>
                <a:close/>
              </a:path>
            </a:pathLst>
          </a:custGeom>
        </p:spPr>
      </p:pic>
      <p:grpSp>
        <p:nvGrpSpPr>
          <p:cNvPr id="4" name="组合 3"/>
          <p:cNvGrpSpPr/>
          <p:nvPr/>
        </p:nvGrpSpPr>
        <p:grpSpPr>
          <a:xfrm>
            <a:off x="4651410" y="2300042"/>
            <a:ext cx="7136336" cy="2719112"/>
            <a:chOff x="6130370" y="2972786"/>
            <a:chExt cx="5112385" cy="1947938"/>
          </a:xfrm>
        </p:grpSpPr>
        <p:grpSp>
          <p:nvGrpSpPr>
            <p:cNvPr id="5" name="组合 4"/>
            <p:cNvGrpSpPr/>
            <p:nvPr/>
          </p:nvGrpSpPr>
          <p:grpSpPr>
            <a:xfrm>
              <a:off x="6130370" y="3402912"/>
              <a:ext cx="5050148" cy="1517812"/>
              <a:chOff x="-4731767" y="2181977"/>
              <a:chExt cx="5050148" cy="1517812"/>
            </a:xfrm>
          </p:grpSpPr>
          <p:sp>
            <p:nvSpPr>
              <p:cNvPr id="7" name="矩形: 圆角 21"/>
              <p:cNvSpPr/>
              <p:nvPr/>
            </p:nvSpPr>
            <p:spPr>
              <a:xfrm>
                <a:off x="-4648332" y="3345066"/>
                <a:ext cx="3562392" cy="354723"/>
              </a:xfrm>
              <a:prstGeom prst="roundRect">
                <a:avLst>
                  <a:gd name="adj" fmla="val 50000"/>
                </a:avLst>
              </a:prstGeom>
              <a:solidFill>
                <a:srgbClr val="6CD5C7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0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讲解人：</a:t>
                </a:r>
                <a:r>
                  <a:rPr kumimoji="0" lang="en-US" altLang="zh-CN" sz="20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xippt  </a:t>
                </a:r>
                <a:r>
                  <a:rPr kumimoji="0" lang="zh-CN" altLang="en-US" sz="20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时间：</a:t>
                </a:r>
                <a:r>
                  <a:rPr kumimoji="0" lang="en-US" altLang="zh-CN" sz="20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2020.6.1</a:t>
                </a:r>
                <a:endParaRPr kumimoji="0" lang="en-US" altLang="zh-CN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grpSp>
            <p:nvGrpSpPr>
              <p:cNvPr id="8" name="组合 7"/>
              <p:cNvGrpSpPr/>
              <p:nvPr/>
            </p:nvGrpSpPr>
            <p:grpSpPr>
              <a:xfrm>
                <a:off x="-4731767" y="2181977"/>
                <a:ext cx="5050148" cy="932496"/>
                <a:chOff x="-4731767" y="2181977"/>
                <a:chExt cx="5050148" cy="932496"/>
              </a:xfrm>
            </p:grpSpPr>
            <p:sp>
              <p:nvSpPr>
                <p:cNvPr id="9" name="文本框 8"/>
                <p:cNvSpPr txBox="1"/>
                <p:nvPr/>
              </p:nvSpPr>
              <p:spPr>
                <a:xfrm>
                  <a:off x="-4714868" y="2808615"/>
                  <a:ext cx="5033249" cy="30585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dist" defTabSz="914400" rtl="0" eaLnBrk="1" fontAlgn="auto" latinLnBrk="0" hangingPunct="1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altLang="zh-CN" sz="16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bg1">
                          <a:lumMod val="50000"/>
                        </a:schemeClr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MENTAL HEALTH COUNSELING PPT</a:t>
                  </a:r>
                </a:p>
              </p:txBody>
            </p:sp>
            <p:cxnSp>
              <p:nvCxnSpPr>
                <p:cNvPr id="10" name="直接连接符 9"/>
                <p:cNvCxnSpPr/>
                <p:nvPr/>
              </p:nvCxnSpPr>
              <p:spPr>
                <a:xfrm>
                  <a:off x="-4634728" y="2789746"/>
                  <a:ext cx="4953109" cy="0"/>
                </a:xfrm>
                <a:prstGeom prst="line">
                  <a:avLst/>
                </a:prstGeom>
                <a:noFill/>
                <a:ln w="6350" cap="flat" cmpd="sng" algn="ctr">
                  <a:solidFill>
                    <a:sysClr val="windowText" lastClr="000000">
                      <a:lumMod val="65000"/>
                      <a:lumOff val="35000"/>
                    </a:sysClr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11" name="文本占位符 19"/>
                <p:cNvSpPr txBox="1"/>
                <p:nvPr/>
              </p:nvSpPr>
              <p:spPr>
                <a:xfrm>
                  <a:off x="-4731767" y="2181977"/>
                  <a:ext cx="5027138" cy="660203"/>
                </a:xfrm>
                <a:prstGeom prst="rect">
                  <a:avLst/>
                </a:prstGeom>
              </p:spPr>
              <p:txBody>
                <a:bodyPr/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lvl="0" indent="0" algn="dist">
                    <a:buNone/>
                    <a:defRPr/>
                  </a:pPr>
                  <a:r>
                    <a:rPr lang="en-US" altLang="zh-CN" sz="5400" b="1" dirty="0">
                      <a:solidFill>
                        <a:srgbClr val="6CD5C7"/>
                      </a:solidFill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4</a:t>
                  </a:r>
                  <a:r>
                    <a:rPr kumimoji="0" lang="en-US" altLang="zh-CN" sz="5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6CD5C7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.3   </a:t>
                  </a:r>
                  <a:r>
                    <a:rPr lang="zh-CN" altLang="en-US" sz="5400" b="1" dirty="0">
                      <a:solidFill>
                        <a:srgbClr val="6CD5C7"/>
                      </a:solidFill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连续进位加法</a:t>
                  </a:r>
                </a:p>
              </p:txBody>
            </p:sp>
          </p:grpSp>
        </p:grpSp>
        <p:sp>
          <p:nvSpPr>
            <p:cNvPr id="6" name="文本占位符 20"/>
            <p:cNvSpPr txBox="1"/>
            <p:nvPr/>
          </p:nvSpPr>
          <p:spPr>
            <a:xfrm>
              <a:off x="6130370" y="2972786"/>
              <a:ext cx="5112385" cy="423545"/>
            </a:xfrm>
            <a:prstGeom prst="rect">
              <a:avLst/>
            </a:prstGeom>
          </p:spPr>
          <p:txBody>
            <a:bodyPr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buNone/>
                <a:defRPr/>
              </a:pPr>
              <a:r>
                <a:rPr kumimoji="0" lang="zh-CN" altLang="en-US" sz="36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第</a:t>
              </a:r>
              <a:r>
                <a:rPr kumimoji="0" lang="en-US" altLang="zh-CN" sz="36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4</a:t>
              </a:r>
              <a:r>
                <a:rPr kumimoji="0" lang="zh-CN" altLang="en-US" sz="36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单元 </a:t>
              </a:r>
              <a:r>
                <a:rPr lang="zh-CN" altLang="en-US" sz="3600" dirty="0"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万以内加法和减法</a:t>
              </a:r>
              <a:endParaRPr kumimoji="0" lang="zh-CN" altLang="en-US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12" name="矩形 11"/>
          <p:cNvSpPr/>
          <p:nvPr/>
        </p:nvSpPr>
        <p:spPr>
          <a:xfrm>
            <a:off x="9561081" y="586555"/>
            <a:ext cx="4062342" cy="300975"/>
          </a:xfrm>
          <a:prstGeom prst="rect">
            <a:avLst/>
          </a:prstGeom>
          <a:solidFill>
            <a:srgbClr val="6CD5C7"/>
          </a:solidFill>
          <a:ln w="12700" cap="flat">
            <a:noFill/>
            <a:prstDash val="solid"/>
            <a:miter lim="800000"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softEdge rad="19050"/>
          </a:effectLst>
        </p:spPr>
        <p:txBody>
          <a:bodyPr spcFirstLastPara="1" wrap="square" lIns="57592" tIns="57592" rIns="57592" bIns="57592" spcCol="38100" anchor="ctr">
            <a:spAutoFit/>
          </a:bodyPr>
          <a:lstStyle/>
          <a:p>
            <a:pPr marL="0" marR="0" lvl="0" indent="0" defTabSz="115189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人教版小学数学三年级上册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标题 1"/>
          <p:cNvSpPr>
            <a:spLocks noGrp="1"/>
          </p:cNvSpPr>
          <p:nvPr>
            <p:ph type="title" idx="4294967295"/>
          </p:nvPr>
        </p:nvSpPr>
        <p:spPr>
          <a:xfrm>
            <a:off x="589280" y="1104107"/>
            <a:ext cx="3178175" cy="850900"/>
          </a:xfrm>
        </p:spPr>
        <p:txBody>
          <a:bodyPr/>
          <a:lstStyle/>
          <a:p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拓展延伸：</a:t>
            </a:r>
          </a:p>
        </p:txBody>
      </p:sp>
      <p:sp>
        <p:nvSpPr>
          <p:cNvPr id="12291" name="内容占位符 2"/>
          <p:cNvSpPr>
            <a:spLocks noGrp="1"/>
          </p:cNvSpPr>
          <p:nvPr>
            <p:ph idx="4294967295"/>
          </p:nvPr>
        </p:nvSpPr>
        <p:spPr>
          <a:xfrm>
            <a:off x="660400" y="1797845"/>
            <a:ext cx="10779760" cy="4525962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请你根据下面的线段图，编一道数学问题，并解答。</a:t>
            </a:r>
            <a:endParaRPr lang="en-US" altLang="zh-CN" sz="2400" dirty="0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故事书：</a:t>
            </a:r>
          </a:p>
        </p:txBody>
      </p:sp>
      <p:sp>
        <p:nvSpPr>
          <p:cNvPr id="12292" name="标题 1"/>
          <p:cNvSpPr txBox="1"/>
          <p:nvPr/>
        </p:nvSpPr>
        <p:spPr bwMode="auto">
          <a:xfrm>
            <a:off x="660400" y="4196557"/>
            <a:ext cx="2098675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zh-CN" altLang="en-US" sz="2400" kern="0" dirty="0">
                <a:ea typeface="思源黑体 CN Medium" panose="020B0600000000000000" pitchFamily="34" charset="-122"/>
                <a:sym typeface="Arial" panose="020B0604020202020204" pitchFamily="34" charset="0"/>
              </a:rPr>
              <a:t>科技书：</a:t>
            </a:r>
          </a:p>
        </p:txBody>
      </p:sp>
      <p:grpSp>
        <p:nvGrpSpPr>
          <p:cNvPr id="12293" name="组合 23"/>
          <p:cNvGrpSpPr/>
          <p:nvPr/>
        </p:nvGrpSpPr>
        <p:grpSpPr bwMode="auto">
          <a:xfrm>
            <a:off x="4851718" y="2518569"/>
            <a:ext cx="5826441" cy="3473825"/>
            <a:chOff x="2483767" y="2074044"/>
            <a:chExt cx="5827129" cy="3472288"/>
          </a:xfrm>
        </p:grpSpPr>
        <p:grpSp>
          <p:nvGrpSpPr>
            <p:cNvPr id="12294" name="组合 15"/>
            <p:cNvGrpSpPr/>
            <p:nvPr/>
          </p:nvGrpSpPr>
          <p:grpSpPr bwMode="auto">
            <a:xfrm>
              <a:off x="2483768" y="3068960"/>
              <a:ext cx="4896544" cy="1242416"/>
              <a:chOff x="2483768" y="3068960"/>
              <a:chExt cx="4896544" cy="1242416"/>
            </a:xfrm>
          </p:grpSpPr>
          <p:cxnSp>
            <p:nvCxnSpPr>
              <p:cNvPr id="5" name="直接连接符 4"/>
              <p:cNvCxnSpPr/>
              <p:nvPr/>
            </p:nvCxnSpPr>
            <p:spPr>
              <a:xfrm>
                <a:off x="2483767" y="3284771"/>
                <a:ext cx="3384950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直接连接符 6"/>
              <p:cNvCxnSpPr/>
              <p:nvPr/>
            </p:nvCxnSpPr>
            <p:spPr>
              <a:xfrm>
                <a:off x="2483767" y="4292387"/>
                <a:ext cx="4896428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直接连接符 7"/>
              <p:cNvCxnSpPr/>
              <p:nvPr/>
            </p:nvCxnSpPr>
            <p:spPr>
              <a:xfrm>
                <a:off x="2483767" y="3068967"/>
                <a:ext cx="0" cy="21580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直接连接符 10"/>
              <p:cNvCxnSpPr/>
              <p:nvPr/>
            </p:nvCxnSpPr>
            <p:spPr>
              <a:xfrm>
                <a:off x="5851252" y="3068967"/>
                <a:ext cx="0" cy="21580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直接连接符 11"/>
              <p:cNvCxnSpPr/>
              <p:nvPr/>
            </p:nvCxnSpPr>
            <p:spPr>
              <a:xfrm>
                <a:off x="2483767" y="4076583"/>
                <a:ext cx="0" cy="21580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直接连接符 13"/>
              <p:cNvCxnSpPr/>
              <p:nvPr/>
            </p:nvCxnSpPr>
            <p:spPr>
              <a:xfrm>
                <a:off x="5873479" y="4068649"/>
                <a:ext cx="0" cy="21580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直接连接符 14"/>
              <p:cNvCxnSpPr/>
              <p:nvPr/>
            </p:nvCxnSpPr>
            <p:spPr>
              <a:xfrm>
                <a:off x="7380195" y="4095625"/>
                <a:ext cx="0" cy="21580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9" name="左大括号 18"/>
            <p:cNvSpPr/>
            <p:nvPr/>
          </p:nvSpPr>
          <p:spPr>
            <a:xfrm rot="5400000">
              <a:off x="4019937" y="1166246"/>
              <a:ext cx="295144" cy="3367484"/>
            </a:xfrm>
            <a:prstGeom prst="leftBrace">
              <a:avLst>
                <a:gd name="adj1" fmla="val 75391"/>
                <a:gd name="adj2" fmla="val 50000"/>
              </a:avLst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2296" name="标题 1"/>
            <p:cNvSpPr txBox="1"/>
            <p:nvPr/>
          </p:nvSpPr>
          <p:spPr bwMode="auto">
            <a:xfrm>
              <a:off x="3625552" y="2074044"/>
              <a:ext cx="2098576" cy="850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>
                <a:spcBef>
                  <a:spcPct val="0"/>
                </a:spcBef>
                <a:buNone/>
              </a:pPr>
              <a:r>
                <a:rPr lang="en-US" altLang="zh-CN" sz="2400" kern="0" dirty="0">
                  <a:ea typeface="思源黑体 CN Medium" panose="020B0600000000000000" pitchFamily="34" charset="-122"/>
                  <a:sym typeface="Arial" panose="020B0604020202020204" pitchFamily="34" charset="0"/>
                </a:rPr>
                <a:t>173</a:t>
              </a:r>
              <a:r>
                <a:rPr lang="zh-CN" altLang="en-US" sz="2400" kern="0" dirty="0">
                  <a:ea typeface="思源黑体 CN Medium" panose="020B0600000000000000" pitchFamily="34" charset="-122"/>
                  <a:sym typeface="Arial" panose="020B0604020202020204" pitchFamily="34" charset="0"/>
                </a:rPr>
                <a:t>本</a:t>
              </a:r>
            </a:p>
          </p:txBody>
        </p:sp>
        <p:sp>
          <p:nvSpPr>
            <p:cNvPr id="22" name="左大括号 21"/>
            <p:cNvSpPr/>
            <p:nvPr/>
          </p:nvSpPr>
          <p:spPr>
            <a:xfrm rot="16200000">
              <a:off x="6518935" y="3740553"/>
              <a:ext cx="215804" cy="1506716"/>
            </a:xfrm>
            <a:prstGeom prst="leftBrace">
              <a:avLst>
                <a:gd name="adj1" fmla="val 75391"/>
                <a:gd name="adj2" fmla="val 50949"/>
              </a:avLst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2298" name="标题 1"/>
            <p:cNvSpPr txBox="1"/>
            <p:nvPr/>
          </p:nvSpPr>
          <p:spPr bwMode="auto">
            <a:xfrm>
              <a:off x="5943049" y="4695432"/>
              <a:ext cx="2367847" cy="850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>
                <a:spcBef>
                  <a:spcPct val="0"/>
                </a:spcBef>
                <a:buNone/>
              </a:pPr>
              <a:r>
                <a:rPr lang="zh-CN" altLang="en-US" sz="2400" kern="0" dirty="0">
                  <a:ea typeface="思源黑体 CN Medium" panose="020B0600000000000000" pitchFamily="34" charset="-122"/>
                  <a:sym typeface="Arial" panose="020B0604020202020204" pitchFamily="34" charset="0"/>
                </a:rPr>
                <a:t>比故事书多</a:t>
              </a:r>
              <a:r>
                <a:rPr lang="en-US" altLang="zh-CN" sz="2400" kern="0" dirty="0">
                  <a:ea typeface="思源黑体 CN Medium" panose="020B0600000000000000" pitchFamily="34" charset="-122"/>
                  <a:sym typeface="Arial" panose="020B0604020202020204" pitchFamily="34" charset="0"/>
                </a:rPr>
                <a:t>54</a:t>
              </a:r>
              <a:r>
                <a:rPr lang="zh-CN" altLang="en-US" sz="2400" kern="0" dirty="0">
                  <a:ea typeface="思源黑体 CN Medium" panose="020B0600000000000000" pitchFamily="34" charset="-122"/>
                  <a:sym typeface="Arial" panose="020B0604020202020204" pitchFamily="34" charset="0"/>
                </a:rPr>
                <a:t>本</a:t>
              </a:r>
            </a:p>
          </p:txBody>
        </p:sp>
      </p:grpSp>
      <p:sp>
        <p:nvSpPr>
          <p:cNvPr id="36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新知探究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31800" y="349250"/>
            <a:ext cx="11328400" cy="61595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andolFang R" panose="00000500000000000000" pitchFamily="50" charset="-122"/>
              <a:ea typeface="FandolFang R" panose="00000500000000000000" pitchFamily="50" charset="-122"/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422400" y="2078962"/>
            <a:ext cx="9347200" cy="33715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感谢您下载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平台上提供的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作品，为了您和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以及原创作者的利益，请勿复制、传播、销售，否则将承担法律责任！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将对作品进行维权，按照传播下载次数进行十倍的索取赔偿！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1.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在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出售的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模板是免版税类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(RF: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Royalty-Free)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正版受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中国人民共和国著作法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世界版权公约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的保护，作品的所有权、版权和著作权归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所有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您下载的是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模板素材的使用权。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2.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不得将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素材，本身用于再出售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或者出租、出借、转让、分销、发布或者作为礼物供他人使用，不得转授权、出卖、转让本协议或者本协议中的权利。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182930" y="1025730"/>
            <a:ext cx="1871025" cy="6773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版权声明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cxnSp>
        <p:nvCxnSpPr>
          <p:cNvPr id="5" name="直接连接符 4"/>
          <p:cNvCxnSpPr/>
          <p:nvPr/>
        </p:nvCxnSpPr>
        <p:spPr>
          <a:xfrm>
            <a:off x="5816600" y="1852612"/>
            <a:ext cx="558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 advClick="0" advTm="3000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矩形 14338"/>
          <p:cNvSpPr>
            <a:spLocks noGrp="1" noChangeArrowheads="1"/>
          </p:cNvSpPr>
          <p:nvPr/>
        </p:nvSpPr>
        <p:spPr bwMode="auto">
          <a:xfrm>
            <a:off x="4390867" y="2876233"/>
            <a:ext cx="3491546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zh-CN" altLang="en-US" sz="2400" kern="0" dirty="0">
                <a:ea typeface="思源黑体 CN Medium" panose="020B0600000000000000" pitchFamily="34" charset="-122"/>
                <a:sym typeface="Arial" panose="020B0604020202020204" pitchFamily="34" charset="0"/>
              </a:rPr>
              <a:t>这节课你学会了什么？</a:t>
            </a:r>
          </a:p>
        </p:txBody>
      </p:sp>
      <p:sp>
        <p:nvSpPr>
          <p:cNvPr id="4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课堂小结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" name="图片 4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202" t="2180" r="28660" b="4200"/>
          <a:stretch>
            <a:fillRect/>
          </a:stretch>
        </p:blipFill>
        <p:spPr>
          <a:xfrm>
            <a:off x="-17898" y="-16044"/>
            <a:ext cx="4764714" cy="6893710"/>
          </a:xfrm>
          <a:custGeom>
            <a:avLst/>
            <a:gdLst>
              <a:gd name="connsiteX0" fmla="*/ 2720195 w 4764714"/>
              <a:gd name="connsiteY0" fmla="*/ 0 h 6893710"/>
              <a:gd name="connsiteX1" fmla="*/ 4764714 w 4764714"/>
              <a:gd name="connsiteY1" fmla="*/ 6893710 h 6893710"/>
              <a:gd name="connsiteX2" fmla="*/ 23135 w 4764714"/>
              <a:gd name="connsiteY2" fmla="*/ 6877691 h 6893710"/>
              <a:gd name="connsiteX3" fmla="*/ 0 w 4764714"/>
              <a:gd name="connsiteY3" fmla="*/ 14644 h 6893710"/>
              <a:gd name="connsiteX4" fmla="*/ 2720195 w 4764714"/>
              <a:gd name="connsiteY4" fmla="*/ 0 h 6893710"/>
              <a:gd name="connsiteX5" fmla="*/ 11433 w 4764714"/>
              <a:gd name="connsiteY5" fmla="*/ 251765 h 6893710"/>
              <a:gd name="connsiteX6" fmla="*/ 30349 w 4764714"/>
              <a:gd name="connsiteY6" fmla="*/ 6507296 h 6893710"/>
              <a:gd name="connsiteX7" fmla="*/ 3061043 w 4764714"/>
              <a:gd name="connsiteY7" fmla="*/ 4496182 h 6893710"/>
              <a:gd name="connsiteX8" fmla="*/ 11433 w 4764714"/>
              <a:gd name="connsiteY8" fmla="*/ 251765 h 6893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764714" h="6893710">
                <a:moveTo>
                  <a:pt x="2720195" y="0"/>
                </a:moveTo>
                <a:lnTo>
                  <a:pt x="4764714" y="6893710"/>
                </a:lnTo>
                <a:lnTo>
                  <a:pt x="23135" y="6877691"/>
                </a:lnTo>
                <a:lnTo>
                  <a:pt x="0" y="14644"/>
                </a:lnTo>
                <a:lnTo>
                  <a:pt x="2720195" y="0"/>
                </a:lnTo>
                <a:close/>
                <a:moveTo>
                  <a:pt x="11433" y="251765"/>
                </a:moveTo>
                <a:lnTo>
                  <a:pt x="30349" y="6507296"/>
                </a:lnTo>
                <a:lnTo>
                  <a:pt x="3061043" y="4496182"/>
                </a:lnTo>
                <a:lnTo>
                  <a:pt x="11433" y="251765"/>
                </a:lnTo>
                <a:close/>
              </a:path>
            </a:pathLst>
          </a:custGeom>
        </p:spPr>
      </p:pic>
      <p:pic>
        <p:nvPicPr>
          <p:cNvPr id="47" name="图片 4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721" t="12140" r="46134" b="13443"/>
          <a:stretch>
            <a:fillRect/>
          </a:stretch>
        </p:blipFill>
        <p:spPr>
          <a:xfrm>
            <a:off x="149910" y="717374"/>
            <a:ext cx="2666857" cy="5479743"/>
          </a:xfrm>
          <a:custGeom>
            <a:avLst/>
            <a:gdLst>
              <a:gd name="connsiteX0" fmla="*/ 1906 w 2666857"/>
              <a:gd name="connsiteY0" fmla="*/ 0 h 5479743"/>
              <a:gd name="connsiteX1" fmla="*/ 2666857 w 2666857"/>
              <a:gd name="connsiteY1" fmla="*/ 3709053 h 5479743"/>
              <a:gd name="connsiteX2" fmla="*/ 0 w 2666857"/>
              <a:gd name="connsiteY2" fmla="*/ 5479743 h 5479743"/>
              <a:gd name="connsiteX3" fmla="*/ 1906 w 2666857"/>
              <a:gd name="connsiteY3" fmla="*/ 0 h 5479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66857" h="5479743">
                <a:moveTo>
                  <a:pt x="1906" y="0"/>
                </a:moveTo>
                <a:lnTo>
                  <a:pt x="2666857" y="3709053"/>
                </a:lnTo>
                <a:lnTo>
                  <a:pt x="0" y="5479743"/>
                </a:lnTo>
                <a:lnTo>
                  <a:pt x="1906" y="0"/>
                </a:lnTo>
                <a:close/>
              </a:path>
            </a:pathLst>
          </a:custGeom>
        </p:spPr>
      </p:pic>
      <p:pic>
        <p:nvPicPr>
          <p:cNvPr id="50" name="图片 4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365" t="2381" r="12876" b="72766"/>
          <a:stretch>
            <a:fillRect/>
          </a:stretch>
        </p:blipFill>
        <p:spPr>
          <a:xfrm>
            <a:off x="2871819" y="-1197"/>
            <a:ext cx="3618385" cy="1830021"/>
          </a:xfrm>
          <a:custGeom>
            <a:avLst/>
            <a:gdLst>
              <a:gd name="connsiteX0" fmla="*/ 0 w 3618385"/>
              <a:gd name="connsiteY0" fmla="*/ 0 h 1830021"/>
              <a:gd name="connsiteX1" fmla="*/ 3618385 w 3618385"/>
              <a:gd name="connsiteY1" fmla="*/ 51 h 1830021"/>
              <a:gd name="connsiteX2" fmla="*/ 582987 w 3618385"/>
              <a:gd name="connsiteY2" fmla="*/ 1830021 h 1830021"/>
              <a:gd name="connsiteX3" fmla="*/ 0 w 3618385"/>
              <a:gd name="connsiteY3" fmla="*/ 0 h 1830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18385" h="1830021">
                <a:moveTo>
                  <a:pt x="0" y="0"/>
                </a:moveTo>
                <a:lnTo>
                  <a:pt x="3618385" y="51"/>
                </a:lnTo>
                <a:lnTo>
                  <a:pt x="582987" y="1830021"/>
                </a:lnTo>
                <a:lnTo>
                  <a:pt x="0" y="0"/>
                </a:lnTo>
                <a:close/>
              </a:path>
            </a:pathLst>
          </a:custGeom>
        </p:spPr>
      </p:pic>
      <p:grpSp>
        <p:nvGrpSpPr>
          <p:cNvPr id="4" name="组合 3"/>
          <p:cNvGrpSpPr/>
          <p:nvPr/>
        </p:nvGrpSpPr>
        <p:grpSpPr>
          <a:xfrm>
            <a:off x="4674999" y="2120640"/>
            <a:ext cx="7136336" cy="2898513"/>
            <a:chOff x="6147269" y="2844265"/>
            <a:chExt cx="5112385" cy="2076459"/>
          </a:xfrm>
        </p:grpSpPr>
        <p:grpSp>
          <p:nvGrpSpPr>
            <p:cNvPr id="5" name="组合 4"/>
            <p:cNvGrpSpPr/>
            <p:nvPr/>
          </p:nvGrpSpPr>
          <p:grpSpPr>
            <a:xfrm>
              <a:off x="6147269" y="3331609"/>
              <a:ext cx="5033250" cy="1589115"/>
              <a:chOff x="-4714868" y="2110674"/>
              <a:chExt cx="5033250" cy="1589115"/>
            </a:xfrm>
          </p:grpSpPr>
          <p:sp>
            <p:nvSpPr>
              <p:cNvPr id="7" name="矩形: 圆角 21"/>
              <p:cNvSpPr/>
              <p:nvPr/>
            </p:nvSpPr>
            <p:spPr>
              <a:xfrm>
                <a:off x="-4648332" y="3345066"/>
                <a:ext cx="3562392" cy="354723"/>
              </a:xfrm>
              <a:prstGeom prst="roundRect">
                <a:avLst>
                  <a:gd name="adj" fmla="val 50000"/>
                </a:avLst>
              </a:prstGeom>
              <a:solidFill>
                <a:srgbClr val="6CD5C7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0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讲解人：</a:t>
                </a:r>
                <a:r>
                  <a:rPr kumimoji="0" lang="en-US" altLang="zh-CN" sz="20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xippt  </a:t>
                </a:r>
                <a:r>
                  <a:rPr kumimoji="0" lang="zh-CN" altLang="en-US" sz="20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时间：</a:t>
                </a:r>
                <a:r>
                  <a:rPr kumimoji="0" lang="en-US" altLang="zh-CN" sz="20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2020.6.1</a:t>
                </a:r>
                <a:endParaRPr kumimoji="0" lang="en-US" altLang="zh-CN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grpSp>
            <p:nvGrpSpPr>
              <p:cNvPr id="8" name="组合 7"/>
              <p:cNvGrpSpPr/>
              <p:nvPr/>
            </p:nvGrpSpPr>
            <p:grpSpPr>
              <a:xfrm>
                <a:off x="-4714868" y="2110674"/>
                <a:ext cx="5033250" cy="1003799"/>
                <a:chOff x="-4714868" y="2110674"/>
                <a:chExt cx="5033250" cy="1003799"/>
              </a:xfrm>
            </p:grpSpPr>
            <p:sp>
              <p:nvSpPr>
                <p:cNvPr id="9" name="文本框 8"/>
                <p:cNvSpPr txBox="1"/>
                <p:nvPr/>
              </p:nvSpPr>
              <p:spPr>
                <a:xfrm>
                  <a:off x="-4714868" y="2808615"/>
                  <a:ext cx="5033249" cy="30585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dist" defTabSz="914400" rtl="0" eaLnBrk="1" fontAlgn="auto" latinLnBrk="0" hangingPunct="1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altLang="zh-CN" sz="16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bg1">
                          <a:lumMod val="50000"/>
                        </a:schemeClr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MENTAL HEALTH COUNSELING PPT</a:t>
                  </a:r>
                </a:p>
              </p:txBody>
            </p:sp>
            <p:cxnSp>
              <p:nvCxnSpPr>
                <p:cNvPr id="10" name="直接连接符 9"/>
                <p:cNvCxnSpPr/>
                <p:nvPr/>
              </p:nvCxnSpPr>
              <p:spPr>
                <a:xfrm>
                  <a:off x="-4634728" y="2789746"/>
                  <a:ext cx="4953109" cy="0"/>
                </a:xfrm>
                <a:prstGeom prst="line">
                  <a:avLst/>
                </a:prstGeom>
                <a:noFill/>
                <a:ln w="6350" cap="flat" cmpd="sng" algn="ctr">
                  <a:solidFill>
                    <a:sysClr val="windowText" lastClr="000000">
                      <a:lumMod val="65000"/>
                      <a:lumOff val="35000"/>
                    </a:sysClr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11" name="文本占位符 19"/>
                <p:cNvSpPr txBox="1"/>
                <p:nvPr/>
              </p:nvSpPr>
              <p:spPr>
                <a:xfrm>
                  <a:off x="-4708756" y="2110674"/>
                  <a:ext cx="5027138" cy="660203"/>
                </a:xfrm>
                <a:prstGeom prst="rect">
                  <a:avLst/>
                </a:prstGeom>
              </p:spPr>
              <p:txBody>
                <a:bodyPr/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algn="dist" defTabSz="914400" rtl="0" eaLnBrk="1" fontAlgn="auto" latinLnBrk="0" hangingPunct="1">
                    <a:lnSpc>
                      <a:spcPct val="90000"/>
                    </a:lnSpc>
                    <a:spcBef>
                      <a:spcPts val="1000"/>
                    </a:spcBef>
                    <a:spcAft>
                      <a:spcPts val="0"/>
                    </a:spcAft>
                    <a:buClrTx/>
                    <a:buSzTx/>
                    <a:buFont typeface="Arial" panose="020B0604020202020204" pitchFamily="34" charset="0"/>
                    <a:buNone/>
                    <a:defRPr/>
                  </a:pPr>
                  <a:r>
                    <a:rPr kumimoji="0" lang="zh-CN" altLang="en-US" sz="5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6CD5C7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感谢你的聆听</a:t>
                  </a:r>
                </a:p>
              </p:txBody>
            </p:sp>
          </p:grpSp>
        </p:grpSp>
        <p:sp>
          <p:nvSpPr>
            <p:cNvPr id="6" name="文本占位符 20"/>
            <p:cNvSpPr txBox="1"/>
            <p:nvPr/>
          </p:nvSpPr>
          <p:spPr>
            <a:xfrm>
              <a:off x="6147269" y="2844265"/>
              <a:ext cx="5112385" cy="423545"/>
            </a:xfrm>
            <a:prstGeom prst="rect">
              <a:avLst/>
            </a:prstGeom>
          </p:spPr>
          <p:txBody>
            <a:bodyPr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buNone/>
                <a:defRPr/>
              </a:pPr>
              <a:r>
                <a:rPr lang="zh-CN" altLang="en-US" sz="3600" dirty="0"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第</a:t>
              </a:r>
              <a:r>
                <a:rPr lang="en-US" altLang="zh-CN" sz="3600" dirty="0"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4</a:t>
              </a:r>
              <a:r>
                <a:rPr lang="zh-CN" altLang="en-US" sz="3600" dirty="0"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单元 万以内加法和减法</a:t>
              </a:r>
            </a:p>
          </p:txBody>
        </p:sp>
      </p:grpSp>
      <p:sp>
        <p:nvSpPr>
          <p:cNvPr id="12" name="矩形 11"/>
          <p:cNvSpPr/>
          <p:nvPr/>
        </p:nvSpPr>
        <p:spPr>
          <a:xfrm>
            <a:off x="9561081" y="586555"/>
            <a:ext cx="4062342" cy="300975"/>
          </a:xfrm>
          <a:prstGeom prst="rect">
            <a:avLst/>
          </a:prstGeom>
          <a:solidFill>
            <a:srgbClr val="6CD5C7"/>
          </a:solidFill>
          <a:ln w="12700" cap="flat">
            <a:noFill/>
            <a:prstDash val="solid"/>
            <a:miter lim="800000"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softEdge rad="19050"/>
          </a:effectLst>
        </p:spPr>
        <p:txBody>
          <a:bodyPr spcFirstLastPara="1" wrap="square" lIns="57592" tIns="57592" rIns="57592" bIns="57592" spcCol="38100" anchor="ctr">
            <a:spAutoFit/>
          </a:bodyPr>
          <a:lstStyle/>
          <a:p>
            <a:pPr marL="0" marR="0" lvl="0" indent="0" defTabSz="115189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人教版小学数学三年级上册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30"/>
          <p:cNvSpPr txBox="1">
            <a:spLocks noChangeArrowheads="1"/>
          </p:cNvSpPr>
          <p:nvPr/>
        </p:nvSpPr>
        <p:spPr bwMode="auto">
          <a:xfrm>
            <a:off x="2012156" y="1627139"/>
            <a:ext cx="8167688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lnSpc>
                <a:spcPct val="200000"/>
              </a:lnSpc>
              <a:spcBef>
                <a:spcPct val="0"/>
              </a:spcBef>
              <a:buNone/>
            </a:pPr>
            <a:r>
              <a:rPr lang="en-US" altLang="zh-CN" sz="2400" kern="0" dirty="0">
                <a:solidFill>
                  <a:schemeClr val="tx1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30+50=            12+18=</a:t>
            </a:r>
          </a:p>
          <a:p>
            <a:pPr eaLnBrk="1" hangingPunct="1">
              <a:lnSpc>
                <a:spcPct val="200000"/>
              </a:lnSpc>
              <a:spcBef>
                <a:spcPct val="0"/>
              </a:spcBef>
              <a:buNone/>
            </a:pPr>
            <a:r>
              <a:rPr lang="en-US" altLang="zh-CN" sz="2400" kern="0" dirty="0">
                <a:solidFill>
                  <a:schemeClr val="tx1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50+30=            18+12=</a:t>
            </a:r>
          </a:p>
          <a:p>
            <a:pPr eaLnBrk="1" hangingPunct="1">
              <a:lnSpc>
                <a:spcPct val="200000"/>
              </a:lnSpc>
              <a:spcBef>
                <a:spcPct val="0"/>
              </a:spcBef>
              <a:buNone/>
            </a:pPr>
            <a:r>
              <a:rPr lang="zh-CN" altLang="en-US" sz="2400" kern="0" dirty="0">
                <a:solidFill>
                  <a:schemeClr val="tx1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想一想：交换两个加数位置，和（      ）。</a:t>
            </a:r>
          </a:p>
        </p:txBody>
      </p:sp>
      <p:sp>
        <p:nvSpPr>
          <p:cNvPr id="3078" name="文本框 3077"/>
          <p:cNvSpPr txBox="1">
            <a:spLocks noChangeArrowheads="1"/>
          </p:cNvSpPr>
          <p:nvPr/>
        </p:nvSpPr>
        <p:spPr bwMode="auto">
          <a:xfrm>
            <a:off x="3131039" y="1894916"/>
            <a:ext cx="5277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altLang="zh-CN" sz="2400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80</a:t>
            </a:r>
          </a:p>
        </p:txBody>
      </p:sp>
      <p:sp>
        <p:nvSpPr>
          <p:cNvPr id="3079" name="文本框 3078"/>
          <p:cNvSpPr txBox="1">
            <a:spLocks noChangeArrowheads="1"/>
          </p:cNvSpPr>
          <p:nvPr/>
        </p:nvSpPr>
        <p:spPr bwMode="auto">
          <a:xfrm>
            <a:off x="3131039" y="2624358"/>
            <a:ext cx="5277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altLang="zh-CN" sz="2400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80</a:t>
            </a:r>
          </a:p>
        </p:txBody>
      </p:sp>
      <p:sp>
        <p:nvSpPr>
          <p:cNvPr id="3080" name="文本框 3079"/>
          <p:cNvSpPr txBox="1">
            <a:spLocks noChangeArrowheads="1"/>
          </p:cNvSpPr>
          <p:nvPr/>
        </p:nvSpPr>
        <p:spPr bwMode="auto">
          <a:xfrm>
            <a:off x="5154684" y="1894915"/>
            <a:ext cx="5277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altLang="zh-CN" sz="2400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30</a:t>
            </a:r>
          </a:p>
        </p:txBody>
      </p:sp>
      <p:sp>
        <p:nvSpPr>
          <p:cNvPr id="3081" name="文本框 3080"/>
          <p:cNvSpPr txBox="1">
            <a:spLocks noChangeArrowheads="1"/>
          </p:cNvSpPr>
          <p:nvPr/>
        </p:nvSpPr>
        <p:spPr bwMode="auto">
          <a:xfrm>
            <a:off x="5154683" y="2612217"/>
            <a:ext cx="5277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altLang="zh-CN" sz="2400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30</a:t>
            </a:r>
          </a:p>
        </p:txBody>
      </p:sp>
      <p:sp>
        <p:nvSpPr>
          <p:cNvPr id="3082" name="文本框 3081"/>
          <p:cNvSpPr txBox="1">
            <a:spLocks noChangeArrowheads="1"/>
          </p:cNvSpPr>
          <p:nvPr/>
        </p:nvSpPr>
        <p:spPr bwMode="auto">
          <a:xfrm>
            <a:off x="6543205" y="3337188"/>
            <a:ext cx="81624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zh-CN" altLang="en-US" sz="2400" kern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不变</a:t>
            </a:r>
          </a:p>
        </p:txBody>
      </p:sp>
      <p:sp>
        <p:nvSpPr>
          <p:cNvPr id="9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复习旧知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矩形 1"/>
          <p:cNvSpPr>
            <a:spLocks noChangeArrowheads="1"/>
          </p:cNvSpPr>
          <p:nvPr/>
        </p:nvSpPr>
        <p:spPr bwMode="auto">
          <a:xfrm>
            <a:off x="580013" y="1130300"/>
            <a:ext cx="10858500" cy="4417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lnSpc>
                <a:spcPct val="200000"/>
              </a:lnSpc>
              <a:spcBef>
                <a:spcPct val="0"/>
              </a:spcBef>
              <a:buNone/>
            </a:pPr>
            <a:r>
              <a:rPr lang="zh-CN" altLang="zh-CN" sz="2400" kern="0" dirty="0">
                <a:solidFill>
                  <a:schemeClr val="tx1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知识与技能：理解三位数加两三位数连续进位加法的算理，掌握笔算方法，并能正确计算。</a:t>
            </a:r>
          </a:p>
          <a:p>
            <a:pPr eaLnBrk="1" hangingPunct="1">
              <a:lnSpc>
                <a:spcPct val="200000"/>
              </a:lnSpc>
              <a:spcBef>
                <a:spcPct val="0"/>
              </a:spcBef>
              <a:buNone/>
            </a:pPr>
            <a:r>
              <a:rPr lang="zh-CN" altLang="zh-CN" sz="2400" kern="0" dirty="0">
                <a:solidFill>
                  <a:schemeClr val="tx1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过程与方法：通过小组合作探究，经历三位数加两、三位数的连续进位加法的计算方法的形成过程，体验归纳概括的方法与策略。</a:t>
            </a:r>
          </a:p>
          <a:p>
            <a:pPr eaLnBrk="1" hangingPunct="1">
              <a:lnSpc>
                <a:spcPct val="200000"/>
              </a:lnSpc>
              <a:spcBef>
                <a:spcPct val="0"/>
              </a:spcBef>
              <a:buNone/>
            </a:pPr>
            <a:r>
              <a:rPr lang="zh-CN" altLang="zh-CN" sz="2400" kern="0" dirty="0">
                <a:solidFill>
                  <a:schemeClr val="tx1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情感态度与价值观：给学生创设自主探究、合作交流等学习情境，培养学生自主探究的能力，体验班级里和谐的学习氛围。</a:t>
            </a:r>
          </a:p>
        </p:txBody>
      </p:sp>
      <p:sp>
        <p:nvSpPr>
          <p:cNvPr id="4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学习目标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文本占位符 7170"/>
          <p:cNvSpPr>
            <a:spLocks noGrp="1" noChangeArrowheads="1"/>
          </p:cNvSpPr>
          <p:nvPr>
            <p:ph idx="4294967295"/>
          </p:nvPr>
        </p:nvSpPr>
        <p:spPr>
          <a:xfrm>
            <a:off x="660400" y="1211908"/>
            <a:ext cx="10593754" cy="5103813"/>
          </a:xfrm>
        </p:spPr>
        <p:txBody>
          <a:bodyPr>
            <a:normAutofit/>
          </a:bodyPr>
          <a:lstStyle/>
          <a:p>
            <a:pPr>
              <a:lnSpc>
                <a:spcPct val="250000"/>
              </a:lnSpc>
              <a:spcBef>
                <a:spcPct val="0"/>
              </a:spcBef>
              <a:buFontTx/>
              <a:buNone/>
            </a:pPr>
            <a:r>
              <a:rPr lang="zh-CN" altLang="en-US" sz="240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r>
              <a:rPr lang="en-US" altLang="zh-CN" sz="240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.</a:t>
            </a:r>
            <a:r>
              <a:rPr lang="zh-CN" altLang="en-US" sz="240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掌握三位数连续进位加法的计算方法，并学会验算。（</a:t>
            </a:r>
            <a:r>
              <a:rPr lang="en-US" altLang="zh-CN" sz="240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重点</a:t>
            </a:r>
            <a:r>
              <a:rPr lang="en-US" altLang="zh-CN" sz="240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</a:t>
            </a:r>
          </a:p>
          <a:p>
            <a:pPr>
              <a:lnSpc>
                <a:spcPct val="250000"/>
              </a:lnSpc>
              <a:spcBef>
                <a:spcPct val="0"/>
              </a:spcBef>
              <a:buFontTx/>
              <a:buNone/>
            </a:pPr>
            <a:r>
              <a:rPr lang="zh-CN" altLang="en-US" sz="240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lang="en-US" altLang="zh-CN" sz="240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.</a:t>
            </a:r>
            <a:r>
              <a:rPr lang="zh-CN" altLang="en-US" sz="240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理解三位数连续进位加法的算理。（</a:t>
            </a:r>
            <a:r>
              <a:rPr lang="zh-CN" altLang="en-US" sz="240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难点</a:t>
            </a:r>
            <a:r>
              <a:rPr lang="zh-CN" altLang="en-US" sz="240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</a:t>
            </a:r>
          </a:p>
        </p:txBody>
      </p:sp>
      <p:sp>
        <p:nvSpPr>
          <p:cNvPr id="5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学习难点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819" y="2481262"/>
            <a:ext cx="8967787" cy="3898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172" name="矩形 1"/>
          <p:cNvSpPr>
            <a:spLocks noChangeArrowheads="1"/>
          </p:cNvSpPr>
          <p:nvPr/>
        </p:nvSpPr>
        <p:spPr bwMode="auto">
          <a:xfrm>
            <a:off x="485798" y="1028700"/>
            <a:ext cx="1031051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indent="76200" eaLnBrk="0" hangingPunct="0">
              <a:spcBef>
                <a:spcPct val="20000"/>
              </a:spcBef>
              <a:buChar char="•"/>
              <a:defRPr sz="28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000" kern="0" dirty="0">
                <a:solidFill>
                  <a:schemeClr val="tx1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预习：</a:t>
            </a:r>
            <a:endParaRPr lang="en-US" altLang="zh-CN" sz="2000" kern="0" dirty="0">
              <a:solidFill>
                <a:schemeClr val="tx1"/>
              </a:solidFill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400" y="1535609"/>
            <a:ext cx="8736013" cy="84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文本框 3081"/>
          <p:cNvSpPr txBox="1">
            <a:spLocks noChangeArrowheads="1"/>
          </p:cNvSpPr>
          <p:nvPr/>
        </p:nvSpPr>
        <p:spPr bwMode="auto">
          <a:xfrm>
            <a:off x="2886660" y="1582698"/>
            <a:ext cx="61266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altLang="zh-CN" sz="2000" kern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445</a:t>
            </a:r>
            <a:endParaRPr lang="zh-CN" altLang="en-US" sz="2000" kern="0">
              <a:solidFill>
                <a:srgbClr val="FF0000"/>
              </a:solidFill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7" name="文本框 3081"/>
          <p:cNvSpPr txBox="1">
            <a:spLocks noChangeArrowheads="1"/>
          </p:cNvSpPr>
          <p:nvPr/>
        </p:nvSpPr>
        <p:spPr bwMode="auto">
          <a:xfrm>
            <a:off x="5612249" y="1556186"/>
            <a:ext cx="61266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altLang="zh-CN" sz="2000" kern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298</a:t>
            </a:r>
            <a:endParaRPr lang="zh-CN" altLang="en-US" sz="2000" kern="0">
              <a:solidFill>
                <a:srgbClr val="FF0000"/>
              </a:solidFill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8" name="文本框 3081"/>
          <p:cNvSpPr txBox="1">
            <a:spLocks noChangeArrowheads="1"/>
          </p:cNvSpPr>
          <p:nvPr/>
        </p:nvSpPr>
        <p:spPr bwMode="auto">
          <a:xfrm>
            <a:off x="3200910" y="1982170"/>
            <a:ext cx="118974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altLang="zh-CN" sz="2000" kern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445+298</a:t>
            </a:r>
            <a:endParaRPr lang="zh-CN" altLang="en-US" sz="2000" kern="0">
              <a:solidFill>
                <a:srgbClr val="FF0000"/>
              </a:solidFill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9" name="文本框 3081"/>
          <p:cNvSpPr txBox="1">
            <a:spLocks noChangeArrowheads="1"/>
          </p:cNvSpPr>
          <p:nvPr/>
        </p:nvSpPr>
        <p:spPr bwMode="auto">
          <a:xfrm>
            <a:off x="1763346" y="3194312"/>
            <a:ext cx="61266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altLang="zh-CN" sz="2000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300</a:t>
            </a:r>
            <a:endParaRPr lang="zh-CN" altLang="en-US" sz="2000" kern="0" dirty="0">
              <a:solidFill>
                <a:srgbClr val="FF0000"/>
              </a:solidFill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0" name="文本框 3081"/>
          <p:cNvSpPr txBox="1">
            <a:spLocks noChangeArrowheads="1"/>
          </p:cNvSpPr>
          <p:nvPr/>
        </p:nvSpPr>
        <p:spPr bwMode="auto">
          <a:xfrm>
            <a:off x="3766707" y="3194312"/>
            <a:ext cx="61266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altLang="zh-CN" sz="2000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445</a:t>
            </a:r>
            <a:endParaRPr lang="zh-CN" altLang="en-US" sz="2000" kern="0" dirty="0">
              <a:solidFill>
                <a:srgbClr val="FF0000"/>
              </a:solidFill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1" name="文本框 3081"/>
          <p:cNvSpPr txBox="1">
            <a:spLocks noChangeArrowheads="1"/>
          </p:cNvSpPr>
          <p:nvPr/>
        </p:nvSpPr>
        <p:spPr bwMode="auto">
          <a:xfrm>
            <a:off x="4972046" y="3206200"/>
            <a:ext cx="61266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altLang="zh-CN" sz="2000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300</a:t>
            </a:r>
            <a:endParaRPr lang="zh-CN" altLang="en-US" sz="2000" kern="0" dirty="0">
              <a:solidFill>
                <a:srgbClr val="FF0000"/>
              </a:solidFill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2" name="文本框 3081"/>
          <p:cNvSpPr txBox="1">
            <a:spLocks noChangeArrowheads="1"/>
          </p:cNvSpPr>
          <p:nvPr/>
        </p:nvSpPr>
        <p:spPr bwMode="auto">
          <a:xfrm>
            <a:off x="7427993" y="3206200"/>
            <a:ext cx="32733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altLang="zh-CN" sz="2000" kern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endParaRPr lang="zh-CN" altLang="en-US" sz="2000" kern="0">
              <a:solidFill>
                <a:srgbClr val="FF0000"/>
              </a:solidFill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3" name="文本框 3081"/>
          <p:cNvSpPr txBox="1">
            <a:spLocks noChangeArrowheads="1"/>
          </p:cNvSpPr>
          <p:nvPr/>
        </p:nvSpPr>
        <p:spPr bwMode="auto">
          <a:xfrm>
            <a:off x="3709883" y="3593762"/>
            <a:ext cx="61266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altLang="zh-CN" sz="2000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743</a:t>
            </a:r>
            <a:endParaRPr lang="zh-CN" altLang="en-US" sz="2000" kern="0" dirty="0">
              <a:solidFill>
                <a:srgbClr val="FF0000"/>
              </a:solidFill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4" name="文本框 3081"/>
          <p:cNvSpPr txBox="1">
            <a:spLocks noChangeArrowheads="1"/>
          </p:cNvSpPr>
          <p:nvPr/>
        </p:nvSpPr>
        <p:spPr bwMode="auto">
          <a:xfrm>
            <a:off x="1274572" y="4752766"/>
            <a:ext cx="75373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altLang="zh-CN" sz="2000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4 4 5</a:t>
            </a:r>
            <a:endParaRPr lang="zh-CN" altLang="en-US" sz="2000" kern="0" dirty="0">
              <a:solidFill>
                <a:srgbClr val="FF0000"/>
              </a:solidFill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5" name="文本框 3081"/>
          <p:cNvSpPr txBox="1">
            <a:spLocks noChangeArrowheads="1"/>
          </p:cNvSpPr>
          <p:nvPr/>
        </p:nvSpPr>
        <p:spPr bwMode="auto">
          <a:xfrm>
            <a:off x="1264254" y="5251858"/>
            <a:ext cx="75373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altLang="zh-CN" sz="2000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2 9 8</a:t>
            </a:r>
            <a:endParaRPr lang="zh-CN" altLang="en-US" sz="2000" kern="0" dirty="0">
              <a:solidFill>
                <a:srgbClr val="FF0000"/>
              </a:solidFill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6" name="文本框 3081"/>
          <p:cNvSpPr txBox="1">
            <a:spLocks noChangeArrowheads="1"/>
          </p:cNvSpPr>
          <p:nvPr/>
        </p:nvSpPr>
        <p:spPr bwMode="auto">
          <a:xfrm>
            <a:off x="1235989" y="5648654"/>
            <a:ext cx="75373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altLang="zh-CN" sz="2000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7 4 3</a:t>
            </a:r>
            <a:endParaRPr lang="zh-CN" altLang="en-US" sz="2000" kern="0" dirty="0">
              <a:solidFill>
                <a:srgbClr val="FF0000"/>
              </a:solidFill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7" name="文本框 3081"/>
          <p:cNvSpPr txBox="1">
            <a:spLocks noChangeArrowheads="1"/>
          </p:cNvSpPr>
          <p:nvPr/>
        </p:nvSpPr>
        <p:spPr bwMode="auto">
          <a:xfrm>
            <a:off x="3546216" y="4230657"/>
            <a:ext cx="32733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altLang="zh-CN" sz="2000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5</a:t>
            </a:r>
            <a:endParaRPr lang="zh-CN" altLang="en-US" sz="2000" kern="0" dirty="0">
              <a:solidFill>
                <a:srgbClr val="FF0000"/>
              </a:solidFill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8" name="文本框 3081"/>
          <p:cNvSpPr txBox="1">
            <a:spLocks noChangeArrowheads="1"/>
          </p:cNvSpPr>
          <p:nvPr/>
        </p:nvSpPr>
        <p:spPr bwMode="auto">
          <a:xfrm>
            <a:off x="4486218" y="4247626"/>
            <a:ext cx="32733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altLang="zh-CN" sz="2000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8</a:t>
            </a:r>
            <a:endParaRPr lang="zh-CN" altLang="en-US" sz="2000" kern="0" dirty="0">
              <a:solidFill>
                <a:srgbClr val="FF0000"/>
              </a:solidFill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9" name="文本框 3081"/>
          <p:cNvSpPr txBox="1">
            <a:spLocks noChangeArrowheads="1"/>
          </p:cNvSpPr>
          <p:nvPr/>
        </p:nvSpPr>
        <p:spPr bwMode="auto">
          <a:xfrm>
            <a:off x="5349714" y="4230657"/>
            <a:ext cx="470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altLang="zh-CN" sz="2000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13</a:t>
            </a:r>
            <a:endParaRPr lang="zh-CN" altLang="en-US" sz="2000" kern="0" dirty="0">
              <a:solidFill>
                <a:srgbClr val="FF0000"/>
              </a:solidFill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0" name="文本框 3081"/>
          <p:cNvSpPr txBox="1">
            <a:spLocks noChangeArrowheads="1"/>
          </p:cNvSpPr>
          <p:nvPr/>
        </p:nvSpPr>
        <p:spPr bwMode="auto">
          <a:xfrm>
            <a:off x="3650251" y="4582426"/>
            <a:ext cx="32733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altLang="zh-CN" sz="2000" kern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endParaRPr lang="zh-CN" altLang="en-US" sz="2000" kern="0">
              <a:solidFill>
                <a:srgbClr val="FF0000"/>
              </a:solidFill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1" name="文本框 3081"/>
          <p:cNvSpPr txBox="1">
            <a:spLocks noChangeArrowheads="1"/>
          </p:cNvSpPr>
          <p:nvPr/>
        </p:nvSpPr>
        <p:spPr bwMode="auto">
          <a:xfrm>
            <a:off x="5591249" y="4582426"/>
            <a:ext cx="32733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altLang="zh-CN" sz="2000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3</a:t>
            </a:r>
            <a:endParaRPr lang="zh-CN" altLang="en-US" sz="2000" kern="0" dirty="0">
              <a:solidFill>
                <a:srgbClr val="FF0000"/>
              </a:solidFill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2" name="文本框 3081"/>
          <p:cNvSpPr txBox="1">
            <a:spLocks noChangeArrowheads="1"/>
          </p:cNvSpPr>
          <p:nvPr/>
        </p:nvSpPr>
        <p:spPr bwMode="auto">
          <a:xfrm>
            <a:off x="3481728" y="4934195"/>
            <a:ext cx="32733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altLang="zh-CN" sz="2000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4</a:t>
            </a:r>
            <a:endParaRPr lang="zh-CN" altLang="en-US" sz="2000" kern="0" dirty="0">
              <a:solidFill>
                <a:srgbClr val="FF0000"/>
              </a:solidFill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3" name="文本框 3081"/>
          <p:cNvSpPr txBox="1">
            <a:spLocks noChangeArrowheads="1"/>
          </p:cNvSpPr>
          <p:nvPr/>
        </p:nvSpPr>
        <p:spPr bwMode="auto">
          <a:xfrm>
            <a:off x="4253981" y="4934915"/>
            <a:ext cx="32733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altLang="zh-CN" sz="2000" kern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9</a:t>
            </a:r>
            <a:endParaRPr lang="zh-CN" altLang="en-US" sz="2000" kern="0">
              <a:solidFill>
                <a:srgbClr val="FF0000"/>
              </a:solidFill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4" name="文本框 3081"/>
          <p:cNvSpPr txBox="1">
            <a:spLocks noChangeArrowheads="1"/>
          </p:cNvSpPr>
          <p:nvPr/>
        </p:nvSpPr>
        <p:spPr bwMode="auto">
          <a:xfrm>
            <a:off x="5000920" y="4934195"/>
            <a:ext cx="32733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altLang="zh-CN" sz="2000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endParaRPr lang="zh-CN" altLang="en-US" sz="2000" kern="0" dirty="0">
              <a:solidFill>
                <a:srgbClr val="FF0000"/>
              </a:solidFill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5" name="文本框 3081"/>
          <p:cNvSpPr txBox="1">
            <a:spLocks noChangeArrowheads="1"/>
          </p:cNvSpPr>
          <p:nvPr/>
        </p:nvSpPr>
        <p:spPr bwMode="auto">
          <a:xfrm>
            <a:off x="5656652" y="4951092"/>
            <a:ext cx="470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altLang="zh-CN" sz="2000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14</a:t>
            </a:r>
            <a:endParaRPr lang="zh-CN" altLang="en-US" sz="2000" kern="0" dirty="0">
              <a:solidFill>
                <a:srgbClr val="FF0000"/>
              </a:solidFill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6" name="文本框 3081"/>
          <p:cNvSpPr txBox="1">
            <a:spLocks noChangeArrowheads="1"/>
          </p:cNvSpPr>
          <p:nvPr/>
        </p:nvSpPr>
        <p:spPr bwMode="auto">
          <a:xfrm>
            <a:off x="3893946" y="5311792"/>
            <a:ext cx="32733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altLang="zh-CN" sz="2000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endParaRPr lang="zh-CN" altLang="en-US" sz="2000" kern="0" dirty="0">
              <a:solidFill>
                <a:srgbClr val="FF0000"/>
              </a:solidFill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7" name="文本框 3081"/>
          <p:cNvSpPr txBox="1">
            <a:spLocks noChangeArrowheads="1"/>
          </p:cNvSpPr>
          <p:nvPr/>
        </p:nvSpPr>
        <p:spPr bwMode="auto">
          <a:xfrm>
            <a:off x="5845224" y="5317814"/>
            <a:ext cx="32733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altLang="zh-CN" sz="2000" kern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4</a:t>
            </a:r>
            <a:endParaRPr lang="zh-CN" altLang="en-US" sz="2000" kern="0">
              <a:solidFill>
                <a:srgbClr val="FF0000"/>
              </a:solidFill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8" name="文本框 3081"/>
          <p:cNvSpPr txBox="1">
            <a:spLocks noChangeArrowheads="1"/>
          </p:cNvSpPr>
          <p:nvPr/>
        </p:nvSpPr>
        <p:spPr bwMode="auto">
          <a:xfrm>
            <a:off x="3499143" y="5669984"/>
            <a:ext cx="32733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altLang="zh-CN" sz="2000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4</a:t>
            </a:r>
            <a:endParaRPr lang="zh-CN" altLang="en-US" sz="2000" kern="0" dirty="0">
              <a:solidFill>
                <a:srgbClr val="FF0000"/>
              </a:solidFill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9" name="文本框 3081"/>
          <p:cNvSpPr txBox="1">
            <a:spLocks noChangeArrowheads="1"/>
          </p:cNvSpPr>
          <p:nvPr/>
        </p:nvSpPr>
        <p:spPr bwMode="auto">
          <a:xfrm>
            <a:off x="4253981" y="5669984"/>
            <a:ext cx="32733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altLang="zh-CN" sz="2000" kern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endParaRPr lang="zh-CN" altLang="en-US" sz="2000" kern="0">
              <a:solidFill>
                <a:srgbClr val="FF0000"/>
              </a:solidFill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0" name="文本框 3081"/>
          <p:cNvSpPr txBox="1">
            <a:spLocks noChangeArrowheads="1"/>
          </p:cNvSpPr>
          <p:nvPr/>
        </p:nvSpPr>
        <p:spPr bwMode="auto">
          <a:xfrm>
            <a:off x="5000920" y="5669984"/>
            <a:ext cx="32733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altLang="zh-CN" sz="2000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endParaRPr lang="zh-CN" altLang="en-US" sz="2000" kern="0" dirty="0">
              <a:solidFill>
                <a:srgbClr val="FF0000"/>
              </a:solidFill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1" name="文本框 3081"/>
          <p:cNvSpPr txBox="1">
            <a:spLocks noChangeArrowheads="1"/>
          </p:cNvSpPr>
          <p:nvPr/>
        </p:nvSpPr>
        <p:spPr bwMode="auto">
          <a:xfrm>
            <a:off x="5754916" y="5678047"/>
            <a:ext cx="32733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altLang="zh-CN" sz="2000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7</a:t>
            </a:r>
            <a:endParaRPr lang="zh-CN" altLang="en-US" sz="2000" kern="0" dirty="0">
              <a:solidFill>
                <a:srgbClr val="FF0000"/>
              </a:solidFill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2" name="文本框 3081"/>
          <p:cNvSpPr txBox="1">
            <a:spLocks noChangeArrowheads="1"/>
          </p:cNvSpPr>
          <p:nvPr/>
        </p:nvSpPr>
        <p:spPr bwMode="auto">
          <a:xfrm>
            <a:off x="3977585" y="6051165"/>
            <a:ext cx="32733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altLang="zh-CN" sz="2000" kern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7</a:t>
            </a:r>
            <a:endParaRPr lang="zh-CN" altLang="en-US" sz="2000" kern="0">
              <a:solidFill>
                <a:srgbClr val="FF0000"/>
              </a:solidFill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3" name="文本框 3081"/>
          <p:cNvSpPr txBox="1">
            <a:spLocks noChangeArrowheads="1"/>
          </p:cNvSpPr>
          <p:nvPr/>
        </p:nvSpPr>
        <p:spPr bwMode="auto">
          <a:xfrm>
            <a:off x="7728319" y="4182316"/>
            <a:ext cx="61266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altLang="zh-CN" sz="2000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445</a:t>
            </a:r>
            <a:endParaRPr lang="zh-CN" altLang="en-US" sz="2000" kern="0" dirty="0">
              <a:solidFill>
                <a:srgbClr val="FF0000"/>
              </a:solidFill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4" name="文本框 3081"/>
          <p:cNvSpPr txBox="1">
            <a:spLocks noChangeArrowheads="1"/>
          </p:cNvSpPr>
          <p:nvPr/>
        </p:nvSpPr>
        <p:spPr bwMode="auto">
          <a:xfrm>
            <a:off x="8663462" y="4182316"/>
            <a:ext cx="61266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altLang="zh-CN" sz="2000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298</a:t>
            </a:r>
            <a:endParaRPr lang="zh-CN" altLang="en-US" sz="2000" kern="0" dirty="0">
              <a:solidFill>
                <a:srgbClr val="FF0000"/>
              </a:solidFill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5" name="文本框 3081"/>
          <p:cNvSpPr txBox="1">
            <a:spLocks noChangeArrowheads="1"/>
          </p:cNvSpPr>
          <p:nvPr/>
        </p:nvSpPr>
        <p:spPr bwMode="auto">
          <a:xfrm>
            <a:off x="7427993" y="4889728"/>
            <a:ext cx="75373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altLang="zh-CN" sz="2000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2 9 8</a:t>
            </a:r>
            <a:endParaRPr lang="zh-CN" altLang="en-US" sz="2000" kern="0" dirty="0">
              <a:solidFill>
                <a:srgbClr val="FF0000"/>
              </a:solidFill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6" name="文本框 3081"/>
          <p:cNvSpPr txBox="1">
            <a:spLocks noChangeArrowheads="1"/>
          </p:cNvSpPr>
          <p:nvPr/>
        </p:nvSpPr>
        <p:spPr bwMode="auto">
          <a:xfrm>
            <a:off x="7419636" y="5251858"/>
            <a:ext cx="75373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altLang="zh-CN" sz="2000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4 4 5</a:t>
            </a:r>
            <a:endParaRPr lang="zh-CN" altLang="en-US" sz="2000" kern="0" dirty="0">
              <a:solidFill>
                <a:srgbClr val="FF0000"/>
              </a:solidFill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7" name="文本框 3081"/>
          <p:cNvSpPr txBox="1">
            <a:spLocks noChangeArrowheads="1"/>
          </p:cNvSpPr>
          <p:nvPr/>
        </p:nvSpPr>
        <p:spPr bwMode="auto">
          <a:xfrm>
            <a:off x="7419636" y="5640149"/>
            <a:ext cx="75373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altLang="zh-CN" sz="2000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7 4 3</a:t>
            </a:r>
            <a:endParaRPr lang="zh-CN" altLang="en-US" sz="2000" kern="0" dirty="0">
              <a:solidFill>
                <a:srgbClr val="FF0000"/>
              </a:solidFill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8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新知探究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5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5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5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5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5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25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25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25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25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25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25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25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25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25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25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25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25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00"/>
                            </p:stCondLst>
                            <p:childTnLst>
                              <p:par>
                                <p:cTn id="8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25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000"/>
                            </p:stCondLst>
                            <p:childTnLst>
                              <p:par>
                                <p:cTn id="9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25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500"/>
                            </p:stCondLst>
                            <p:childTnLst>
                              <p:par>
                                <p:cTn id="9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25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25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25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25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500"/>
                            </p:stCondLst>
                            <p:childTnLst>
                              <p:par>
                                <p:cTn id="1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25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9" dur="25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500"/>
                            </p:stCondLst>
                            <p:childTnLst>
                              <p:par>
                                <p:cTn id="1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3" dur="25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8" dur="25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3" dur="25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8" dur="25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3" dur="25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8" dur="25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3" dur="25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 noChangeArrowheads="1"/>
          </p:cNvSpPr>
          <p:nvPr/>
        </p:nvSpPr>
        <p:spPr bwMode="auto">
          <a:xfrm>
            <a:off x="682625" y="2885707"/>
            <a:ext cx="8713788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lnSpc>
                <a:spcPct val="200000"/>
              </a:lnSpc>
              <a:spcBef>
                <a:spcPct val="0"/>
              </a:spcBef>
              <a:buNone/>
            </a:pPr>
            <a:r>
              <a:rPr lang="zh-CN" altLang="en-US" sz="2400" kern="0" dirty="0">
                <a:solidFill>
                  <a:schemeClr val="tx1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自测：</a:t>
            </a:r>
            <a:endParaRPr lang="en-US" altLang="zh-CN" sz="2400" kern="0" dirty="0">
              <a:solidFill>
                <a:schemeClr val="tx1"/>
              </a:solidFill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eaLnBrk="1" hangingPunct="1">
              <a:lnSpc>
                <a:spcPct val="200000"/>
              </a:lnSpc>
              <a:spcBef>
                <a:spcPct val="0"/>
              </a:spcBef>
              <a:buNone/>
            </a:pPr>
            <a:r>
              <a:rPr lang="en-US" altLang="zh-CN" sz="2400" kern="0" dirty="0">
                <a:solidFill>
                  <a:schemeClr val="tx1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1.</a:t>
            </a:r>
            <a:r>
              <a:rPr lang="zh-CN" altLang="en-US" sz="2400" kern="0" dirty="0">
                <a:solidFill>
                  <a:schemeClr val="tx1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笔算并验算。</a:t>
            </a:r>
            <a:endParaRPr lang="en-US" altLang="zh-CN" sz="2400" kern="0" dirty="0">
              <a:solidFill>
                <a:schemeClr val="tx1"/>
              </a:solidFill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eaLnBrk="1" hangingPunct="1">
              <a:lnSpc>
                <a:spcPct val="200000"/>
              </a:lnSpc>
              <a:spcBef>
                <a:spcPct val="0"/>
              </a:spcBef>
              <a:buNone/>
            </a:pPr>
            <a:r>
              <a:rPr lang="en-US" altLang="zh-CN" sz="2400" kern="0" dirty="0">
                <a:solidFill>
                  <a:schemeClr val="tx1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256+147=                      925+353=</a:t>
            </a:r>
            <a:endParaRPr lang="zh-CN" altLang="en-US" sz="2400" kern="0" dirty="0">
              <a:solidFill>
                <a:schemeClr val="tx1"/>
              </a:solidFill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" name="文本框 3081"/>
          <p:cNvSpPr txBox="1">
            <a:spLocks noChangeArrowheads="1"/>
          </p:cNvSpPr>
          <p:nvPr/>
        </p:nvSpPr>
        <p:spPr bwMode="auto">
          <a:xfrm>
            <a:off x="2157730" y="4544407"/>
            <a:ext cx="88678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altLang="zh-CN" sz="3200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403</a:t>
            </a:r>
            <a:endParaRPr lang="zh-CN" altLang="en-US" sz="3200" kern="0" dirty="0">
              <a:solidFill>
                <a:srgbClr val="FF0000"/>
              </a:solidFill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4" name="文本框 3081"/>
          <p:cNvSpPr txBox="1">
            <a:spLocks noChangeArrowheads="1"/>
          </p:cNvSpPr>
          <p:nvPr/>
        </p:nvSpPr>
        <p:spPr bwMode="auto">
          <a:xfrm>
            <a:off x="5508414" y="4544407"/>
            <a:ext cx="112082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altLang="zh-CN" sz="3200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1278</a:t>
            </a:r>
            <a:endParaRPr lang="zh-CN" altLang="en-US" sz="3200" kern="0" dirty="0">
              <a:solidFill>
                <a:srgbClr val="FF0000"/>
              </a:solidFill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660400" y="1146931"/>
            <a:ext cx="8736013" cy="14388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>
              <a:lnSpc>
                <a:spcPts val="3500"/>
              </a:lnSpc>
              <a:spcBef>
                <a:spcPct val="0"/>
              </a:spcBef>
              <a:buNone/>
            </a:pPr>
            <a:r>
              <a:rPr lang="zh-CN" altLang="en-US" sz="2000" kern="0" dirty="0">
                <a:solidFill>
                  <a:schemeClr val="tx1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小组交流：</a:t>
            </a:r>
            <a:endParaRPr lang="en-US" altLang="zh-CN" sz="2000" kern="0" dirty="0">
              <a:solidFill>
                <a:schemeClr val="tx1"/>
              </a:solidFill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>
              <a:lnSpc>
                <a:spcPts val="3500"/>
              </a:lnSpc>
              <a:spcBef>
                <a:spcPct val="0"/>
              </a:spcBef>
              <a:buNone/>
            </a:pPr>
            <a:r>
              <a:rPr lang="en-US" altLang="zh-CN" sz="2000" kern="0" dirty="0">
                <a:solidFill>
                  <a:schemeClr val="tx1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1. </a:t>
            </a:r>
            <a:r>
              <a:rPr lang="zh-CN" altLang="en-US" sz="2000" kern="0" dirty="0">
                <a:solidFill>
                  <a:schemeClr val="tx1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笔算笔算三位数加三位数？</a:t>
            </a:r>
          </a:p>
          <a:p>
            <a:pPr>
              <a:lnSpc>
                <a:spcPts val="3500"/>
              </a:lnSpc>
              <a:spcBef>
                <a:spcPct val="0"/>
              </a:spcBef>
              <a:buNone/>
            </a:pPr>
            <a:r>
              <a:rPr lang="en-US" altLang="zh-CN" sz="2000" kern="0" dirty="0">
                <a:solidFill>
                  <a:schemeClr val="tx1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2. </a:t>
            </a:r>
            <a:r>
              <a:rPr lang="zh-CN" altLang="en-US" sz="2000" kern="0" dirty="0">
                <a:solidFill>
                  <a:schemeClr val="tx1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验算加法时，可以运用什么方法进行验算？</a:t>
            </a:r>
            <a:r>
              <a:rPr lang="en-US" altLang="zh-CN" sz="2000" kern="0" dirty="0">
                <a:solidFill>
                  <a:schemeClr val="tx1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                                         </a:t>
            </a:r>
          </a:p>
        </p:txBody>
      </p:sp>
      <p:sp>
        <p:nvSpPr>
          <p:cNvPr id="6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新知探究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5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矩形 3"/>
          <p:cNvSpPr>
            <a:spLocks noChangeArrowheads="1"/>
          </p:cNvSpPr>
          <p:nvPr/>
        </p:nvSpPr>
        <p:spPr bwMode="auto">
          <a:xfrm>
            <a:off x="660400" y="1251127"/>
            <a:ext cx="144783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kern="0" dirty="0">
                <a:solidFill>
                  <a:srgbClr val="00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探究二：</a:t>
            </a:r>
          </a:p>
        </p:txBody>
      </p:sp>
      <p:grpSp>
        <p:nvGrpSpPr>
          <p:cNvPr id="9219" name="Group 3"/>
          <p:cNvGrpSpPr/>
          <p:nvPr/>
        </p:nvGrpSpPr>
        <p:grpSpPr bwMode="auto">
          <a:xfrm>
            <a:off x="3252741" y="3125364"/>
            <a:ext cx="1835150" cy="1531938"/>
            <a:chOff x="1920" y="580"/>
            <a:chExt cx="1200" cy="965"/>
          </a:xfrm>
        </p:grpSpPr>
        <p:sp>
          <p:nvSpPr>
            <p:cNvPr id="6" name="Line 4"/>
            <p:cNvSpPr>
              <a:spLocks noChangeShapeType="1"/>
            </p:cNvSpPr>
            <p:nvPr/>
          </p:nvSpPr>
          <p:spPr bwMode="auto">
            <a:xfrm>
              <a:off x="1920" y="1248"/>
              <a:ext cx="1200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zh-CN" altLang="en-US" sz="2400" kern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9243" name="Text Box 5"/>
            <p:cNvSpPr txBox="1">
              <a:spLocks noChangeArrowheads="1"/>
            </p:cNvSpPr>
            <p:nvPr/>
          </p:nvSpPr>
          <p:spPr bwMode="auto">
            <a:xfrm>
              <a:off x="2186" y="580"/>
              <a:ext cx="233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None/>
              </a:pPr>
              <a:r>
                <a:rPr lang="en-US" altLang="zh-CN" sz="2400" kern="0" dirty="0">
                  <a:solidFill>
                    <a:srgbClr val="000000"/>
                  </a:solidFill>
                  <a:ea typeface="思源黑体 CN Medium" panose="020B0600000000000000" pitchFamily="34" charset="-122"/>
                  <a:sym typeface="Arial" panose="020B0604020202020204" pitchFamily="34" charset="0"/>
                </a:rPr>
                <a:t>3</a:t>
              </a:r>
            </a:p>
          </p:txBody>
        </p:sp>
        <p:sp>
          <p:nvSpPr>
            <p:cNvPr id="9244" name="Rectangle 6"/>
            <p:cNvSpPr>
              <a:spLocks noChangeArrowheads="1"/>
            </p:cNvSpPr>
            <p:nvPr/>
          </p:nvSpPr>
          <p:spPr bwMode="auto">
            <a:xfrm>
              <a:off x="2448" y="624"/>
              <a:ext cx="240" cy="240"/>
            </a:xfrm>
            <a:prstGeom prst="rect">
              <a:avLst/>
            </a:prstGeom>
            <a:noFill/>
            <a:ln w="19050">
              <a:solidFill>
                <a:srgbClr val="000000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None/>
              </a:pPr>
              <a:endParaRPr lang="zh-CN" altLang="en-US" sz="2400" kern="0">
                <a:solidFill>
                  <a:srgbClr val="000000"/>
                </a:solidFill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9245" name="Text Box 7"/>
            <p:cNvSpPr txBox="1">
              <a:spLocks noChangeArrowheads="1"/>
            </p:cNvSpPr>
            <p:nvPr/>
          </p:nvSpPr>
          <p:spPr bwMode="auto">
            <a:xfrm>
              <a:off x="2736" y="589"/>
              <a:ext cx="233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None/>
              </a:pPr>
              <a:r>
                <a:rPr lang="en-US" altLang="zh-CN" sz="2400" kern="0" dirty="0">
                  <a:solidFill>
                    <a:srgbClr val="000000"/>
                  </a:solidFill>
                  <a:ea typeface="思源黑体 CN Medium" panose="020B0600000000000000" pitchFamily="34" charset="-122"/>
                  <a:sym typeface="Arial" panose="020B0604020202020204" pitchFamily="34" charset="0"/>
                </a:rPr>
                <a:t>7</a:t>
              </a:r>
            </a:p>
          </p:txBody>
        </p:sp>
        <p:sp>
          <p:nvSpPr>
            <p:cNvPr id="9246" name="Text Box 8"/>
            <p:cNvSpPr txBox="1">
              <a:spLocks noChangeArrowheads="1"/>
            </p:cNvSpPr>
            <p:nvPr/>
          </p:nvSpPr>
          <p:spPr bwMode="auto">
            <a:xfrm>
              <a:off x="2208" y="864"/>
              <a:ext cx="233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None/>
              </a:pPr>
              <a:r>
                <a:rPr lang="en-US" altLang="zh-CN" sz="2400" kern="0">
                  <a:solidFill>
                    <a:srgbClr val="000000"/>
                  </a:solidFill>
                  <a:ea typeface="思源黑体 CN Medium" panose="020B0600000000000000" pitchFamily="34" charset="-122"/>
                  <a:sym typeface="Arial" panose="020B0604020202020204" pitchFamily="34" charset="0"/>
                </a:rPr>
                <a:t>2</a:t>
              </a:r>
            </a:p>
          </p:txBody>
        </p:sp>
        <p:sp>
          <p:nvSpPr>
            <p:cNvPr id="9247" name="Text Box 9"/>
            <p:cNvSpPr txBox="1">
              <a:spLocks noChangeArrowheads="1"/>
            </p:cNvSpPr>
            <p:nvPr/>
          </p:nvSpPr>
          <p:spPr bwMode="auto">
            <a:xfrm>
              <a:off x="2448" y="876"/>
              <a:ext cx="233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None/>
              </a:pPr>
              <a:r>
                <a:rPr lang="en-US" altLang="zh-CN" sz="2400" kern="0" dirty="0">
                  <a:solidFill>
                    <a:srgbClr val="000000"/>
                  </a:solidFill>
                  <a:ea typeface="思源黑体 CN Medium" panose="020B0600000000000000" pitchFamily="34" charset="-122"/>
                  <a:sym typeface="Arial" panose="020B0604020202020204" pitchFamily="34" charset="0"/>
                </a:rPr>
                <a:t>5</a:t>
              </a:r>
            </a:p>
          </p:txBody>
        </p:sp>
        <p:sp>
          <p:nvSpPr>
            <p:cNvPr id="9248" name="Rectangle 10"/>
            <p:cNvSpPr>
              <a:spLocks noChangeArrowheads="1"/>
            </p:cNvSpPr>
            <p:nvPr/>
          </p:nvSpPr>
          <p:spPr bwMode="auto">
            <a:xfrm>
              <a:off x="2736" y="912"/>
              <a:ext cx="240" cy="240"/>
            </a:xfrm>
            <a:prstGeom prst="rect">
              <a:avLst/>
            </a:prstGeom>
            <a:noFill/>
            <a:ln w="19050">
              <a:solidFill>
                <a:srgbClr val="000000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None/>
              </a:pPr>
              <a:endParaRPr lang="zh-CN" altLang="en-US" sz="2400" kern="0">
                <a:solidFill>
                  <a:srgbClr val="000000"/>
                </a:solidFill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9249" name="Text Box 11"/>
            <p:cNvSpPr txBox="1">
              <a:spLocks noChangeArrowheads="1"/>
            </p:cNvSpPr>
            <p:nvPr/>
          </p:nvSpPr>
          <p:spPr bwMode="auto">
            <a:xfrm>
              <a:off x="2016" y="882"/>
              <a:ext cx="374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None/>
              </a:pPr>
              <a:r>
                <a:rPr lang="en-US" altLang="zh-CN" sz="2400" kern="0" dirty="0">
                  <a:solidFill>
                    <a:srgbClr val="000000"/>
                  </a:solidFill>
                  <a:ea typeface="思源黑体 CN Medium" panose="020B0600000000000000" pitchFamily="34" charset="-122"/>
                  <a:sym typeface="Arial" panose="020B0604020202020204" pitchFamily="34" charset="0"/>
                </a:rPr>
                <a:t>+</a:t>
              </a:r>
            </a:p>
          </p:txBody>
        </p:sp>
        <p:sp>
          <p:nvSpPr>
            <p:cNvPr id="9250" name="Rectangle 12"/>
            <p:cNvSpPr>
              <a:spLocks noChangeArrowheads="1"/>
            </p:cNvSpPr>
            <p:nvPr/>
          </p:nvSpPr>
          <p:spPr bwMode="auto">
            <a:xfrm>
              <a:off x="2199" y="1305"/>
              <a:ext cx="240" cy="240"/>
            </a:xfrm>
            <a:prstGeom prst="rect">
              <a:avLst/>
            </a:prstGeom>
            <a:noFill/>
            <a:ln w="19050">
              <a:solidFill>
                <a:srgbClr val="000000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None/>
              </a:pPr>
              <a:endParaRPr lang="zh-CN" altLang="en-US" sz="2400" kern="0">
                <a:solidFill>
                  <a:srgbClr val="000000"/>
                </a:solidFill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9251" name="Text Box 13"/>
            <p:cNvSpPr txBox="1">
              <a:spLocks noChangeArrowheads="1"/>
            </p:cNvSpPr>
            <p:nvPr/>
          </p:nvSpPr>
          <p:spPr bwMode="auto">
            <a:xfrm>
              <a:off x="2448" y="1248"/>
              <a:ext cx="233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None/>
              </a:pPr>
              <a:r>
                <a:rPr lang="en-US" altLang="zh-CN" sz="2400" kern="0">
                  <a:solidFill>
                    <a:srgbClr val="000000"/>
                  </a:solidFill>
                  <a:ea typeface="思源黑体 CN Medium" panose="020B0600000000000000" pitchFamily="34" charset="-122"/>
                  <a:sym typeface="Arial" panose="020B0604020202020204" pitchFamily="34" charset="0"/>
                </a:rPr>
                <a:t>3</a:t>
              </a:r>
            </a:p>
          </p:txBody>
        </p:sp>
        <p:sp>
          <p:nvSpPr>
            <p:cNvPr id="9252" name="Text Box 14"/>
            <p:cNvSpPr txBox="1">
              <a:spLocks noChangeArrowheads="1"/>
            </p:cNvSpPr>
            <p:nvPr/>
          </p:nvSpPr>
          <p:spPr bwMode="auto">
            <a:xfrm>
              <a:off x="2736" y="1248"/>
              <a:ext cx="233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None/>
              </a:pPr>
              <a:r>
                <a:rPr lang="en-US" altLang="zh-CN" sz="2400" kern="0">
                  <a:solidFill>
                    <a:srgbClr val="000000"/>
                  </a:solidFill>
                  <a:ea typeface="思源黑体 CN Medium" panose="020B0600000000000000" pitchFamily="34" charset="-122"/>
                  <a:sym typeface="Arial" panose="020B0604020202020204" pitchFamily="34" charset="0"/>
                </a:rPr>
                <a:t>2</a:t>
              </a:r>
            </a:p>
          </p:txBody>
        </p:sp>
      </p:grpSp>
      <p:grpSp>
        <p:nvGrpSpPr>
          <p:cNvPr id="9220" name="Group 3"/>
          <p:cNvGrpSpPr/>
          <p:nvPr/>
        </p:nvGrpSpPr>
        <p:grpSpPr bwMode="auto">
          <a:xfrm>
            <a:off x="6271578" y="3111076"/>
            <a:ext cx="1835150" cy="1574800"/>
            <a:chOff x="1920" y="547"/>
            <a:chExt cx="1200" cy="992"/>
          </a:xfrm>
        </p:grpSpPr>
        <p:sp>
          <p:nvSpPr>
            <p:cNvPr id="21" name="Line 4"/>
            <p:cNvSpPr>
              <a:spLocks noChangeShapeType="1"/>
            </p:cNvSpPr>
            <p:nvPr/>
          </p:nvSpPr>
          <p:spPr bwMode="auto">
            <a:xfrm>
              <a:off x="1920" y="1248"/>
              <a:ext cx="1200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zh-CN" altLang="en-US" sz="2400" kern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9232" name="Text Box 5"/>
            <p:cNvSpPr txBox="1">
              <a:spLocks noChangeArrowheads="1"/>
            </p:cNvSpPr>
            <p:nvPr/>
          </p:nvSpPr>
          <p:spPr bwMode="auto">
            <a:xfrm>
              <a:off x="2198" y="553"/>
              <a:ext cx="233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None/>
              </a:pPr>
              <a:r>
                <a:rPr lang="en-US" altLang="zh-CN" sz="2400" kern="0" dirty="0">
                  <a:solidFill>
                    <a:srgbClr val="000000"/>
                  </a:solidFill>
                  <a:ea typeface="思源黑体 CN Medium" panose="020B0600000000000000" pitchFamily="34" charset="-122"/>
                  <a:sym typeface="Arial" panose="020B0604020202020204" pitchFamily="34" charset="0"/>
                </a:rPr>
                <a:t>6</a:t>
              </a:r>
            </a:p>
          </p:txBody>
        </p:sp>
        <p:sp>
          <p:nvSpPr>
            <p:cNvPr id="9233" name="Rectangle 6"/>
            <p:cNvSpPr>
              <a:spLocks noChangeArrowheads="1"/>
            </p:cNvSpPr>
            <p:nvPr/>
          </p:nvSpPr>
          <p:spPr bwMode="auto">
            <a:xfrm>
              <a:off x="2448" y="562"/>
              <a:ext cx="240" cy="240"/>
            </a:xfrm>
            <a:prstGeom prst="rect">
              <a:avLst/>
            </a:prstGeom>
            <a:noFill/>
            <a:ln w="19050">
              <a:solidFill>
                <a:srgbClr val="000000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None/>
              </a:pPr>
              <a:endParaRPr lang="zh-CN" altLang="en-US" sz="2400" kern="0">
                <a:solidFill>
                  <a:srgbClr val="000000"/>
                </a:solidFill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9234" name="Text Box 7"/>
            <p:cNvSpPr txBox="1">
              <a:spLocks noChangeArrowheads="1"/>
            </p:cNvSpPr>
            <p:nvPr/>
          </p:nvSpPr>
          <p:spPr bwMode="auto">
            <a:xfrm>
              <a:off x="2736" y="547"/>
              <a:ext cx="233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None/>
              </a:pPr>
              <a:r>
                <a:rPr lang="en-US" altLang="zh-CN" sz="2400" kern="0">
                  <a:solidFill>
                    <a:srgbClr val="000000"/>
                  </a:solidFill>
                  <a:ea typeface="思源黑体 CN Medium" panose="020B0600000000000000" pitchFamily="34" charset="-122"/>
                  <a:sym typeface="Arial" panose="020B0604020202020204" pitchFamily="34" charset="0"/>
                </a:rPr>
                <a:t>4</a:t>
              </a:r>
            </a:p>
          </p:txBody>
        </p:sp>
        <p:sp>
          <p:nvSpPr>
            <p:cNvPr id="9235" name="Text Box 8"/>
            <p:cNvSpPr txBox="1">
              <a:spLocks noChangeArrowheads="1"/>
            </p:cNvSpPr>
            <p:nvPr/>
          </p:nvSpPr>
          <p:spPr bwMode="auto">
            <a:xfrm>
              <a:off x="2234" y="886"/>
              <a:ext cx="233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None/>
              </a:pPr>
              <a:r>
                <a:rPr lang="en-US" altLang="zh-CN" sz="2400" kern="0">
                  <a:solidFill>
                    <a:srgbClr val="000000"/>
                  </a:solidFill>
                  <a:ea typeface="思源黑体 CN Medium" panose="020B0600000000000000" pitchFamily="34" charset="-122"/>
                  <a:sym typeface="Arial" panose="020B0604020202020204" pitchFamily="34" charset="0"/>
                </a:rPr>
                <a:t>8</a:t>
              </a:r>
            </a:p>
          </p:txBody>
        </p:sp>
        <p:sp>
          <p:nvSpPr>
            <p:cNvPr id="9236" name="Text Box 9"/>
            <p:cNvSpPr txBox="1">
              <a:spLocks noChangeArrowheads="1"/>
            </p:cNvSpPr>
            <p:nvPr/>
          </p:nvSpPr>
          <p:spPr bwMode="auto">
            <a:xfrm>
              <a:off x="2462" y="882"/>
              <a:ext cx="233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None/>
              </a:pPr>
              <a:r>
                <a:rPr lang="en-US" altLang="zh-CN" sz="2400" kern="0">
                  <a:solidFill>
                    <a:srgbClr val="000000"/>
                  </a:solidFill>
                  <a:ea typeface="思源黑体 CN Medium" panose="020B0600000000000000" pitchFamily="34" charset="-122"/>
                  <a:sym typeface="Arial" panose="020B0604020202020204" pitchFamily="34" charset="0"/>
                </a:rPr>
                <a:t>7</a:t>
              </a:r>
            </a:p>
          </p:txBody>
        </p:sp>
        <p:sp>
          <p:nvSpPr>
            <p:cNvPr id="9237" name="Rectangle 10"/>
            <p:cNvSpPr>
              <a:spLocks noChangeArrowheads="1"/>
            </p:cNvSpPr>
            <p:nvPr/>
          </p:nvSpPr>
          <p:spPr bwMode="auto">
            <a:xfrm>
              <a:off x="2736" y="912"/>
              <a:ext cx="240" cy="240"/>
            </a:xfrm>
            <a:prstGeom prst="rect">
              <a:avLst/>
            </a:prstGeom>
            <a:noFill/>
            <a:ln w="19050">
              <a:solidFill>
                <a:srgbClr val="000000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None/>
              </a:pPr>
              <a:endParaRPr lang="zh-CN" altLang="en-US" sz="2400" kern="0">
                <a:solidFill>
                  <a:srgbClr val="000000"/>
                </a:solidFill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9238" name="Text Box 11"/>
            <p:cNvSpPr txBox="1">
              <a:spLocks noChangeArrowheads="1"/>
            </p:cNvSpPr>
            <p:nvPr/>
          </p:nvSpPr>
          <p:spPr bwMode="auto">
            <a:xfrm>
              <a:off x="1920" y="838"/>
              <a:ext cx="192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None/>
              </a:pPr>
              <a:r>
                <a:rPr lang="en-US" altLang="zh-CN" sz="2400" kern="0">
                  <a:solidFill>
                    <a:srgbClr val="000000"/>
                  </a:solidFill>
                  <a:ea typeface="思源黑体 CN Medium" panose="020B0600000000000000" pitchFamily="34" charset="-122"/>
                  <a:sym typeface="Arial" panose="020B0604020202020204" pitchFamily="34" charset="0"/>
                </a:rPr>
                <a:t>+</a:t>
              </a:r>
            </a:p>
          </p:txBody>
        </p:sp>
        <p:sp>
          <p:nvSpPr>
            <p:cNvPr id="9239" name="Rectangle 12"/>
            <p:cNvSpPr>
              <a:spLocks noChangeArrowheads="1"/>
            </p:cNvSpPr>
            <p:nvPr/>
          </p:nvSpPr>
          <p:spPr bwMode="auto">
            <a:xfrm>
              <a:off x="2217" y="1296"/>
              <a:ext cx="240" cy="240"/>
            </a:xfrm>
            <a:prstGeom prst="rect">
              <a:avLst/>
            </a:prstGeom>
            <a:noFill/>
            <a:ln w="19050">
              <a:solidFill>
                <a:srgbClr val="000000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None/>
              </a:pPr>
              <a:endParaRPr lang="zh-CN" altLang="en-US" sz="2400" kern="0">
                <a:solidFill>
                  <a:srgbClr val="000000"/>
                </a:solidFill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9240" name="Text Box 13"/>
            <p:cNvSpPr txBox="1">
              <a:spLocks noChangeArrowheads="1"/>
            </p:cNvSpPr>
            <p:nvPr/>
          </p:nvSpPr>
          <p:spPr bwMode="auto">
            <a:xfrm>
              <a:off x="2448" y="1248"/>
              <a:ext cx="233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None/>
              </a:pPr>
              <a:r>
                <a:rPr lang="en-US" altLang="zh-CN" sz="2400" kern="0">
                  <a:solidFill>
                    <a:srgbClr val="000000"/>
                  </a:solidFill>
                  <a:ea typeface="思源黑体 CN Medium" panose="020B0600000000000000" pitchFamily="34" charset="-122"/>
                  <a:sym typeface="Arial" panose="020B0604020202020204" pitchFamily="34" charset="0"/>
                </a:rPr>
                <a:t>3</a:t>
              </a:r>
            </a:p>
          </p:txBody>
        </p:sp>
        <p:sp>
          <p:nvSpPr>
            <p:cNvPr id="9241" name="Text Box 14"/>
            <p:cNvSpPr txBox="1">
              <a:spLocks noChangeArrowheads="1"/>
            </p:cNvSpPr>
            <p:nvPr/>
          </p:nvSpPr>
          <p:spPr bwMode="auto">
            <a:xfrm>
              <a:off x="2736" y="1248"/>
              <a:ext cx="233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None/>
              </a:pPr>
              <a:r>
                <a:rPr lang="en-US" altLang="zh-CN" sz="2400" kern="0">
                  <a:solidFill>
                    <a:srgbClr val="000000"/>
                  </a:solidFill>
                  <a:ea typeface="思源黑体 CN Medium" panose="020B0600000000000000" pitchFamily="34" charset="-122"/>
                  <a:sym typeface="Arial" panose="020B0604020202020204" pitchFamily="34" charset="0"/>
                </a:rPr>
                <a:t>0</a:t>
              </a:r>
            </a:p>
          </p:txBody>
        </p:sp>
      </p:grpSp>
      <p:sp>
        <p:nvSpPr>
          <p:cNvPr id="9221" name="Rectangle 12"/>
          <p:cNvSpPr>
            <a:spLocks noChangeArrowheads="1"/>
          </p:cNvSpPr>
          <p:nvPr/>
        </p:nvSpPr>
        <p:spPr bwMode="auto">
          <a:xfrm>
            <a:off x="6268128" y="4300114"/>
            <a:ext cx="366712" cy="381000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endParaRPr lang="zh-CN" altLang="en-US" sz="2400" kern="0">
              <a:solidFill>
                <a:srgbClr val="000000"/>
              </a:solidFill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9222" name="矩形 32"/>
          <p:cNvSpPr>
            <a:spLocks noChangeArrowheads="1"/>
          </p:cNvSpPr>
          <p:nvPr/>
        </p:nvSpPr>
        <p:spPr bwMode="auto">
          <a:xfrm>
            <a:off x="644880" y="1902508"/>
            <a:ext cx="414408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zh-CN" altLang="zh-CN" sz="2400" kern="0" dirty="0">
                <a:solidFill>
                  <a:schemeClr val="tx1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在</a:t>
            </a:r>
            <a:r>
              <a:rPr lang="en-US" altLang="zh-CN" sz="2400" kern="0" dirty="0">
                <a:solidFill>
                  <a:schemeClr val="tx1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              </a:t>
            </a:r>
            <a:r>
              <a:rPr lang="zh-CN" altLang="zh-CN" sz="2400" kern="0" dirty="0">
                <a:solidFill>
                  <a:schemeClr val="tx1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里填上合适的数字</a:t>
            </a:r>
            <a:endParaRPr lang="zh-CN" altLang="en-US" sz="2400" kern="0" dirty="0">
              <a:solidFill>
                <a:schemeClr val="tx1"/>
              </a:solidFill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9223" name="Rectangle 12"/>
          <p:cNvSpPr>
            <a:spLocks noChangeArrowheads="1"/>
          </p:cNvSpPr>
          <p:nvPr/>
        </p:nvSpPr>
        <p:spPr bwMode="auto">
          <a:xfrm>
            <a:off x="1395723" y="1910793"/>
            <a:ext cx="368300" cy="381000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endParaRPr lang="zh-CN" altLang="en-US" sz="2400" kern="0">
              <a:solidFill>
                <a:srgbClr val="000000"/>
              </a:solidFill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3" name="文本框 3081"/>
          <p:cNvSpPr txBox="1">
            <a:spLocks noChangeArrowheads="1"/>
          </p:cNvSpPr>
          <p:nvPr/>
        </p:nvSpPr>
        <p:spPr bwMode="auto">
          <a:xfrm>
            <a:off x="4495366" y="3606415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altLang="zh-CN" sz="2400" kern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5</a:t>
            </a:r>
            <a:endParaRPr lang="zh-CN" altLang="en-US" sz="2400" kern="0">
              <a:solidFill>
                <a:srgbClr val="FF0000"/>
              </a:solidFill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5" name="文本框 3081"/>
          <p:cNvSpPr txBox="1">
            <a:spLocks noChangeArrowheads="1"/>
          </p:cNvSpPr>
          <p:nvPr/>
        </p:nvSpPr>
        <p:spPr bwMode="auto">
          <a:xfrm>
            <a:off x="4071049" y="3128211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altLang="zh-CN" sz="2400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7</a:t>
            </a:r>
            <a:endParaRPr lang="zh-CN" altLang="en-US" sz="2400" kern="0" dirty="0">
              <a:solidFill>
                <a:srgbClr val="FF0000"/>
              </a:solidFill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6" name="文本框 3081"/>
          <p:cNvSpPr txBox="1">
            <a:spLocks noChangeArrowheads="1"/>
          </p:cNvSpPr>
          <p:nvPr/>
        </p:nvSpPr>
        <p:spPr bwMode="auto">
          <a:xfrm>
            <a:off x="3690255" y="4235969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altLang="zh-CN" sz="2400" kern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6</a:t>
            </a:r>
            <a:endParaRPr lang="zh-CN" altLang="en-US" sz="2400" kern="0">
              <a:solidFill>
                <a:srgbClr val="FF0000"/>
              </a:solidFill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7" name="文本框 3081"/>
          <p:cNvSpPr txBox="1">
            <a:spLocks noChangeArrowheads="1"/>
          </p:cNvSpPr>
          <p:nvPr/>
        </p:nvSpPr>
        <p:spPr bwMode="auto">
          <a:xfrm>
            <a:off x="7519480" y="3643187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altLang="zh-CN" sz="2400" kern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4</a:t>
            </a:r>
            <a:endParaRPr lang="zh-CN" altLang="en-US" sz="2400" kern="0">
              <a:solidFill>
                <a:srgbClr val="FF0000"/>
              </a:solidFill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8" name="文本框 3081"/>
          <p:cNvSpPr txBox="1">
            <a:spLocks noChangeArrowheads="1"/>
          </p:cNvSpPr>
          <p:nvPr/>
        </p:nvSpPr>
        <p:spPr bwMode="auto">
          <a:xfrm>
            <a:off x="7053046" y="3105025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altLang="zh-CN" sz="2400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0</a:t>
            </a:r>
            <a:endParaRPr lang="zh-CN" altLang="en-US" sz="2400" kern="0" dirty="0">
              <a:solidFill>
                <a:srgbClr val="FF0000"/>
              </a:solidFill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9" name="文本框 3081"/>
          <p:cNvSpPr txBox="1">
            <a:spLocks noChangeArrowheads="1"/>
          </p:cNvSpPr>
          <p:nvPr/>
        </p:nvSpPr>
        <p:spPr bwMode="auto">
          <a:xfrm>
            <a:off x="6722998" y="4235969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altLang="zh-CN" sz="2400" kern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4</a:t>
            </a:r>
            <a:endParaRPr lang="zh-CN" altLang="en-US" sz="2400" kern="0">
              <a:solidFill>
                <a:srgbClr val="FF0000"/>
              </a:solidFill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40" name="文本框 3081"/>
          <p:cNvSpPr txBox="1">
            <a:spLocks noChangeArrowheads="1"/>
          </p:cNvSpPr>
          <p:nvPr/>
        </p:nvSpPr>
        <p:spPr bwMode="auto">
          <a:xfrm>
            <a:off x="6240296" y="4237067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altLang="zh-CN" sz="2400" kern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endParaRPr lang="zh-CN" altLang="en-US" sz="2400" kern="0">
              <a:solidFill>
                <a:srgbClr val="FF0000"/>
              </a:solidFill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41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新知探究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5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5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5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5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5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5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5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矩形 3"/>
          <p:cNvSpPr>
            <a:spLocks noChangeArrowheads="1"/>
          </p:cNvSpPr>
          <p:nvPr/>
        </p:nvSpPr>
        <p:spPr bwMode="auto">
          <a:xfrm>
            <a:off x="660400" y="1711166"/>
            <a:ext cx="11612880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lnSpc>
                <a:spcPct val="200000"/>
              </a:lnSpc>
              <a:spcBef>
                <a:spcPct val="0"/>
              </a:spcBef>
              <a:buNone/>
            </a:pPr>
            <a:r>
              <a:rPr lang="en-US" altLang="zh-CN" sz="2400" kern="0" dirty="0">
                <a:solidFill>
                  <a:srgbClr val="00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1.</a:t>
            </a:r>
            <a:r>
              <a:rPr lang="zh-CN" altLang="en-US" sz="2400" kern="0" dirty="0">
                <a:solidFill>
                  <a:srgbClr val="00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交换两个加数的位置，（     ）不变。</a:t>
            </a:r>
          </a:p>
          <a:p>
            <a:pPr eaLnBrk="1" hangingPunct="1">
              <a:lnSpc>
                <a:spcPct val="200000"/>
              </a:lnSpc>
              <a:spcBef>
                <a:spcPct val="0"/>
              </a:spcBef>
              <a:buNone/>
            </a:pPr>
            <a:r>
              <a:rPr lang="en-US" altLang="zh-CN" sz="2400" kern="0" dirty="0">
                <a:solidFill>
                  <a:srgbClr val="00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2.</a:t>
            </a:r>
            <a:r>
              <a:rPr lang="zh-CN" altLang="en-US" sz="2400" kern="0" dirty="0">
                <a:solidFill>
                  <a:srgbClr val="00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计算</a:t>
            </a:r>
            <a:r>
              <a:rPr lang="en-US" altLang="zh-CN" sz="2400" kern="0" dirty="0">
                <a:solidFill>
                  <a:srgbClr val="00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238+309=</a:t>
            </a:r>
            <a:r>
              <a:rPr lang="zh-CN" altLang="en-US" sz="2400" kern="0" dirty="0">
                <a:solidFill>
                  <a:srgbClr val="00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（        ）时，可以用（                ）</a:t>
            </a:r>
          </a:p>
          <a:p>
            <a:pPr eaLnBrk="1" hangingPunct="1">
              <a:lnSpc>
                <a:spcPct val="200000"/>
              </a:lnSpc>
              <a:spcBef>
                <a:spcPct val="0"/>
              </a:spcBef>
              <a:buNone/>
            </a:pPr>
            <a:r>
              <a:rPr lang="zh-CN" altLang="en-US" sz="2400" kern="0" dirty="0">
                <a:solidFill>
                  <a:srgbClr val="00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再加一次来验算。</a:t>
            </a:r>
            <a:endParaRPr lang="en-US" altLang="zh-CN" sz="2400" kern="0" dirty="0">
              <a:solidFill>
                <a:srgbClr val="000000"/>
              </a:solidFill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eaLnBrk="1" hangingPunct="1">
              <a:lnSpc>
                <a:spcPct val="200000"/>
              </a:lnSpc>
              <a:spcBef>
                <a:spcPct val="0"/>
              </a:spcBef>
              <a:buNone/>
            </a:pPr>
            <a:r>
              <a:rPr lang="en-US" altLang="zh-CN" sz="2400" kern="0" dirty="0">
                <a:solidFill>
                  <a:srgbClr val="00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3. </a:t>
            </a:r>
            <a:r>
              <a:rPr lang="zh-CN" altLang="en-US" sz="2400" kern="0" dirty="0">
                <a:solidFill>
                  <a:srgbClr val="00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最大三位数与最大两位数的和是（           ）。</a:t>
            </a:r>
          </a:p>
        </p:txBody>
      </p:sp>
      <p:sp>
        <p:nvSpPr>
          <p:cNvPr id="10243" name="矩形 4"/>
          <p:cNvSpPr>
            <a:spLocks noChangeArrowheads="1"/>
          </p:cNvSpPr>
          <p:nvPr/>
        </p:nvSpPr>
        <p:spPr bwMode="auto">
          <a:xfrm>
            <a:off x="660400" y="1130300"/>
            <a:ext cx="239520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kern="0" dirty="0">
                <a:solidFill>
                  <a:srgbClr val="00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针对性练习一：</a:t>
            </a:r>
          </a:p>
        </p:txBody>
      </p:sp>
      <p:sp>
        <p:nvSpPr>
          <p:cNvPr id="4" name="文本框 3081"/>
          <p:cNvSpPr txBox="1">
            <a:spLocks noChangeArrowheads="1"/>
          </p:cNvSpPr>
          <p:nvPr/>
        </p:nvSpPr>
        <p:spPr bwMode="auto">
          <a:xfrm>
            <a:off x="4315993" y="1971883"/>
            <a:ext cx="42210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zh-CN" altLang="en-US" sz="2400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和</a:t>
            </a:r>
          </a:p>
        </p:txBody>
      </p:sp>
      <p:sp>
        <p:nvSpPr>
          <p:cNvPr id="5" name="文本框 3081"/>
          <p:cNvSpPr txBox="1">
            <a:spLocks noChangeArrowheads="1"/>
          </p:cNvSpPr>
          <p:nvPr/>
        </p:nvSpPr>
        <p:spPr bwMode="auto">
          <a:xfrm>
            <a:off x="3281046" y="2662555"/>
            <a:ext cx="69923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altLang="zh-CN" sz="2400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547</a:t>
            </a:r>
            <a:endParaRPr lang="zh-CN" altLang="en-US" sz="2400" kern="0" dirty="0">
              <a:solidFill>
                <a:srgbClr val="FF0000"/>
              </a:solidFill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0246" name="矩形 1"/>
          <p:cNvSpPr>
            <a:spLocks noChangeArrowheads="1"/>
          </p:cNvSpPr>
          <p:nvPr/>
        </p:nvSpPr>
        <p:spPr bwMode="auto">
          <a:xfrm>
            <a:off x="6087583" y="2682875"/>
            <a:ext cx="139333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eaLnBrk="1" hangingPunct="1"/>
            <a:r>
              <a:rPr lang="en-US" altLang="zh-CN" sz="2400" b="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309+238</a:t>
            </a:r>
            <a:endParaRPr lang="zh-CN" altLang="en-US" sz="2400" b="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0247" name="矩形 6"/>
          <p:cNvSpPr>
            <a:spLocks noChangeArrowheads="1"/>
          </p:cNvSpPr>
          <p:nvPr/>
        </p:nvSpPr>
        <p:spPr bwMode="auto">
          <a:xfrm>
            <a:off x="5652207" y="4147026"/>
            <a:ext cx="87075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eaLnBrk="1" hangingPunct="1"/>
            <a:r>
              <a:rPr lang="en-US" altLang="zh-CN" sz="2400" b="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1098</a:t>
            </a:r>
            <a:endParaRPr lang="zh-CN" altLang="en-US" sz="2400" b="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8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新知探究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5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5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660400" y="1268939"/>
            <a:ext cx="10962640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kern="0" dirty="0">
                <a:solidFill>
                  <a:schemeClr val="tx1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探究二：</a:t>
            </a:r>
          </a:p>
          <a:p>
            <a:pPr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kern="0" dirty="0">
                <a:solidFill>
                  <a:schemeClr val="tx1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一根电线长</a:t>
            </a:r>
            <a:r>
              <a:rPr lang="en-US" altLang="zh-CN" sz="2400" kern="0" dirty="0">
                <a:solidFill>
                  <a:schemeClr val="tx1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900</a:t>
            </a:r>
            <a:r>
              <a:rPr lang="zh-CN" altLang="en-US" sz="2400" kern="0" dirty="0">
                <a:solidFill>
                  <a:schemeClr val="tx1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米，第一次用去</a:t>
            </a:r>
            <a:r>
              <a:rPr lang="en-US" altLang="zh-CN" sz="2400" kern="0" dirty="0">
                <a:solidFill>
                  <a:schemeClr val="tx1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318</a:t>
            </a:r>
            <a:r>
              <a:rPr lang="zh-CN" altLang="en-US" sz="2400" kern="0" dirty="0">
                <a:solidFill>
                  <a:schemeClr val="tx1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米，第二次用去</a:t>
            </a:r>
            <a:r>
              <a:rPr lang="en-US" altLang="zh-CN" sz="2400" kern="0" dirty="0">
                <a:solidFill>
                  <a:schemeClr val="tx1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295</a:t>
            </a:r>
            <a:r>
              <a:rPr lang="zh-CN" altLang="en-US" sz="2400" kern="0" dirty="0">
                <a:solidFill>
                  <a:schemeClr val="tx1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米。这根电线现在比原来少多少米？</a:t>
            </a:r>
          </a:p>
          <a:p>
            <a:pPr>
              <a:spcBef>
                <a:spcPct val="0"/>
              </a:spcBef>
              <a:buNone/>
            </a:pPr>
            <a:r>
              <a:rPr lang="en-US" altLang="zh-CN" sz="2400" kern="0" dirty="0">
                <a:solidFill>
                  <a:schemeClr val="tx1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 </a:t>
            </a:r>
          </a:p>
        </p:txBody>
      </p:sp>
      <p:sp>
        <p:nvSpPr>
          <p:cNvPr id="11267" name="矩形 2"/>
          <p:cNvSpPr>
            <a:spLocks noChangeArrowheads="1"/>
          </p:cNvSpPr>
          <p:nvPr/>
        </p:nvSpPr>
        <p:spPr bwMode="auto">
          <a:xfrm>
            <a:off x="4073041" y="3369648"/>
            <a:ext cx="303480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eaLnBrk="1" hangingPunct="1"/>
            <a:r>
              <a:rPr lang="en-US" altLang="zh-CN" sz="2400" b="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318+295=613</a:t>
            </a:r>
            <a:r>
              <a:rPr lang="zh-CN" altLang="en-US" sz="2400" b="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（米）</a:t>
            </a:r>
          </a:p>
        </p:txBody>
      </p:sp>
      <p:sp>
        <p:nvSpPr>
          <p:cNvPr id="11268" name="矩形 3"/>
          <p:cNvSpPr>
            <a:spLocks noChangeArrowheads="1"/>
          </p:cNvSpPr>
          <p:nvPr/>
        </p:nvSpPr>
        <p:spPr bwMode="auto">
          <a:xfrm>
            <a:off x="3754270" y="4042957"/>
            <a:ext cx="460574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eaLnBrk="1" hangingPunct="1"/>
            <a:r>
              <a:rPr lang="zh-CN" altLang="en-US" sz="2400" b="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答：这根电线现在比原来少米。</a:t>
            </a:r>
          </a:p>
        </p:txBody>
      </p:sp>
      <p:sp>
        <p:nvSpPr>
          <p:cNvPr id="5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新知探究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GUIDESSETTING" val="{&quot;Id&quot;:null,&quot;Name&quot;:&quot;正常&quot;,&quot;HeaderHeight&quot;:15.0,&quot;FooterHeight&quot;:9.0,&quot;SideMargin&quot;:5.5,&quot;TopMargin&quot;:0.0,&quot;BottomMargin&quot;:0.0,&quot;IntervalMargin&quot;:1.5,&quot;SettingType&quot;:&quot;System&quot;}"/>
</p:tagLst>
</file>

<file path=ppt/theme/theme1.xml><?xml version="1.0" encoding="utf-8"?>
<a:theme xmlns:a="http://schemas.openxmlformats.org/drawingml/2006/main" name="办公资源网：www.bangongziyuan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655</Words>
  <Application>Microsoft Office PowerPoint</Application>
  <PresentationFormat>宽屏</PresentationFormat>
  <Paragraphs>124</Paragraphs>
  <Slides>13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18" baseType="lpstr">
      <vt:lpstr>FandolFang R</vt:lpstr>
      <vt:lpstr>思源黑体 CN Light</vt:lpstr>
      <vt:lpstr>Arial</vt:lpstr>
      <vt:lpstr>Calibri</vt:lpstr>
      <vt:lpstr>办公资源网：www.bangongziyuan.com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拓展延伸：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天 下</cp:lastModifiedBy>
  <cp:revision>3</cp:revision>
  <dcterms:created xsi:type="dcterms:W3CDTF">2020-06-23T01:34:38Z</dcterms:created>
  <dcterms:modified xsi:type="dcterms:W3CDTF">2021-01-08T23:13:52Z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2052-11.1.0.9584</vt:lpwstr>
  </property>
</Properties>
</file>