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18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4A3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4A3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 rot="16200000">
            <a:off x="6628794" y="1294792"/>
            <a:ext cx="5975296" cy="5151117"/>
          </a:xfrm>
          <a:prstGeom prst="triangle">
            <a:avLst/>
          </a:prstGeom>
          <a:solidFill>
            <a:srgbClr val="84A34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385" r="16046" b="32229"/>
          <a:stretch>
            <a:fillRect/>
          </a:stretch>
        </p:blipFill>
        <p:spPr>
          <a:xfrm>
            <a:off x="3" y="1"/>
            <a:ext cx="5391910" cy="4648199"/>
          </a:xfrm>
          <a:custGeom>
            <a:avLst/>
            <a:gdLst>
              <a:gd name="connsiteX0" fmla="*/ 0 w 5391910"/>
              <a:gd name="connsiteY0" fmla="*/ 0 h 4648199"/>
              <a:gd name="connsiteX1" fmla="*/ 5391910 w 5391910"/>
              <a:gd name="connsiteY1" fmla="*/ 0 h 4648199"/>
              <a:gd name="connsiteX2" fmla="*/ 2695955 w 5391910"/>
              <a:gd name="connsiteY2" fmla="*/ 4648199 h 4648199"/>
              <a:gd name="connsiteX3" fmla="*/ 0 w 5391910"/>
              <a:gd name="connsiteY3" fmla="*/ 0 h 46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910" h="4648199">
                <a:moveTo>
                  <a:pt x="0" y="0"/>
                </a:moveTo>
                <a:lnTo>
                  <a:pt x="5391910" y="0"/>
                </a:lnTo>
                <a:lnTo>
                  <a:pt x="2695955" y="4648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993" r="11627" b="193"/>
          <a:stretch>
            <a:fillRect/>
          </a:stretch>
        </p:blipFill>
        <p:spPr>
          <a:xfrm>
            <a:off x="-13567" y="248919"/>
            <a:ext cx="5859560" cy="6609080"/>
          </a:xfrm>
          <a:custGeom>
            <a:avLst/>
            <a:gdLst>
              <a:gd name="connsiteX0" fmla="*/ 20537 w 5859560"/>
              <a:gd name="connsiteY0" fmla="*/ 0 h 6609080"/>
              <a:gd name="connsiteX1" fmla="*/ 2717278 w 5859560"/>
              <a:gd name="connsiteY1" fmla="*/ 4650647 h 6609080"/>
              <a:gd name="connsiteX2" fmla="*/ 3720473 w 5859560"/>
              <a:gd name="connsiteY2" fmla="*/ 2921000 h 6609080"/>
              <a:gd name="connsiteX3" fmla="*/ 5859560 w 5859560"/>
              <a:gd name="connsiteY3" fmla="*/ 6609080 h 6609080"/>
              <a:gd name="connsiteX4" fmla="*/ 1581386 w 5859560"/>
              <a:gd name="connsiteY4" fmla="*/ 6609080 h 6609080"/>
              <a:gd name="connsiteX5" fmla="*/ 1583804 w 5859560"/>
              <a:gd name="connsiteY5" fmla="*/ 6604911 h 6609080"/>
              <a:gd name="connsiteX6" fmla="*/ 0 w 5859560"/>
              <a:gd name="connsiteY6" fmla="*/ 6609080 h 6609080"/>
              <a:gd name="connsiteX7" fmla="*/ 20537 w 5859560"/>
              <a:gd name="connsiteY7" fmla="*/ 0 h 66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6609080">
                <a:moveTo>
                  <a:pt x="20537" y="0"/>
                </a:moveTo>
                <a:lnTo>
                  <a:pt x="2717278" y="4650647"/>
                </a:lnTo>
                <a:lnTo>
                  <a:pt x="3720473" y="2921000"/>
                </a:lnTo>
                <a:lnTo>
                  <a:pt x="5859560" y="6609080"/>
                </a:lnTo>
                <a:lnTo>
                  <a:pt x="1581386" y="6609080"/>
                </a:lnTo>
                <a:lnTo>
                  <a:pt x="1583804" y="6604911"/>
                </a:lnTo>
                <a:lnTo>
                  <a:pt x="0" y="6609080"/>
                </a:lnTo>
                <a:cubicBezTo>
                  <a:pt x="6845" y="4406054"/>
                  <a:pt x="13692" y="2203027"/>
                  <a:pt x="2053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256761"/>
            <a:ext cx="7136336" cy="2762393"/>
            <a:chOff x="6147269" y="2941780"/>
            <a:chExt cx="5112385" cy="1978944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439262"/>
              <a:ext cx="5033249" cy="1481462"/>
              <a:chOff x="-4714868" y="2218327"/>
              <a:chExt cx="5033249" cy="1481462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4A3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218327"/>
                <a:ext cx="5033249" cy="896146"/>
                <a:chOff x="-4714868" y="2218327"/>
                <a:chExt cx="5033249" cy="896146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14868" y="2218327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4A3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5.2 </a:t>
                  </a:r>
                  <a:r>
                    <a:rPr lang="zh-CN" altLang="en-US" sz="3600" b="1" dirty="0">
                      <a:solidFill>
                        <a:srgbClr val="84A3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求一个数是另一个数的几倍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94178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</a:t>
              </a:r>
              <a:r>
                <a:rPr kumimoji="0" lang="zh-CN" altLang="en-US" sz="32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 倍的认识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4A3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60400" y="4437545"/>
            <a:ext cx="8229600" cy="2338387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再过两年，爸爸的年龄是小明的几倍？</a:t>
            </a:r>
          </a:p>
        </p:txBody>
      </p:sp>
      <p:pic>
        <p:nvPicPr>
          <p:cNvPr id="14339" name="Picture 3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34"/>
          <a:stretch>
            <a:fillRect/>
          </a:stretch>
        </p:blipFill>
        <p:spPr bwMode="auto">
          <a:xfrm>
            <a:off x="8559518" y="1937686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43" y="1937686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27"/>
          <p:cNvSpPr>
            <a:spLocks noChangeArrowheads="1"/>
          </p:cNvSpPr>
          <p:nvPr/>
        </p:nvSpPr>
        <p:spPr bwMode="auto">
          <a:xfrm>
            <a:off x="3881157" y="2012297"/>
            <a:ext cx="2016125" cy="510778"/>
          </a:xfrm>
          <a:prstGeom prst="wedgeRoundRectCallout">
            <a:avLst>
              <a:gd name="adj1" fmla="val -58190"/>
              <a:gd name="adj2" fmla="val 3738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bevel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我今年5岁</a:t>
            </a:r>
          </a:p>
        </p:txBody>
      </p:sp>
      <p:sp>
        <p:nvSpPr>
          <p:cNvPr id="14342" name="AutoShape 27"/>
          <p:cNvSpPr>
            <a:spLocks noChangeArrowheads="1"/>
          </p:cNvSpPr>
          <p:nvPr/>
        </p:nvSpPr>
        <p:spPr bwMode="auto">
          <a:xfrm>
            <a:off x="6471957" y="1778935"/>
            <a:ext cx="2135187" cy="510778"/>
          </a:xfrm>
          <a:prstGeom prst="wedgeRoundRectCallout">
            <a:avLst>
              <a:gd name="adj1" fmla="val 62523"/>
              <a:gd name="adj2" fmla="val 22866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我今年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拓展提高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41" grpId="0" animBg="1"/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385" r="16046" b="32229"/>
          <a:stretch>
            <a:fillRect/>
          </a:stretch>
        </p:blipFill>
        <p:spPr>
          <a:xfrm>
            <a:off x="3" y="1"/>
            <a:ext cx="5391910" cy="4648199"/>
          </a:xfrm>
          <a:custGeom>
            <a:avLst/>
            <a:gdLst>
              <a:gd name="connsiteX0" fmla="*/ 0 w 5391910"/>
              <a:gd name="connsiteY0" fmla="*/ 0 h 4648199"/>
              <a:gd name="connsiteX1" fmla="*/ 5391910 w 5391910"/>
              <a:gd name="connsiteY1" fmla="*/ 0 h 4648199"/>
              <a:gd name="connsiteX2" fmla="*/ 2695955 w 5391910"/>
              <a:gd name="connsiteY2" fmla="*/ 4648199 h 4648199"/>
              <a:gd name="connsiteX3" fmla="*/ 0 w 5391910"/>
              <a:gd name="connsiteY3" fmla="*/ 0 h 46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910" h="4648199">
                <a:moveTo>
                  <a:pt x="0" y="0"/>
                </a:moveTo>
                <a:lnTo>
                  <a:pt x="5391910" y="0"/>
                </a:lnTo>
                <a:lnTo>
                  <a:pt x="2695955" y="4648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993" r="11627" b="193"/>
          <a:stretch>
            <a:fillRect/>
          </a:stretch>
        </p:blipFill>
        <p:spPr>
          <a:xfrm>
            <a:off x="-13567" y="248919"/>
            <a:ext cx="5859560" cy="6609080"/>
          </a:xfrm>
          <a:custGeom>
            <a:avLst/>
            <a:gdLst>
              <a:gd name="connsiteX0" fmla="*/ 20537 w 5859560"/>
              <a:gd name="connsiteY0" fmla="*/ 0 h 6609080"/>
              <a:gd name="connsiteX1" fmla="*/ 2717278 w 5859560"/>
              <a:gd name="connsiteY1" fmla="*/ 4650647 h 6609080"/>
              <a:gd name="connsiteX2" fmla="*/ 3720473 w 5859560"/>
              <a:gd name="connsiteY2" fmla="*/ 2921000 h 6609080"/>
              <a:gd name="connsiteX3" fmla="*/ 5859560 w 5859560"/>
              <a:gd name="connsiteY3" fmla="*/ 6609080 h 6609080"/>
              <a:gd name="connsiteX4" fmla="*/ 1581386 w 5859560"/>
              <a:gd name="connsiteY4" fmla="*/ 6609080 h 6609080"/>
              <a:gd name="connsiteX5" fmla="*/ 1583804 w 5859560"/>
              <a:gd name="connsiteY5" fmla="*/ 6604911 h 6609080"/>
              <a:gd name="connsiteX6" fmla="*/ 0 w 5859560"/>
              <a:gd name="connsiteY6" fmla="*/ 6609080 h 6609080"/>
              <a:gd name="connsiteX7" fmla="*/ 20537 w 5859560"/>
              <a:gd name="connsiteY7" fmla="*/ 0 h 66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9560" h="6609080">
                <a:moveTo>
                  <a:pt x="20537" y="0"/>
                </a:moveTo>
                <a:lnTo>
                  <a:pt x="2717278" y="4650647"/>
                </a:lnTo>
                <a:lnTo>
                  <a:pt x="3720473" y="2921000"/>
                </a:lnTo>
                <a:lnTo>
                  <a:pt x="5859560" y="6609080"/>
                </a:lnTo>
                <a:lnTo>
                  <a:pt x="1581386" y="6609080"/>
                </a:lnTo>
                <a:lnTo>
                  <a:pt x="1583804" y="6604911"/>
                </a:lnTo>
                <a:lnTo>
                  <a:pt x="0" y="6609080"/>
                </a:lnTo>
                <a:cubicBezTo>
                  <a:pt x="6845" y="4406054"/>
                  <a:pt x="13692" y="2203027"/>
                  <a:pt x="2053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4A3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4A3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84A34C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</a:t>
              </a:r>
              <a:r>
                <a:rPr kumimoji="0" lang="zh-CN" altLang="en-US" sz="36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 倍的认识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4A3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6" name="等腰三角形 15"/>
          <p:cNvSpPr/>
          <p:nvPr/>
        </p:nvSpPr>
        <p:spPr>
          <a:xfrm rot="16200000">
            <a:off x="6628794" y="1294792"/>
            <a:ext cx="5975296" cy="5151117"/>
          </a:xfrm>
          <a:prstGeom prst="triangle">
            <a:avLst/>
          </a:prstGeom>
          <a:solidFill>
            <a:srgbClr val="84A34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-616491" y="1211883"/>
            <a:ext cx="3744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开火车啦</a:t>
            </a: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1565975" y="2383081"/>
            <a:ext cx="28895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)×4=12                   2×(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)=6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)×5=10      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)×2=12     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3×(  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)=18         (</a:t>
            </a:r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)×4=20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699190" y="238308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2188593" y="274159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1699190" y="327911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1725628" y="384173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2188593" y="439446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9465" name="Text Box 3"/>
          <p:cNvSpPr txBox="1">
            <a:spLocks noChangeArrowheads="1"/>
          </p:cNvSpPr>
          <p:nvPr/>
        </p:nvSpPr>
        <p:spPr bwMode="auto">
          <a:xfrm>
            <a:off x="1725628" y="473776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93638" y="3229908"/>
            <a:ext cx="513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15里有（   ）个5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93638" y="3705432"/>
            <a:ext cx="513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20里有（   ）个4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792339" y="3203256"/>
            <a:ext cx="45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90751" y="3699646"/>
            <a:ext cx="46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8" grpId="0" bldLvl="0"/>
      <p:bldP spid="1946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 bwMode="auto">
          <a:xfrm>
            <a:off x="1498706" y="3677957"/>
            <a:ext cx="4121151" cy="1927225"/>
            <a:chOff x="-249" y="0"/>
            <a:chExt cx="2596" cy="1214"/>
          </a:xfrm>
        </p:grpSpPr>
        <p:pic>
          <p:nvPicPr>
            <p:cNvPr id="7171" name="Picture 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49" y="196"/>
              <a:ext cx="71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AutoShape 27"/>
            <p:cNvSpPr>
              <a:spLocks noChangeArrowheads="1"/>
            </p:cNvSpPr>
            <p:nvPr/>
          </p:nvSpPr>
          <p:spPr bwMode="auto">
            <a:xfrm>
              <a:off x="611" y="0"/>
              <a:ext cx="1736" cy="450"/>
            </a:xfrm>
            <a:prstGeom prst="wedgeRoundRectCallout">
              <a:avLst>
                <a:gd name="adj1" fmla="val -56509"/>
                <a:gd name="adj2" fmla="val 4813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第二行小棒的根数是</a:t>
              </a:r>
            </a:p>
            <a:p>
              <a:pPr eaLnBrk="0" hangingPunct="0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第一行的(    )倍。</a:t>
              </a:r>
            </a:p>
          </p:txBody>
        </p:sp>
      </p:grpSp>
      <p:sp>
        <p:nvSpPr>
          <p:cNvPr id="7173" name="Text Box 30"/>
          <p:cNvSpPr txBox="1">
            <a:spLocks noChangeArrowheads="1"/>
          </p:cNvSpPr>
          <p:nvPr/>
        </p:nvSpPr>
        <p:spPr bwMode="auto">
          <a:xfrm>
            <a:off x="3912226" y="1194873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第一行：</a:t>
            </a:r>
          </a:p>
        </p:txBody>
      </p:sp>
      <p:sp>
        <p:nvSpPr>
          <p:cNvPr id="7174" name="Text Box 31"/>
          <p:cNvSpPr txBox="1">
            <a:spLocks noChangeArrowheads="1"/>
          </p:cNvSpPr>
          <p:nvPr/>
        </p:nvSpPr>
        <p:spPr bwMode="auto">
          <a:xfrm>
            <a:off x="3912226" y="2172773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第二行：</a:t>
            </a:r>
          </a:p>
        </p:txBody>
      </p:sp>
      <p:sp>
        <p:nvSpPr>
          <p:cNvPr id="20487" name="Text Box 51"/>
          <p:cNvSpPr txBox="1">
            <a:spLocks noChangeArrowheads="1"/>
          </p:cNvSpPr>
          <p:nvPr/>
        </p:nvSpPr>
        <p:spPr bwMode="auto">
          <a:xfrm>
            <a:off x="3974454" y="3989588"/>
            <a:ext cx="35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7176" name="Group 103"/>
          <p:cNvGrpSpPr>
            <a:grpSpLocks noChangeAspect="1"/>
          </p:cNvGrpSpPr>
          <p:nvPr/>
        </p:nvGrpSpPr>
        <p:grpSpPr bwMode="auto">
          <a:xfrm>
            <a:off x="5053640" y="1094862"/>
            <a:ext cx="3151187" cy="1798637"/>
            <a:chOff x="0" y="0"/>
            <a:chExt cx="1985" cy="1133"/>
          </a:xfrm>
        </p:grpSpPr>
        <p:grpSp>
          <p:nvGrpSpPr>
            <p:cNvPr id="7177" name="Group 64"/>
            <p:cNvGrpSpPr>
              <a:grpSpLocks noChangeAspect="1"/>
            </p:cNvGrpSpPr>
            <p:nvPr/>
          </p:nvGrpSpPr>
          <p:grpSpPr bwMode="auto">
            <a:xfrm>
              <a:off x="0" y="0"/>
              <a:ext cx="516" cy="498"/>
              <a:chOff x="0" y="0"/>
              <a:chExt cx="592" cy="572"/>
            </a:xfrm>
          </p:grpSpPr>
          <p:pic>
            <p:nvPicPr>
              <p:cNvPr id="7178" name="Picture 62" descr="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"/>
                <a:ext cx="410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Picture 63" descr="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" y="0"/>
                <a:ext cx="410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0" name="Group 102"/>
            <p:cNvGrpSpPr>
              <a:grpSpLocks noChangeAspect="1"/>
            </p:cNvGrpSpPr>
            <p:nvPr/>
          </p:nvGrpSpPr>
          <p:grpSpPr bwMode="auto">
            <a:xfrm>
              <a:off x="0" y="634"/>
              <a:ext cx="1985" cy="499"/>
              <a:chOff x="0" y="0"/>
              <a:chExt cx="1985" cy="499"/>
            </a:xfrm>
          </p:grpSpPr>
          <p:grpSp>
            <p:nvGrpSpPr>
              <p:cNvPr id="7181" name="Group 65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515" cy="499"/>
                <a:chOff x="0" y="0"/>
                <a:chExt cx="592" cy="572"/>
              </a:xfrm>
            </p:grpSpPr>
            <p:pic>
              <p:nvPicPr>
                <p:cNvPr id="7182" name="Picture 66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3" name="Picture 67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84" name="Group 93"/>
              <p:cNvGrpSpPr>
                <a:grpSpLocks noChangeAspect="1"/>
              </p:cNvGrpSpPr>
              <p:nvPr/>
            </p:nvGrpSpPr>
            <p:grpSpPr bwMode="auto">
              <a:xfrm>
                <a:off x="486" y="0"/>
                <a:ext cx="515" cy="499"/>
                <a:chOff x="0" y="0"/>
                <a:chExt cx="592" cy="572"/>
              </a:xfrm>
            </p:grpSpPr>
            <p:pic>
              <p:nvPicPr>
                <p:cNvPr id="7185" name="Picture 94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6" name="Picture 95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87" name="Group 96"/>
              <p:cNvGrpSpPr>
                <a:grpSpLocks noChangeAspect="1"/>
              </p:cNvGrpSpPr>
              <p:nvPr/>
            </p:nvGrpSpPr>
            <p:grpSpPr bwMode="auto">
              <a:xfrm>
                <a:off x="978" y="0"/>
                <a:ext cx="515" cy="499"/>
                <a:chOff x="0" y="0"/>
                <a:chExt cx="592" cy="572"/>
              </a:xfrm>
            </p:grpSpPr>
            <p:pic>
              <p:nvPicPr>
                <p:cNvPr id="7188" name="Picture 97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9" name="Picture 98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190" name="Group 99"/>
              <p:cNvGrpSpPr>
                <a:grpSpLocks noChangeAspect="1"/>
              </p:cNvGrpSpPr>
              <p:nvPr/>
            </p:nvGrpSpPr>
            <p:grpSpPr bwMode="auto">
              <a:xfrm>
                <a:off x="1470" y="0"/>
                <a:ext cx="515" cy="499"/>
                <a:chOff x="0" y="0"/>
                <a:chExt cx="592" cy="572"/>
              </a:xfrm>
            </p:grpSpPr>
            <p:pic>
              <p:nvPicPr>
                <p:cNvPr id="7191" name="Picture 100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2" name="Picture 101" descr="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" y="0"/>
                  <a:ext cx="410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193" name="Rectangle 32"/>
          <p:cNvSpPr>
            <a:spLocks noChangeArrowheads="1"/>
          </p:cNvSpPr>
          <p:nvPr/>
        </p:nvSpPr>
        <p:spPr bwMode="auto">
          <a:xfrm>
            <a:off x="3324852" y="4112699"/>
            <a:ext cx="1847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15" y="1594103"/>
            <a:ext cx="4867819" cy="242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/>
          <p:nvPr/>
        </p:nvGrpSpPr>
        <p:grpSpPr bwMode="auto">
          <a:xfrm>
            <a:off x="7078583" y="2148054"/>
            <a:ext cx="4440238" cy="1584325"/>
            <a:chOff x="0" y="571"/>
            <a:chExt cx="2797" cy="998"/>
          </a:xfrm>
        </p:grpSpPr>
        <p:pic>
          <p:nvPicPr>
            <p:cNvPr id="819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6" y="678"/>
              <a:ext cx="891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AutoShape 27"/>
            <p:cNvSpPr>
              <a:spLocks noChangeArrowheads="1"/>
            </p:cNvSpPr>
            <p:nvPr/>
          </p:nvSpPr>
          <p:spPr bwMode="auto">
            <a:xfrm>
              <a:off x="0" y="571"/>
              <a:ext cx="1963" cy="337"/>
            </a:xfrm>
            <a:prstGeom prst="wedgeRoundRectCallout">
              <a:avLst>
                <a:gd name="adj1" fmla="val 55060"/>
                <a:gd name="adj2" fmla="val 1290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你发现了什么数学信息？</a:t>
              </a:r>
            </a:p>
          </p:txBody>
        </p:sp>
      </p:grpSp>
      <p:grpSp>
        <p:nvGrpSpPr>
          <p:cNvPr id="3" name="Group 47"/>
          <p:cNvGrpSpPr/>
          <p:nvPr/>
        </p:nvGrpSpPr>
        <p:grpSpPr bwMode="auto">
          <a:xfrm>
            <a:off x="1791585" y="4563783"/>
            <a:ext cx="5848351" cy="1671637"/>
            <a:chOff x="98" y="-924"/>
            <a:chExt cx="3684" cy="1053"/>
          </a:xfrm>
        </p:grpSpPr>
        <p:sp>
          <p:nvSpPr>
            <p:cNvPr id="8200" name="AutoShape 27"/>
            <p:cNvSpPr>
              <a:spLocks noChangeArrowheads="1"/>
            </p:cNvSpPr>
            <p:nvPr/>
          </p:nvSpPr>
          <p:spPr bwMode="auto">
            <a:xfrm>
              <a:off x="1102" y="-787"/>
              <a:ext cx="2680" cy="322"/>
            </a:xfrm>
            <a:prstGeom prst="wedgeRoundRectCallout">
              <a:avLst>
                <a:gd name="adj1" fmla="val -55692"/>
                <a:gd name="adj2" fmla="val 4604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擦桌椅的人数是扫地的几倍？</a:t>
              </a:r>
            </a:p>
          </p:txBody>
        </p:sp>
        <p:pic>
          <p:nvPicPr>
            <p:cNvPr id="8201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" y="-924"/>
              <a:ext cx="739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1439160" y="6152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1774826" y="1760518"/>
            <a:ext cx="137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擦桌椅的：</a:t>
            </a:r>
          </a:p>
        </p:txBody>
      </p: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2024064" y="263999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扫地的：</a:t>
            </a:r>
          </a:p>
        </p:txBody>
      </p:sp>
      <p:grpSp>
        <p:nvGrpSpPr>
          <p:cNvPr id="2" name="Group 50"/>
          <p:cNvGrpSpPr/>
          <p:nvPr/>
        </p:nvGrpSpPr>
        <p:grpSpPr bwMode="auto">
          <a:xfrm>
            <a:off x="1221687" y="4363349"/>
            <a:ext cx="6440383" cy="2057400"/>
            <a:chOff x="25" y="0"/>
            <a:chExt cx="3891" cy="1296"/>
          </a:xfrm>
        </p:grpSpPr>
        <p:pic>
          <p:nvPicPr>
            <p:cNvPr id="9221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" y="0"/>
              <a:ext cx="87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AutoShape 27"/>
            <p:cNvSpPr>
              <a:spLocks noChangeArrowheads="1"/>
            </p:cNvSpPr>
            <p:nvPr/>
          </p:nvSpPr>
          <p:spPr bwMode="auto">
            <a:xfrm>
              <a:off x="831" y="298"/>
              <a:ext cx="3085" cy="450"/>
            </a:xfrm>
            <a:prstGeom prst="wedgeRoundRectCallout">
              <a:avLst>
                <a:gd name="adj1" fmla="val -55639"/>
                <a:gd name="adj2" fmla="val 636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要求擦桌椅的人数是扫地的几倍，就是</a:t>
              </a:r>
            </a:p>
            <a:p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求12是4的几倍，也就是求12里有几个4。</a:t>
              </a:r>
            </a:p>
          </p:txBody>
        </p:sp>
      </p:grpSp>
      <p:grpSp>
        <p:nvGrpSpPr>
          <p:cNvPr id="3" name="Group 60"/>
          <p:cNvGrpSpPr>
            <a:grpSpLocks noChangeAspect="1"/>
          </p:cNvGrpSpPr>
          <p:nvPr/>
        </p:nvGrpSpPr>
        <p:grpSpPr bwMode="auto">
          <a:xfrm>
            <a:off x="3000376" y="1662093"/>
            <a:ext cx="5659438" cy="647700"/>
            <a:chOff x="0" y="0"/>
            <a:chExt cx="3565" cy="408"/>
          </a:xfrm>
        </p:grpSpPr>
        <p:pic>
          <p:nvPicPr>
            <p:cNvPr id="9225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9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1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2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3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4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5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62000" contrast="-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0"/>
              <a:ext cx="260" cy="4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58"/>
          <p:cNvGrpSpPr>
            <a:grpSpLocks noChangeAspect="1"/>
          </p:cNvGrpSpPr>
          <p:nvPr/>
        </p:nvGrpSpPr>
        <p:grpSpPr bwMode="auto">
          <a:xfrm>
            <a:off x="3000377" y="2598718"/>
            <a:ext cx="1833563" cy="647700"/>
            <a:chOff x="0" y="0"/>
            <a:chExt cx="1155" cy="408"/>
          </a:xfrm>
        </p:grpSpPr>
        <p:pic>
          <p:nvPicPr>
            <p:cNvPr id="9238" name="Picture 23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58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59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60" descr="79"/>
            <p:cNvPicPr>
              <a:picLocks noChangeAspect="1" noChangeArrowheads="1"/>
            </p:cNvPicPr>
            <p:nvPr/>
          </p:nvPicPr>
          <p:blipFill>
            <a:blip r:embed="rId3">
              <a:lum bright="-56000" contrast="-6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0"/>
              <a:ext cx="26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42" name="Rectangle 61"/>
          <p:cNvSpPr>
            <a:spLocks noChangeArrowheads="1"/>
          </p:cNvSpPr>
          <p:nvPr/>
        </p:nvSpPr>
        <p:spPr bwMode="auto">
          <a:xfrm>
            <a:off x="5014915" y="1087419"/>
            <a:ext cx="1847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3134520" y="3542630"/>
            <a:ext cx="5525294" cy="408623"/>
          </a:xfrm>
          <a:prstGeom prst="wedgeRoundRectCallout">
            <a:avLst>
              <a:gd name="adj1" fmla="val -49653"/>
              <a:gd name="adj2" fmla="val 2532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这样我们就可以看出，擦桌椅的人数是扫地的 </a:t>
            </a:r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</a:t>
            </a:r>
            <a:endParaRPr lang="en-US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2556" name="直接连接符 29"/>
          <p:cNvCxnSpPr>
            <a:cxnSpLocks noChangeShapeType="1"/>
          </p:cNvCxnSpPr>
          <p:nvPr/>
        </p:nvCxnSpPr>
        <p:spPr bwMode="auto">
          <a:xfrm>
            <a:off x="2998789" y="2455843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7" name="直接连接符 34"/>
          <p:cNvCxnSpPr>
            <a:cxnSpLocks noChangeShapeType="1"/>
          </p:cNvCxnSpPr>
          <p:nvPr/>
        </p:nvCxnSpPr>
        <p:spPr bwMode="auto">
          <a:xfrm>
            <a:off x="2998789" y="3319443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直接连接符 35"/>
          <p:cNvCxnSpPr>
            <a:cxnSpLocks noChangeShapeType="1"/>
          </p:cNvCxnSpPr>
          <p:nvPr/>
        </p:nvCxnSpPr>
        <p:spPr bwMode="auto">
          <a:xfrm>
            <a:off x="4870451" y="2455843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直接连接符 38"/>
          <p:cNvCxnSpPr>
            <a:cxnSpLocks noChangeShapeType="1"/>
          </p:cNvCxnSpPr>
          <p:nvPr/>
        </p:nvCxnSpPr>
        <p:spPr bwMode="auto">
          <a:xfrm>
            <a:off x="2998789" y="2455843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直接连接符 42"/>
          <p:cNvCxnSpPr>
            <a:cxnSpLocks noChangeShapeType="1"/>
          </p:cNvCxnSpPr>
          <p:nvPr/>
        </p:nvCxnSpPr>
        <p:spPr bwMode="auto">
          <a:xfrm>
            <a:off x="2998789" y="14477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1" name="直接连接符 43"/>
          <p:cNvCxnSpPr>
            <a:cxnSpLocks noChangeShapeType="1"/>
          </p:cNvCxnSpPr>
          <p:nvPr/>
        </p:nvCxnSpPr>
        <p:spPr bwMode="auto">
          <a:xfrm>
            <a:off x="2998789" y="23113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2" name="直接连接符 44"/>
          <p:cNvCxnSpPr>
            <a:cxnSpLocks noChangeShapeType="1"/>
          </p:cNvCxnSpPr>
          <p:nvPr/>
        </p:nvCxnSpPr>
        <p:spPr bwMode="auto">
          <a:xfrm>
            <a:off x="4870451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3" name="直接连接符 45"/>
          <p:cNvCxnSpPr>
            <a:cxnSpLocks noChangeShapeType="1"/>
          </p:cNvCxnSpPr>
          <p:nvPr/>
        </p:nvCxnSpPr>
        <p:spPr bwMode="auto">
          <a:xfrm>
            <a:off x="2998789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直接连接符 46"/>
          <p:cNvCxnSpPr>
            <a:cxnSpLocks noChangeShapeType="1"/>
          </p:cNvCxnSpPr>
          <p:nvPr/>
        </p:nvCxnSpPr>
        <p:spPr bwMode="auto">
          <a:xfrm>
            <a:off x="4943477" y="1447780"/>
            <a:ext cx="1871663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直接连接符 47"/>
          <p:cNvCxnSpPr>
            <a:cxnSpLocks noChangeShapeType="1"/>
          </p:cNvCxnSpPr>
          <p:nvPr/>
        </p:nvCxnSpPr>
        <p:spPr bwMode="auto">
          <a:xfrm>
            <a:off x="4943477" y="2311380"/>
            <a:ext cx="1871663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6" name="直接连接符 48"/>
          <p:cNvCxnSpPr>
            <a:cxnSpLocks noChangeShapeType="1"/>
          </p:cNvCxnSpPr>
          <p:nvPr/>
        </p:nvCxnSpPr>
        <p:spPr bwMode="auto">
          <a:xfrm>
            <a:off x="6815139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7" name="直接连接符 49"/>
          <p:cNvCxnSpPr>
            <a:cxnSpLocks noChangeShapeType="1"/>
          </p:cNvCxnSpPr>
          <p:nvPr/>
        </p:nvCxnSpPr>
        <p:spPr bwMode="auto">
          <a:xfrm>
            <a:off x="4943476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8" name="直接连接符 50"/>
          <p:cNvCxnSpPr>
            <a:cxnSpLocks noChangeShapeType="1"/>
          </p:cNvCxnSpPr>
          <p:nvPr/>
        </p:nvCxnSpPr>
        <p:spPr bwMode="auto">
          <a:xfrm>
            <a:off x="6888164" y="14477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直接连接符 51"/>
          <p:cNvCxnSpPr>
            <a:cxnSpLocks noChangeShapeType="1"/>
          </p:cNvCxnSpPr>
          <p:nvPr/>
        </p:nvCxnSpPr>
        <p:spPr bwMode="auto">
          <a:xfrm>
            <a:off x="6888164" y="2311380"/>
            <a:ext cx="1871662" cy="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0" name="直接连接符 52"/>
          <p:cNvCxnSpPr>
            <a:cxnSpLocks noChangeShapeType="1"/>
          </p:cNvCxnSpPr>
          <p:nvPr/>
        </p:nvCxnSpPr>
        <p:spPr bwMode="auto">
          <a:xfrm>
            <a:off x="8759826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直接连接符 53"/>
          <p:cNvCxnSpPr>
            <a:cxnSpLocks noChangeShapeType="1"/>
          </p:cNvCxnSpPr>
          <p:nvPr/>
        </p:nvCxnSpPr>
        <p:spPr bwMode="auto">
          <a:xfrm>
            <a:off x="6888164" y="1447780"/>
            <a:ext cx="0" cy="863600"/>
          </a:xfrm>
          <a:prstGeom prst="line">
            <a:avLst/>
          </a:prstGeom>
          <a:noFill/>
          <a:ln w="38100" cmpd="thickThin">
            <a:solidFill>
              <a:srgbClr val="C00000"/>
            </a:solidFill>
            <a:round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2" name="TextBox 54"/>
          <p:cNvSpPr txBox="1">
            <a:spLocks noChangeArrowheads="1"/>
          </p:cNvSpPr>
          <p:nvPr/>
        </p:nvSpPr>
        <p:spPr bwMode="auto">
          <a:xfrm>
            <a:off x="8904290" y="1590655"/>
            <a:ext cx="1042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73" name="TextBox 56"/>
          <p:cNvSpPr txBox="1">
            <a:spLocks noChangeArrowheads="1"/>
          </p:cNvSpPr>
          <p:nvPr/>
        </p:nvSpPr>
        <p:spPr bwMode="auto">
          <a:xfrm>
            <a:off x="5446714" y="2619356"/>
            <a:ext cx="1223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4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55" grpId="0" animBg="1"/>
      <p:bldP spid="22572" grpId="0"/>
      <p:bldP spid="225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3503613" y="4292601"/>
            <a:ext cx="53276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答：擦桌椅的人数是扫地的3倍。</a:t>
            </a:r>
          </a:p>
        </p:txBody>
      </p:sp>
      <p:pic>
        <p:nvPicPr>
          <p:cNvPr id="1024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013" y="2602072"/>
            <a:ext cx="1358414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4568825" y="3078629"/>
            <a:ext cx="2247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12÷4＝3</a:t>
            </a:r>
            <a:endParaRPr lang="zh-CN" altLang="en-US" sz="26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6" name="AutoShape 27"/>
          <p:cNvSpPr>
            <a:spLocks noChangeArrowheads="1"/>
          </p:cNvSpPr>
          <p:nvPr/>
        </p:nvSpPr>
        <p:spPr bwMode="auto">
          <a:xfrm>
            <a:off x="2309928" y="1948477"/>
            <a:ext cx="3854450" cy="408623"/>
          </a:xfrm>
          <a:prstGeom prst="wedgeRoundRectCallout">
            <a:avLst>
              <a:gd name="adj1" fmla="val -58190"/>
              <a:gd name="adj2" fmla="val 3738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擦桌椅的人数是扫地的几倍？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60"/>
          <p:cNvGrpSpPr/>
          <p:nvPr/>
        </p:nvGrpSpPr>
        <p:grpSpPr bwMode="auto">
          <a:xfrm>
            <a:off x="629425" y="3611330"/>
            <a:ext cx="5203825" cy="2003425"/>
            <a:chOff x="-16" y="-4"/>
            <a:chExt cx="3278" cy="1262"/>
          </a:xfrm>
        </p:grpSpPr>
        <p:sp>
          <p:nvSpPr>
            <p:cNvPr id="11268" name="AutoShape 27"/>
            <p:cNvSpPr>
              <a:spLocks noChangeArrowheads="1"/>
            </p:cNvSpPr>
            <p:nvPr/>
          </p:nvSpPr>
          <p:spPr bwMode="auto">
            <a:xfrm>
              <a:off x="900" y="-4"/>
              <a:ext cx="2362" cy="322"/>
            </a:xfrm>
            <a:prstGeom prst="wedgeRoundRectCallout">
              <a:avLst>
                <a:gd name="adj1" fmla="val -56997"/>
                <a:gd name="adj2" fmla="val 55470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台灯的价钱是台历的几倍？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269" name="Picture 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" y="208"/>
              <a:ext cx="736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30" descr="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19" y="1406527"/>
            <a:ext cx="507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6"/>
          <p:cNvSpPr>
            <a:spLocks noChangeArrowheads="1"/>
          </p:cNvSpPr>
          <p:nvPr/>
        </p:nvSpPr>
        <p:spPr bwMode="auto">
          <a:xfrm>
            <a:off x="7515225" y="4792663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zh-CN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726295" y="2127251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4367213" y="4652964"/>
            <a:ext cx="230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49÷7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Rectangle 25"/>
          <p:cNvSpPr>
            <a:spLocks noChangeArrowheads="1"/>
          </p:cNvSpPr>
          <p:nvPr/>
        </p:nvSpPr>
        <p:spPr bwMode="auto">
          <a:xfrm>
            <a:off x="1774826" y="50069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Rectangle 26"/>
          <p:cNvSpPr>
            <a:spLocks noChangeArrowheads="1"/>
          </p:cNvSpPr>
          <p:nvPr/>
        </p:nvSpPr>
        <p:spPr bwMode="auto">
          <a:xfrm>
            <a:off x="1990726" y="52228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Rectangle 27"/>
          <p:cNvSpPr>
            <a:spLocks noChangeArrowheads="1"/>
          </p:cNvSpPr>
          <p:nvPr/>
        </p:nvSpPr>
        <p:spPr bwMode="auto">
          <a:xfrm>
            <a:off x="2206626" y="54387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Rectangle 28"/>
          <p:cNvSpPr>
            <a:spLocks noChangeArrowheads="1"/>
          </p:cNvSpPr>
          <p:nvPr/>
        </p:nvSpPr>
        <p:spPr bwMode="auto">
          <a:xfrm>
            <a:off x="2422526" y="56546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4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91" name="Text Box 8"/>
          <p:cNvSpPr txBox="1">
            <a:spLocks noChangeArrowheads="1"/>
          </p:cNvSpPr>
          <p:nvPr/>
        </p:nvSpPr>
        <p:spPr bwMode="auto">
          <a:xfrm>
            <a:off x="3575050" y="5500689"/>
            <a:ext cx="5327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答：台灯的价钱是台历的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9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60400" y="1844675"/>
            <a:ext cx="10535192" cy="1944688"/>
          </a:xfrm>
        </p:spPr>
        <p:txBody>
          <a:bodyPr>
            <a:normAutofit/>
          </a:bodyPr>
          <a:lstStyle/>
          <a:p>
            <a:pPr indent="0">
              <a:lnSpc>
                <a:spcPct val="200000"/>
              </a:lnSpc>
              <a:buFontTx/>
              <a:buNone/>
            </a:pPr>
            <a:r>
              <a:rPr lang="zh-CN" altLang="en-US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叮叮和当当去摘草莓。叮叮摘了</a:t>
            </a:r>
            <a:r>
              <a:rPr lang="en-US" altLang="zh-CN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个，当当摘了</a:t>
            </a:r>
            <a:r>
              <a:rPr lang="en-US" altLang="zh-CN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dirty="0">
                <a:solidFill>
                  <a:srgbClr val="2D2D8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个。叮叮摘的草莓是当当摘的几倍？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>
            <a:spLocks noChangeArrowheads="1"/>
          </p:cNvSpPr>
          <p:nvPr/>
        </p:nvSpPr>
        <p:spPr bwMode="auto">
          <a:xfrm>
            <a:off x="1631950" y="476251"/>
            <a:ext cx="5549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kern="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315" name="Text Box 2"/>
          <p:cNvSpPr>
            <a:spLocks noChangeArrowheads="1"/>
          </p:cNvSpPr>
          <p:nvPr/>
        </p:nvSpPr>
        <p:spPr bwMode="auto">
          <a:xfrm>
            <a:off x="4003675" y="1679575"/>
            <a:ext cx="554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4740707" y="5332836"/>
            <a:ext cx="230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18÷6</a:t>
            </a:r>
            <a:r>
              <a:rPr lang="zh-CN" altLang="en-US" sz="24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pic>
        <p:nvPicPr>
          <p:cNvPr id="13317" name="Picture 21" descr="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33" y="1864241"/>
            <a:ext cx="4379411" cy="30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"/>
          <p:cNvSpPr>
            <a:spLocks noChangeArrowheads="1"/>
          </p:cNvSpPr>
          <p:nvPr/>
        </p:nvSpPr>
        <p:spPr bwMode="auto">
          <a:xfrm>
            <a:off x="660400" y="1304731"/>
            <a:ext cx="87137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提一个用除法解决的问题并解答</a:t>
            </a:r>
          </a:p>
        </p:txBody>
      </p:sp>
      <p:sp>
        <p:nvSpPr>
          <p:cNvPr id="13319" name="Text Box 2"/>
          <p:cNvSpPr>
            <a:spLocks noChangeArrowheads="1"/>
          </p:cNvSpPr>
          <p:nvPr/>
        </p:nvSpPr>
        <p:spPr bwMode="auto">
          <a:xfrm>
            <a:off x="2201863" y="1557339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宽屏</PresentationFormat>
  <Paragraphs>69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2020-06-23T01:37:03Z</dcterms:created>
  <dcterms:modified xsi:type="dcterms:W3CDTF">2021-01-08T23:14:19Z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