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75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87" r:id="rId18"/>
    <p:sldId id="274" r:id="rId19"/>
    <p:sldId id="276" r:id="rId20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00">
          <p15:clr>
            <a:srgbClr val="A4A3A4"/>
          </p15:clr>
        </p15:guide>
        <p15:guide id="4" orient="horz" pos="664">
          <p15:clr>
            <a:srgbClr val="A4A3A4"/>
          </p15:clr>
        </p15:guide>
        <p15:guide id="5" orient="horz" pos="3928">
          <p15:clr>
            <a:srgbClr val="A4A3A4"/>
          </p15:clr>
        </p15:guide>
        <p15:guide id="6" orient="horz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114"/>
      </p:cViewPr>
      <p:guideLst>
        <p:guide pos="416"/>
        <p:guide pos="7256"/>
        <p:guide orient="horz" pos="600"/>
        <p:guide orient="horz" pos="664"/>
        <p:guide orient="horz" pos="3928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D1461E4-8541-4E8F-AC59-028538C5CE1A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87644DB0-7CA6-450A-B21C-844628E79669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48CEF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48CEF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84" t="17260" r="3737" b="29454"/>
          <a:stretch>
            <a:fillRect/>
          </a:stretch>
        </p:blipFill>
        <p:spPr>
          <a:xfrm>
            <a:off x="6687362" y="754691"/>
            <a:ext cx="5474158" cy="4719102"/>
          </a:xfrm>
          <a:custGeom>
            <a:avLst/>
            <a:gdLst>
              <a:gd name="connsiteX0" fmla="*/ 0 w 5474158"/>
              <a:gd name="connsiteY0" fmla="*/ 0 h 4719102"/>
              <a:gd name="connsiteX1" fmla="*/ 5474158 w 5474158"/>
              <a:gd name="connsiteY1" fmla="*/ 0 h 4719102"/>
              <a:gd name="connsiteX2" fmla="*/ 2737079 w 5474158"/>
              <a:gd name="connsiteY2" fmla="*/ 4719102 h 4719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74158" h="4719102">
                <a:moveTo>
                  <a:pt x="0" y="0"/>
                </a:moveTo>
                <a:lnTo>
                  <a:pt x="5474158" y="0"/>
                </a:lnTo>
                <a:lnTo>
                  <a:pt x="2737079" y="4719102"/>
                </a:lnTo>
                <a:close/>
              </a:path>
            </a:pathLst>
          </a:custGeom>
        </p:spPr>
      </p:pic>
      <p:grpSp>
        <p:nvGrpSpPr>
          <p:cNvPr id="4" name="组合 3"/>
          <p:cNvGrpSpPr/>
          <p:nvPr/>
        </p:nvGrpSpPr>
        <p:grpSpPr>
          <a:xfrm>
            <a:off x="556603" y="2132530"/>
            <a:ext cx="6953589" cy="2824288"/>
            <a:chOff x="6147269" y="2844265"/>
            <a:chExt cx="5112385" cy="2076459"/>
          </a:xfrm>
        </p:grpSpPr>
        <p:grpSp>
          <p:nvGrpSpPr>
            <p:cNvPr id="5" name="组合 4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7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3E6D8B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8" name="组合 7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9" name="文本框 8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0" name="直接连接符 9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1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3E6D8B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6.2.2 </a:t>
                  </a:r>
                  <a:r>
                    <a:rPr lang="zh-CN" altLang="en-US" sz="5400" b="1" dirty="0">
                      <a:solidFill>
                        <a:srgbClr val="3E6D8B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多位数乘一位数</a:t>
                  </a:r>
                </a:p>
              </p:txBody>
            </p:sp>
          </p:grpSp>
        </p:grpSp>
        <p:sp>
          <p:nvSpPr>
            <p:cNvPr id="6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6</a:t>
              </a: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单元    多位数乘一位数</a:t>
              </a:r>
              <a:endParaRPr kumimoji="0" lang="zh-CN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3E6D8B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人教版小学数学三年级上册</a:t>
            </a:r>
          </a:p>
        </p:txBody>
      </p:sp>
      <p:sp>
        <p:nvSpPr>
          <p:cNvPr id="17" name="等腰三角形 16"/>
          <p:cNvSpPr/>
          <p:nvPr/>
        </p:nvSpPr>
        <p:spPr>
          <a:xfrm flipV="1">
            <a:off x="6687362" y="1712178"/>
            <a:ext cx="5474158" cy="4719102"/>
          </a:xfrm>
          <a:prstGeom prst="triangle">
            <a:avLst/>
          </a:prstGeom>
          <a:noFill/>
          <a:ln w="44450">
            <a:solidFill>
              <a:srgbClr val="3E6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noFill/>
            </a:endParaRPr>
          </a:p>
        </p:txBody>
      </p:sp>
      <p:sp>
        <p:nvSpPr>
          <p:cNvPr id="18" name="等腰三角形 17"/>
          <p:cNvSpPr/>
          <p:nvPr/>
        </p:nvSpPr>
        <p:spPr>
          <a:xfrm flipV="1">
            <a:off x="6687363" y="5145325"/>
            <a:ext cx="1449763" cy="1249796"/>
          </a:xfrm>
          <a:prstGeom prst="triangle">
            <a:avLst/>
          </a:prstGeom>
          <a:noFill/>
          <a:ln w="44450">
            <a:solidFill>
              <a:srgbClr val="3E6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noFill/>
            </a:endParaRPr>
          </a:p>
        </p:txBody>
      </p:sp>
      <p:sp>
        <p:nvSpPr>
          <p:cNvPr id="19" name="等腰三角形 18"/>
          <p:cNvSpPr/>
          <p:nvPr/>
        </p:nvSpPr>
        <p:spPr>
          <a:xfrm flipV="1">
            <a:off x="6687362" y="4984224"/>
            <a:ext cx="1449763" cy="1249796"/>
          </a:xfrm>
          <a:prstGeom prst="triangle">
            <a:avLst/>
          </a:prstGeom>
          <a:solidFill>
            <a:srgbClr val="3E6D8B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等腰三角形 19"/>
          <p:cNvSpPr/>
          <p:nvPr/>
        </p:nvSpPr>
        <p:spPr>
          <a:xfrm>
            <a:off x="6687362" y="3654229"/>
            <a:ext cx="1449763" cy="1249796"/>
          </a:xfrm>
          <a:prstGeom prst="triangle">
            <a:avLst/>
          </a:prstGeom>
          <a:solidFill>
            <a:srgbClr val="3E6D8B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等腰三角形 20"/>
          <p:cNvSpPr/>
          <p:nvPr/>
        </p:nvSpPr>
        <p:spPr>
          <a:xfrm>
            <a:off x="10711757" y="3734428"/>
            <a:ext cx="1449763" cy="1249796"/>
          </a:xfrm>
          <a:prstGeom prst="triangle">
            <a:avLst/>
          </a:prstGeom>
          <a:solidFill>
            <a:srgbClr val="3E6D8B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等腰三角形 21"/>
          <p:cNvSpPr/>
          <p:nvPr/>
        </p:nvSpPr>
        <p:spPr>
          <a:xfrm>
            <a:off x="9986875" y="5188938"/>
            <a:ext cx="1449763" cy="1249796"/>
          </a:xfrm>
          <a:prstGeom prst="triangle">
            <a:avLst/>
          </a:prstGeom>
          <a:solidFill>
            <a:srgbClr val="3E6D8B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TextBox 20"/>
          <p:cNvSpPr txBox="1">
            <a:spLocks noChangeArrowheads="1"/>
          </p:cNvSpPr>
          <p:nvPr/>
        </p:nvSpPr>
        <p:spPr bwMode="auto">
          <a:xfrm>
            <a:off x="577784" y="3113223"/>
            <a:ext cx="3970338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</a:t>
            </a:r>
            <a:r>
              <a:rPr lang="zh-CN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（1）24÷3×7</a:t>
            </a:r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</a:t>
            </a:r>
            <a:r>
              <a:rPr lang="zh-CN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＝8×7 </a:t>
            </a:r>
            <a:endParaRPr lang="zh-CN" altLang="en-US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</a:t>
            </a:r>
            <a:r>
              <a:rPr lang="zh-CN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＝56（页）</a:t>
            </a:r>
          </a:p>
        </p:txBody>
      </p:sp>
      <p:sp>
        <p:nvSpPr>
          <p:cNvPr id="13315" name="Rectangle 9"/>
          <p:cNvSpPr>
            <a:spLocks noChangeArrowheads="1"/>
          </p:cNvSpPr>
          <p:nvPr/>
        </p:nvSpPr>
        <p:spPr bwMode="auto">
          <a:xfrm>
            <a:off x="577784" y="1230622"/>
            <a:ext cx="7929562" cy="1541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 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小林读一本故事书，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天读了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24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页。</a:t>
            </a:r>
          </a:p>
          <a:p>
            <a:pPr>
              <a:lnSpc>
                <a:spcPct val="150000"/>
              </a:lnSpc>
              <a:spcBef>
                <a:spcPts val="500"/>
              </a:spcBef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）照这种速度，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天可以读多少页？</a:t>
            </a:r>
          </a:p>
          <a:p>
            <a:pPr>
              <a:lnSpc>
                <a:spcPct val="15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）照这种速度，全书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64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页，几天可以读完？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60400" y="1015812"/>
            <a:ext cx="8372475" cy="8509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endParaRPr lang="zh-CN" altLang="en-US" sz="2400" kern="0" noProof="1">
              <a:solidFill>
                <a:sysClr val="windowText" lastClr="000000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319" name="文本框 13318"/>
          <p:cNvSpPr txBox="1">
            <a:spLocks noChangeArrowheads="1"/>
          </p:cNvSpPr>
          <p:nvPr/>
        </p:nvSpPr>
        <p:spPr bwMode="auto">
          <a:xfrm>
            <a:off x="5102953" y="3168017"/>
            <a:ext cx="3673475" cy="2456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（2）64÷（24÷3）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＝64÷8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＝8（天）</a:t>
            </a:r>
          </a:p>
          <a:p>
            <a:pPr>
              <a:spcBef>
                <a:spcPct val="50000"/>
              </a:spcBef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巩固练习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8438" grpId="1"/>
      <p:bldP spid="133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TextBox 20"/>
          <p:cNvSpPr txBox="1">
            <a:spLocks noChangeArrowheads="1"/>
          </p:cNvSpPr>
          <p:nvPr/>
        </p:nvSpPr>
        <p:spPr bwMode="auto">
          <a:xfrm>
            <a:off x="1786648" y="3129334"/>
            <a:ext cx="40433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两种方法：</a:t>
            </a:r>
          </a:p>
          <a:p>
            <a:pPr>
              <a:lnSpc>
                <a:spcPct val="120000"/>
              </a:lnSpc>
            </a:pPr>
            <a:r>
              <a:rPr lang="zh-CN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（1）</a:t>
            </a:r>
            <a:r>
              <a:rPr lang="zh-CN" altLang="zh-CN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①</a:t>
            </a:r>
            <a:r>
              <a:rPr lang="zh-CN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12÷3×6   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</a:t>
            </a:r>
            <a:r>
              <a:rPr lang="zh-CN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6÷3×12 </a:t>
            </a:r>
          </a:p>
          <a:p>
            <a:pPr>
              <a:lnSpc>
                <a:spcPct val="12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zh-CN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 4 </a:t>
            </a:r>
            <a:r>
              <a:rPr lang="zh-CN" altLang="zh-CN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×6</a:t>
            </a:r>
            <a:r>
              <a:rPr lang="zh-CN" altLang="en-US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</a:t>
            </a:r>
            <a:r>
              <a:rPr lang="zh-CN" altLang="zh-CN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＝2×12 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</a:t>
            </a:r>
            <a:r>
              <a:rPr lang="zh-CN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＝24（块）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</a:t>
            </a:r>
            <a:r>
              <a:rPr lang="zh-CN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＝24（块）</a:t>
            </a:r>
          </a:p>
        </p:txBody>
      </p:sp>
      <p:sp>
        <p:nvSpPr>
          <p:cNvPr id="17410" name="Rectangle 11"/>
          <p:cNvSpPr>
            <a:spLocks noChangeArrowheads="1"/>
          </p:cNvSpPr>
          <p:nvPr/>
        </p:nvSpPr>
        <p:spPr bwMode="auto">
          <a:xfrm>
            <a:off x="660399" y="1289192"/>
            <a:ext cx="10730689" cy="1486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同学们大扫除，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名同学擦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块玻璃。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）照这样计算，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名同学可以擦多少块玻璃？</a:t>
            </a:r>
          </a:p>
          <a:p>
            <a:pPr>
              <a:lnSpc>
                <a:spcPct val="12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）教室共有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36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块玻璃，一共需要几名同学？试一试，有几种方法？</a:t>
            </a:r>
          </a:p>
        </p:txBody>
      </p:sp>
      <p:sp>
        <p:nvSpPr>
          <p:cNvPr id="14344" name="文本框 14343"/>
          <p:cNvSpPr txBox="1">
            <a:spLocks noChangeArrowheads="1"/>
          </p:cNvSpPr>
          <p:nvPr/>
        </p:nvSpPr>
        <p:spPr bwMode="auto">
          <a:xfrm>
            <a:off x="5626811" y="3521447"/>
            <a:ext cx="4105275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（2）36÷（12÷3）</a:t>
            </a:r>
            <a:r>
              <a: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</a:t>
            </a:r>
            <a:r>
              <a:rPr lang="zh-CN" altLang="zh-CN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36÷12×3</a:t>
            </a:r>
          </a:p>
          <a:p>
            <a:pPr>
              <a:spcBef>
                <a:spcPct val="50000"/>
              </a:spcBef>
            </a:pPr>
            <a:r>
              <a: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</a:t>
            </a:r>
            <a:r>
              <a:rPr lang="zh-CN" altLang="zh-CN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＝36÷4</a:t>
            </a:r>
            <a:r>
              <a:rPr lang="en-US" altLang="zh-CN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  </a:t>
            </a:r>
            <a:r>
              <a:rPr lang="zh-CN" altLang="zh-CN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＝3×3</a:t>
            </a:r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</a:t>
            </a:r>
            <a:r>
              <a:rPr lang="zh-CN" altLang="zh-CN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＝9（名）</a:t>
            </a:r>
            <a:r>
              <a: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</a:t>
            </a:r>
            <a:r>
              <a:rPr lang="zh-CN" altLang="zh-CN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＝9（名）</a:t>
            </a:r>
            <a:r>
              <a:rPr lang="zh-CN" altLang="en-US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巩固练习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/>
      <p:bldP spid="143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1"/>
          <p:cNvSpPr txBox="1">
            <a:spLocks noChangeArrowheads="1"/>
          </p:cNvSpPr>
          <p:nvPr/>
        </p:nvSpPr>
        <p:spPr bwMode="auto">
          <a:xfrm>
            <a:off x="2640013" y="1484314"/>
            <a:ext cx="46085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660400" y="1129222"/>
            <a:ext cx="108585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例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：妈妈的钱买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元一个的碗，正好可以买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个。用这些钱买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元一个的碗，可以买几个？</a:t>
            </a:r>
          </a:p>
        </p:txBody>
      </p:sp>
      <p:grpSp>
        <p:nvGrpSpPr>
          <p:cNvPr id="4" name="组合 32"/>
          <p:cNvGrpSpPr/>
          <p:nvPr/>
        </p:nvGrpSpPr>
        <p:grpSpPr bwMode="auto">
          <a:xfrm>
            <a:off x="3110725" y="2619816"/>
            <a:ext cx="5788025" cy="2268537"/>
            <a:chOff x="1377696" y="2879070"/>
            <a:chExt cx="6218640" cy="3197029"/>
          </a:xfrm>
        </p:grpSpPr>
        <p:cxnSp>
          <p:nvCxnSpPr>
            <p:cNvPr id="18436" name="直接连接符 4"/>
            <p:cNvCxnSpPr>
              <a:cxnSpLocks noChangeShapeType="1"/>
            </p:cNvCxnSpPr>
            <p:nvPr/>
          </p:nvCxnSpPr>
          <p:spPr bwMode="auto">
            <a:xfrm>
              <a:off x="1403648" y="3789040"/>
              <a:ext cx="6120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37" name="直接连接符 7"/>
            <p:cNvCxnSpPr>
              <a:cxnSpLocks noChangeShapeType="1"/>
            </p:cNvCxnSpPr>
            <p:nvPr/>
          </p:nvCxnSpPr>
          <p:spPr bwMode="auto">
            <a:xfrm>
              <a:off x="1403648" y="3789040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38" name="直接连接符 9"/>
            <p:cNvCxnSpPr>
              <a:cxnSpLocks noChangeShapeType="1"/>
            </p:cNvCxnSpPr>
            <p:nvPr/>
          </p:nvCxnSpPr>
          <p:spPr bwMode="auto">
            <a:xfrm>
              <a:off x="4499992" y="3573016"/>
              <a:ext cx="0" cy="2160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8439" name="组合 23"/>
            <p:cNvGrpSpPr/>
            <p:nvPr/>
          </p:nvGrpSpPr>
          <p:grpSpPr bwMode="auto">
            <a:xfrm>
              <a:off x="1403648" y="3573016"/>
              <a:ext cx="6120680" cy="216024"/>
              <a:chOff x="1403648" y="3573016"/>
              <a:chExt cx="6120680" cy="216024"/>
            </a:xfrm>
          </p:grpSpPr>
          <p:cxnSp>
            <p:nvCxnSpPr>
              <p:cNvPr id="18440" name="直接连接符 12"/>
              <p:cNvCxnSpPr>
                <a:cxnSpLocks noChangeShapeType="1"/>
              </p:cNvCxnSpPr>
              <p:nvPr/>
            </p:nvCxnSpPr>
            <p:spPr bwMode="auto">
              <a:xfrm>
                <a:off x="7524328" y="3573016"/>
                <a:ext cx="0" cy="2160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8441" name="直接连接符 13"/>
              <p:cNvCxnSpPr>
                <a:cxnSpLocks noChangeShapeType="1"/>
              </p:cNvCxnSpPr>
              <p:nvPr/>
            </p:nvCxnSpPr>
            <p:spPr bwMode="auto">
              <a:xfrm>
                <a:off x="1403648" y="3573016"/>
                <a:ext cx="0" cy="2160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18442" name="直接连接符 16"/>
            <p:cNvCxnSpPr>
              <a:cxnSpLocks noChangeShapeType="1"/>
            </p:cNvCxnSpPr>
            <p:nvPr/>
          </p:nvCxnSpPr>
          <p:spPr bwMode="auto">
            <a:xfrm>
              <a:off x="2411760" y="3585594"/>
              <a:ext cx="0" cy="2034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3" name="直接连接符 17"/>
            <p:cNvCxnSpPr>
              <a:cxnSpLocks noChangeShapeType="1"/>
            </p:cNvCxnSpPr>
            <p:nvPr/>
          </p:nvCxnSpPr>
          <p:spPr bwMode="auto">
            <a:xfrm>
              <a:off x="3491880" y="3573016"/>
              <a:ext cx="0" cy="2160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4" name="直接连接符 18"/>
            <p:cNvCxnSpPr>
              <a:cxnSpLocks noChangeShapeType="1"/>
            </p:cNvCxnSpPr>
            <p:nvPr/>
          </p:nvCxnSpPr>
          <p:spPr bwMode="auto">
            <a:xfrm>
              <a:off x="5580112" y="3573016"/>
              <a:ext cx="0" cy="2160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5" name="直接连接符 19"/>
            <p:cNvCxnSpPr>
              <a:cxnSpLocks noChangeShapeType="1"/>
            </p:cNvCxnSpPr>
            <p:nvPr/>
          </p:nvCxnSpPr>
          <p:spPr bwMode="auto">
            <a:xfrm>
              <a:off x="6516216" y="3573016"/>
              <a:ext cx="0" cy="2160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46" name="TextBox 20"/>
            <p:cNvSpPr txBox="1">
              <a:spLocks noChangeArrowheads="1"/>
            </p:cNvSpPr>
            <p:nvPr/>
          </p:nvSpPr>
          <p:spPr bwMode="auto">
            <a:xfrm>
              <a:off x="3922460" y="4004406"/>
              <a:ext cx="2809134" cy="559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  <a:r>
                <a:rPr lang="zh-CN" altLang="en-US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个</a:t>
              </a:r>
            </a:p>
          </p:txBody>
        </p:sp>
        <p:sp>
          <p:nvSpPr>
            <p:cNvPr id="22" name="AutoShape 8"/>
            <p:cNvSpPr/>
            <p:nvPr/>
          </p:nvSpPr>
          <p:spPr bwMode="auto">
            <a:xfrm rot="16200000">
              <a:off x="1793403" y="2967237"/>
              <a:ext cx="228601" cy="1008112"/>
            </a:xfrm>
            <a:prstGeom prst="leftBrace">
              <a:avLst>
                <a:gd name="adj1" fmla="val 54603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</a:ln>
            <a:scene3d>
              <a:camera prst="orthographicFront">
                <a:rot lat="0" lon="10800000" rev="0"/>
              </a:camera>
              <a:lightRig rig="threePt" dir="t"/>
            </a:scene3d>
          </p:spPr>
          <p:txBody>
            <a:bodyPr rot="10800000" anchor="ctr"/>
            <a:lstStyle/>
            <a:p>
              <a:pPr>
                <a:defRPr/>
              </a:pPr>
              <a:endParaRPr lang="zh-CN" altLang="zh-CN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48" name="TextBox 22"/>
            <p:cNvSpPr txBox="1">
              <a:spLocks noChangeArrowheads="1"/>
            </p:cNvSpPr>
            <p:nvPr/>
          </p:nvSpPr>
          <p:spPr bwMode="auto">
            <a:xfrm>
              <a:off x="1691528" y="2879070"/>
              <a:ext cx="1008013" cy="559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  <a:r>
                <a:rPr lang="zh-CN" altLang="en-US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元</a:t>
              </a:r>
            </a:p>
          </p:txBody>
        </p:sp>
        <p:cxnSp>
          <p:nvCxnSpPr>
            <p:cNvPr id="18449" name="直接连接符 24"/>
            <p:cNvCxnSpPr>
              <a:cxnSpLocks noChangeShapeType="1"/>
            </p:cNvCxnSpPr>
            <p:nvPr/>
          </p:nvCxnSpPr>
          <p:spPr bwMode="auto">
            <a:xfrm>
              <a:off x="1475656" y="5157192"/>
              <a:ext cx="6120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0" name="直接连接符 25"/>
            <p:cNvCxnSpPr>
              <a:cxnSpLocks noChangeShapeType="1"/>
            </p:cNvCxnSpPr>
            <p:nvPr/>
          </p:nvCxnSpPr>
          <p:spPr bwMode="auto">
            <a:xfrm>
              <a:off x="1475656" y="4941168"/>
              <a:ext cx="0" cy="2160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1" name="直接连接符 26"/>
            <p:cNvCxnSpPr>
              <a:cxnSpLocks noChangeShapeType="1"/>
            </p:cNvCxnSpPr>
            <p:nvPr/>
          </p:nvCxnSpPr>
          <p:spPr bwMode="auto">
            <a:xfrm>
              <a:off x="7596336" y="4941168"/>
              <a:ext cx="0" cy="2160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52" name="直接连接符 27"/>
            <p:cNvCxnSpPr>
              <a:cxnSpLocks noChangeShapeType="1"/>
            </p:cNvCxnSpPr>
            <p:nvPr/>
          </p:nvCxnSpPr>
          <p:spPr bwMode="auto">
            <a:xfrm>
              <a:off x="2771800" y="4941168"/>
              <a:ext cx="0" cy="2160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" name="AutoShape 8"/>
            <p:cNvSpPr/>
            <p:nvPr/>
          </p:nvSpPr>
          <p:spPr bwMode="auto">
            <a:xfrm rot="16200000">
              <a:off x="2005236" y="4110979"/>
              <a:ext cx="228603" cy="1287761"/>
            </a:xfrm>
            <a:prstGeom prst="leftBrace">
              <a:avLst>
                <a:gd name="adj1" fmla="val 54603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</a:ln>
            <a:scene3d>
              <a:camera prst="orthographicFront">
                <a:rot lat="0" lon="10800000" rev="0"/>
              </a:camera>
              <a:lightRig rig="threePt" dir="t"/>
            </a:scene3d>
          </p:spPr>
          <p:txBody>
            <a:bodyPr rot="10800000" anchor="ctr"/>
            <a:lstStyle/>
            <a:p>
              <a:pPr>
                <a:defRPr/>
              </a:pPr>
              <a:endParaRPr lang="zh-CN" altLang="zh-CN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454" name="TextBox 29"/>
            <p:cNvSpPr txBox="1">
              <a:spLocks noChangeArrowheads="1"/>
            </p:cNvSpPr>
            <p:nvPr/>
          </p:nvSpPr>
          <p:spPr bwMode="auto">
            <a:xfrm>
              <a:off x="1906434" y="4219182"/>
              <a:ext cx="721471" cy="559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9</a:t>
              </a:r>
              <a:r>
                <a:rPr lang="zh-CN" altLang="en-US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元</a:t>
              </a:r>
            </a:p>
          </p:txBody>
        </p:sp>
        <p:sp>
          <p:nvSpPr>
            <p:cNvPr id="18455" name="TextBox 30"/>
            <p:cNvSpPr txBox="1">
              <a:spLocks noChangeArrowheads="1"/>
            </p:cNvSpPr>
            <p:nvPr/>
          </p:nvSpPr>
          <p:spPr bwMode="auto">
            <a:xfrm>
              <a:off x="3924166" y="5516787"/>
              <a:ext cx="2592521" cy="559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？个</a:t>
              </a:r>
            </a:p>
          </p:txBody>
        </p:sp>
      </p:grpSp>
      <p:sp>
        <p:nvSpPr>
          <p:cNvPr id="2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巩固练习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495551" y="2534001"/>
            <a:ext cx="568801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先算出总价钱：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6×6=36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（元）</a:t>
            </a:r>
            <a:endParaRPr lang="en-US" altLang="zh-CN" sz="24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endParaRPr lang="en-US" altLang="zh-CN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endParaRPr lang="zh-CN" altLang="en-US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495551" y="3332163"/>
            <a:ext cx="7200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再算这些钱可以买几个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元的碗：</a:t>
            </a:r>
            <a:r>
              <a:rPr lang="en-US" altLang="zh-CN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36÷9=4</a:t>
            </a:r>
            <a:r>
              <a:rPr lang="zh-CN" altLang="en-US" sz="2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（个）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495551" y="4051582"/>
            <a:ext cx="29511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综合算式：</a:t>
            </a:r>
          </a:p>
          <a:p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6×6÷9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=36÷9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=4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（个）</a:t>
            </a:r>
          </a:p>
        </p:txBody>
      </p:sp>
      <p:sp>
        <p:nvSpPr>
          <p:cNvPr id="19461" name="TextBox 2"/>
          <p:cNvSpPr txBox="1">
            <a:spLocks noChangeArrowheads="1"/>
          </p:cNvSpPr>
          <p:nvPr/>
        </p:nvSpPr>
        <p:spPr bwMode="auto">
          <a:xfrm>
            <a:off x="660399" y="1144994"/>
            <a:ext cx="10973881" cy="114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例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：妈妈的钱买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元一个的碗，正好可以买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个。用这些钱买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元一个的碗，可以买几个？</a:t>
            </a:r>
          </a:p>
        </p:txBody>
      </p:sp>
      <p:sp>
        <p:nvSpPr>
          <p:cNvPr id="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巩固练习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660400" y="1705712"/>
            <a:ext cx="10858500" cy="2465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解决这道题的关键是什么？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（先求妈妈的钱数）</a:t>
            </a:r>
            <a:endParaRPr lang="en-US" altLang="zh-CN" sz="2000" kern="0" dirty="0">
              <a:solidFill>
                <a:srgbClr val="0066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为什么？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（因为</a:t>
            </a:r>
            <a:r>
              <a:rPr lang="en-US" altLang="zh-CN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zh-CN" altLang="en-US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</a:t>
            </a:r>
            <a:r>
              <a:rPr lang="en-US" altLang="zh-CN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zh-CN" altLang="en-US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元的碗的总价钱和几个</a:t>
            </a:r>
            <a:r>
              <a:rPr lang="en-US" altLang="zh-CN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r>
              <a:rPr lang="zh-CN" altLang="en-US" sz="20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元的碗的总价钱一样，都是妈妈的钱数。）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466262" y="1282167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 小结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巩固练习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2"/>
          <p:cNvSpPr txBox="1">
            <a:spLocks noChangeArrowheads="1"/>
          </p:cNvSpPr>
          <p:nvPr/>
        </p:nvSpPr>
        <p:spPr bwMode="auto">
          <a:xfrm>
            <a:off x="660400" y="1327658"/>
            <a:ext cx="662622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小华读一本书，每天读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页，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天可以读完。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）如果每天读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页，几天可以读完？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）你还能提出其他数学问题并解答吗？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巩固练习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660400" y="1908527"/>
            <a:ext cx="10858500" cy="1463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、解决两步问题的关键是什么？（找准中间问题，即先算什么）在审题和分析数量关系时可以借助</a:t>
            </a:r>
            <a:r>
              <a:rPr lang="zh-CN" altLang="en-US" sz="2400" kern="0" dirty="0">
                <a:solidFill>
                  <a:srgbClr val="CC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线段图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理解题目中条件和问题之间的关系。	</a:t>
            </a:r>
          </a:p>
        </p:txBody>
      </p:sp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660400" y="1493029"/>
            <a:ext cx="61928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今天这节课学习了什么内容？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小结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3"/>
          <p:cNvSpPr txBox="1">
            <a:spLocks noChangeArrowheads="1"/>
          </p:cNvSpPr>
          <p:nvPr/>
        </p:nvSpPr>
        <p:spPr bwMode="auto">
          <a:xfrm>
            <a:off x="660400" y="1488332"/>
            <a:ext cx="9631464" cy="1555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第</a:t>
            </a:r>
            <a:r>
              <a:rPr lang="en-US" altLang="zh-CN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4页练习十五，第8题～10题。第</a:t>
            </a:r>
            <a:r>
              <a:rPr lang="en-US" altLang="zh-CN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76</a:t>
            </a: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页练习十六，第</a:t>
            </a:r>
            <a:r>
              <a:rPr lang="en-US" altLang="zh-CN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题。</a:t>
            </a:r>
            <a:endParaRPr lang="en-US" altLang="zh-CN" sz="2400" kern="0" dirty="0"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课后作业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84" t="17260" r="3737" b="29454"/>
          <a:stretch>
            <a:fillRect/>
          </a:stretch>
        </p:blipFill>
        <p:spPr>
          <a:xfrm>
            <a:off x="6687362" y="754691"/>
            <a:ext cx="5474158" cy="4719102"/>
          </a:xfrm>
          <a:custGeom>
            <a:avLst/>
            <a:gdLst>
              <a:gd name="connsiteX0" fmla="*/ 0 w 5474158"/>
              <a:gd name="connsiteY0" fmla="*/ 0 h 4719102"/>
              <a:gd name="connsiteX1" fmla="*/ 5474158 w 5474158"/>
              <a:gd name="connsiteY1" fmla="*/ 0 h 4719102"/>
              <a:gd name="connsiteX2" fmla="*/ 2737079 w 5474158"/>
              <a:gd name="connsiteY2" fmla="*/ 4719102 h 4719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74158" h="4719102">
                <a:moveTo>
                  <a:pt x="0" y="0"/>
                </a:moveTo>
                <a:lnTo>
                  <a:pt x="5474158" y="0"/>
                </a:lnTo>
                <a:lnTo>
                  <a:pt x="2737079" y="4719102"/>
                </a:lnTo>
                <a:close/>
              </a:path>
            </a:pathLst>
          </a:custGeom>
        </p:spPr>
      </p:pic>
      <p:grpSp>
        <p:nvGrpSpPr>
          <p:cNvPr id="4" name="组合 3"/>
          <p:cNvGrpSpPr/>
          <p:nvPr/>
        </p:nvGrpSpPr>
        <p:grpSpPr>
          <a:xfrm>
            <a:off x="556603" y="2132530"/>
            <a:ext cx="6953589" cy="2824288"/>
            <a:chOff x="6147269" y="2844265"/>
            <a:chExt cx="5112385" cy="2076459"/>
          </a:xfrm>
        </p:grpSpPr>
        <p:grpSp>
          <p:nvGrpSpPr>
            <p:cNvPr id="5" name="组合 4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7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3E6D8B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8" name="组合 7"/>
              <p:cNvGrpSpPr/>
              <p:nvPr/>
            </p:nvGrpSpPr>
            <p:grpSpPr>
              <a:xfrm>
                <a:off x="-4714868" y="2110674"/>
                <a:ext cx="5033250" cy="1003799"/>
                <a:chOff x="-4714868" y="2110674"/>
                <a:chExt cx="5033250" cy="1003799"/>
              </a:xfrm>
            </p:grpSpPr>
            <p:sp>
              <p:nvSpPr>
                <p:cNvPr id="9" name="文本框 8"/>
                <p:cNvSpPr txBox="1"/>
                <p:nvPr/>
              </p:nvSpPr>
              <p:spPr>
                <a:xfrm>
                  <a:off x="-4714868" y="2808615"/>
                  <a:ext cx="5033249" cy="3058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0" name="直接连接符 9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1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dist" defTabSz="914400" rtl="0" eaLnBrk="1" fontAlgn="auto" latinLnBrk="0" hangingPunct="1">
                    <a:lnSpc>
                      <a:spcPct val="90000"/>
                    </a:lnSpc>
                    <a:spcBef>
                      <a:spcPts val="100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3E6D8B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6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6</a:t>
              </a:r>
              <a:r>
                <a:rPr lang="zh-CN" altLang="en-US" sz="3600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单元    多位数乘一位数</a:t>
              </a:r>
              <a:endParaRPr kumimoji="0" lang="zh-CN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3E6D8B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人教版小学数学三年级上册</a:t>
            </a:r>
          </a:p>
        </p:txBody>
      </p:sp>
      <p:sp>
        <p:nvSpPr>
          <p:cNvPr id="17" name="等腰三角形 16"/>
          <p:cNvSpPr/>
          <p:nvPr/>
        </p:nvSpPr>
        <p:spPr>
          <a:xfrm flipV="1">
            <a:off x="6687362" y="1712178"/>
            <a:ext cx="5474158" cy="4719102"/>
          </a:xfrm>
          <a:prstGeom prst="triangle">
            <a:avLst/>
          </a:prstGeom>
          <a:noFill/>
          <a:ln w="44450">
            <a:solidFill>
              <a:srgbClr val="3E6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noFill/>
            </a:endParaRPr>
          </a:p>
        </p:txBody>
      </p:sp>
      <p:sp>
        <p:nvSpPr>
          <p:cNvPr id="18" name="等腰三角形 17"/>
          <p:cNvSpPr/>
          <p:nvPr/>
        </p:nvSpPr>
        <p:spPr>
          <a:xfrm flipV="1">
            <a:off x="6687363" y="5145325"/>
            <a:ext cx="1449763" cy="1249796"/>
          </a:xfrm>
          <a:prstGeom prst="triangle">
            <a:avLst/>
          </a:prstGeom>
          <a:noFill/>
          <a:ln w="44450">
            <a:solidFill>
              <a:srgbClr val="3E6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noFill/>
            </a:endParaRPr>
          </a:p>
        </p:txBody>
      </p:sp>
      <p:sp>
        <p:nvSpPr>
          <p:cNvPr id="19" name="等腰三角形 18"/>
          <p:cNvSpPr/>
          <p:nvPr/>
        </p:nvSpPr>
        <p:spPr>
          <a:xfrm flipV="1">
            <a:off x="6687362" y="4984224"/>
            <a:ext cx="1449763" cy="1249796"/>
          </a:xfrm>
          <a:prstGeom prst="triangle">
            <a:avLst/>
          </a:prstGeom>
          <a:solidFill>
            <a:srgbClr val="3E6D8B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等腰三角形 19"/>
          <p:cNvSpPr/>
          <p:nvPr/>
        </p:nvSpPr>
        <p:spPr>
          <a:xfrm>
            <a:off x="6687362" y="3654229"/>
            <a:ext cx="1449763" cy="1249796"/>
          </a:xfrm>
          <a:prstGeom prst="triangle">
            <a:avLst/>
          </a:prstGeom>
          <a:solidFill>
            <a:srgbClr val="3E6D8B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等腰三角形 20"/>
          <p:cNvSpPr/>
          <p:nvPr/>
        </p:nvSpPr>
        <p:spPr>
          <a:xfrm>
            <a:off x="10711757" y="3734428"/>
            <a:ext cx="1449763" cy="1249796"/>
          </a:xfrm>
          <a:prstGeom prst="triangle">
            <a:avLst/>
          </a:prstGeom>
          <a:solidFill>
            <a:srgbClr val="3E6D8B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等腰三角形 21"/>
          <p:cNvSpPr/>
          <p:nvPr/>
        </p:nvSpPr>
        <p:spPr>
          <a:xfrm>
            <a:off x="9986875" y="5188938"/>
            <a:ext cx="1449763" cy="1249796"/>
          </a:xfrm>
          <a:prstGeom prst="triangle">
            <a:avLst/>
          </a:prstGeom>
          <a:solidFill>
            <a:srgbClr val="3E6D8B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46100" y="952500"/>
            <a:ext cx="10972800" cy="4525963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endParaRPr lang="zh-CN" altLang="en-US" sz="240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60000"/>
              </a:lnSpc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）同学们排队做操，每行排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人，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行排多少人？</a:t>
            </a:r>
          </a:p>
          <a:p>
            <a:pPr>
              <a:lnSpc>
                <a:spcPct val="160000"/>
              </a:lnSpc>
            </a:pP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）一个文具盒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元，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56</a:t>
            </a:r>
            <a:r>
              <a:rPr lang="zh-CN" altLang="en-US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元能买几个文具盒？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课前导入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60400" y="1608138"/>
            <a:ext cx="8229600" cy="452596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</a:t>
            </a:r>
            <a:r>
              <a:rPr lang="zh-CN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根据条件提出问题并解答。</a:t>
            </a:r>
            <a:endParaRPr lang="en-US" altLang="zh-CN" sz="240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buFontTx/>
              <a:buNone/>
            </a:pPr>
            <a:endParaRPr lang="zh-CN" altLang="zh-CN" sz="240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r>
              <a:rPr lang="zh-CN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商店运来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r>
              <a:rPr lang="zh-CN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袋大米，每袋大米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</a:t>
            </a:r>
            <a:r>
              <a:rPr lang="zh-CN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千克。</a:t>
            </a:r>
            <a:endParaRPr lang="en-US" altLang="zh-CN" sz="240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endParaRPr lang="zh-CN" altLang="zh-CN" sz="240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r>
              <a:rPr lang="zh-CN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一支钢笔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r>
              <a:rPr lang="zh-CN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元，林老师有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56</a:t>
            </a:r>
            <a:r>
              <a:rPr lang="zh-CN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元。</a:t>
            </a:r>
            <a:endParaRPr lang="en-US" altLang="zh-CN" sz="240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endParaRPr lang="zh-CN" altLang="zh-CN" sz="240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45</a:t>
            </a:r>
            <a:r>
              <a:rPr lang="zh-CN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个同学，平均分成</a:t>
            </a:r>
            <a:r>
              <a:rPr lang="en-US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zh-CN" sz="24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组。</a:t>
            </a:r>
          </a:p>
          <a:p>
            <a:pPr>
              <a:buFontTx/>
              <a:buNone/>
            </a:pPr>
            <a:endParaRPr lang="zh-CN" altLang="en-US" sz="240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课前导入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04925" y="2662814"/>
            <a:ext cx="3520290" cy="2024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0" name="TextBox 4"/>
          <p:cNvSpPr txBox="1">
            <a:spLocks noChangeArrowheads="1"/>
          </p:cNvSpPr>
          <p:nvPr/>
        </p:nvSpPr>
        <p:spPr bwMode="auto">
          <a:xfrm>
            <a:off x="378298" y="1313519"/>
            <a:ext cx="4535488" cy="50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妈妈买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个碗，用了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18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元钱。</a:t>
            </a:r>
            <a:endParaRPr lang="zh-CN" altLang="en-US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76" name="文本框 7175"/>
          <p:cNvSpPr txBox="1">
            <a:spLocks noChangeArrowheads="1"/>
          </p:cNvSpPr>
          <p:nvPr/>
        </p:nvSpPr>
        <p:spPr bwMode="auto">
          <a:xfrm>
            <a:off x="1084606" y="3429000"/>
            <a:ext cx="37449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kern="0" dirty="0">
                <a:solidFill>
                  <a:srgbClr val="CC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一个碗多少钱？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0" grpId="0"/>
      <p:bldP spid="71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Box 4"/>
          <p:cNvSpPr txBox="1">
            <a:spLocks noChangeArrowheads="1"/>
          </p:cNvSpPr>
          <p:nvPr/>
        </p:nvSpPr>
        <p:spPr bwMode="auto">
          <a:xfrm>
            <a:off x="662782" y="1271898"/>
            <a:ext cx="9103788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妈妈买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个碗用了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18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元。如果买</a:t>
            </a:r>
            <a:r>
              <a: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r>
              <a:rPr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个同样的碗，需要多少钱？</a:t>
            </a:r>
            <a:endParaRPr lang="en-US" altLang="zh-CN" sz="24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2" name="Group 16"/>
          <p:cNvGrpSpPr/>
          <p:nvPr/>
        </p:nvGrpSpPr>
        <p:grpSpPr bwMode="auto">
          <a:xfrm>
            <a:off x="3091337" y="2455795"/>
            <a:ext cx="5475287" cy="2165350"/>
            <a:chOff x="877" y="1933"/>
            <a:chExt cx="3449" cy="1364"/>
          </a:xfrm>
        </p:grpSpPr>
        <p:sp>
          <p:nvSpPr>
            <p:cNvPr id="11267" name="AutoShape 8"/>
            <p:cNvSpPr/>
            <p:nvPr/>
          </p:nvSpPr>
          <p:spPr bwMode="auto">
            <a:xfrm rot="-5400000">
              <a:off x="1470" y="1809"/>
              <a:ext cx="144" cy="952"/>
            </a:xfrm>
            <a:prstGeom prst="leftBrace">
              <a:avLst>
                <a:gd name="adj1" fmla="val 54572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anchor="ctr"/>
            <a:lstStyle/>
            <a:p>
              <a:endParaRPr lang="zh-CN" altLang="zh-CN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268" name="Text Box 9"/>
            <p:cNvSpPr txBox="1">
              <a:spLocks noChangeArrowheads="1"/>
            </p:cNvSpPr>
            <p:nvPr/>
          </p:nvSpPr>
          <p:spPr bwMode="auto">
            <a:xfrm>
              <a:off x="1298" y="2329"/>
              <a:ext cx="6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zh-CN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18元</a:t>
              </a:r>
            </a:p>
          </p:txBody>
        </p:sp>
        <p:sp>
          <p:nvSpPr>
            <p:cNvPr id="11269" name="AutoShape 20"/>
            <p:cNvSpPr/>
            <p:nvPr/>
          </p:nvSpPr>
          <p:spPr bwMode="auto">
            <a:xfrm rot="-5400000">
              <a:off x="2534" y="1441"/>
              <a:ext cx="145" cy="3084"/>
            </a:xfrm>
            <a:prstGeom prst="leftBrace">
              <a:avLst>
                <a:gd name="adj1" fmla="val 160699"/>
                <a:gd name="adj2" fmla="val 50005"/>
              </a:avLst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anchor="ctr"/>
            <a:lstStyle/>
            <a:p>
              <a:endParaRPr lang="zh-CN" altLang="zh-CN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270" name="Text Box 21"/>
            <p:cNvSpPr txBox="1">
              <a:spLocks noChangeArrowheads="1"/>
            </p:cNvSpPr>
            <p:nvPr/>
          </p:nvSpPr>
          <p:spPr bwMode="auto">
            <a:xfrm>
              <a:off x="2256" y="3047"/>
              <a:ext cx="6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20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？元</a:t>
              </a:r>
              <a:endParaRPr lang="zh-CN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pic>
          <p:nvPicPr>
            <p:cNvPr id="11271" name="Picture 36" descr="{54BB08E3-7C7B-421D-A1EC-A7079698E423}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7" y="1933"/>
              <a:ext cx="131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2" name="Picture 37" descr="u6jx09_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7" y="2633"/>
              <a:ext cx="3449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197" name="TextBox 5"/>
          <p:cNvSpPr txBox="1">
            <a:spLocks noChangeArrowheads="1"/>
          </p:cNvSpPr>
          <p:nvPr/>
        </p:nvSpPr>
        <p:spPr bwMode="auto">
          <a:xfrm>
            <a:off x="3967636" y="4708458"/>
            <a:ext cx="31924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3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——18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</a:t>
            </a:r>
            <a:endParaRPr lang="en-US" altLang="zh-CN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</a:t>
            </a:r>
            <a:r>
              <a:rPr lang="en-US" altLang="zh-CN" sz="4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——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？元</a:t>
            </a:r>
          </a:p>
        </p:txBody>
      </p:sp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Box 5"/>
          <p:cNvSpPr txBox="1">
            <a:spLocks noChangeArrowheads="1"/>
          </p:cNvSpPr>
          <p:nvPr/>
        </p:nvSpPr>
        <p:spPr bwMode="auto">
          <a:xfrm>
            <a:off x="3588730" y="1853498"/>
            <a:ext cx="3702050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3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——18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8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——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？元</a:t>
            </a:r>
          </a:p>
        </p:txBody>
      </p:sp>
      <p:sp>
        <p:nvSpPr>
          <p:cNvPr id="13340" name="TextBox 29"/>
          <p:cNvSpPr txBox="1">
            <a:spLocks noChangeArrowheads="1"/>
          </p:cNvSpPr>
          <p:nvPr/>
        </p:nvSpPr>
        <p:spPr bwMode="auto">
          <a:xfrm>
            <a:off x="2308833" y="2956678"/>
            <a:ext cx="4199512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分步解答：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18÷3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（元）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6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48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（元）   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    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342" name="TextBox 9"/>
          <p:cNvSpPr txBox="1">
            <a:spLocks noChangeArrowheads="1"/>
          </p:cNvSpPr>
          <p:nvPr/>
        </p:nvSpPr>
        <p:spPr bwMode="auto">
          <a:xfrm>
            <a:off x="660400" y="4367368"/>
            <a:ext cx="1107115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我们要想求出</a:t>
            </a:r>
            <a:r>
              <a:rPr lang="en-US" altLang="zh-CN" sz="24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r>
              <a:rPr lang="zh-CN" altLang="en-US" sz="24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个碗的价钱，根据题目中知道的数量必须先求出一个碗的价钱才能够求出</a:t>
            </a:r>
            <a:r>
              <a:rPr lang="en-US" altLang="zh-CN" sz="24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r>
              <a:rPr lang="zh-CN" altLang="en-US" sz="2400" kern="0" dirty="0">
                <a:solidFill>
                  <a:srgbClr val="0066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个碗的价钱。</a:t>
            </a:r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290749" y="1264564"/>
            <a:ext cx="10594502" cy="503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妈妈买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个碗用了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18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元。如果买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个同样的碗，需要多少钱？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508345" y="2956678"/>
            <a:ext cx="45033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综合算式：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18÷3×8  = 6×8 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                = 48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（元）</a:t>
            </a:r>
          </a:p>
        </p:txBody>
      </p:sp>
      <p:sp>
        <p:nvSpPr>
          <p:cNvPr id="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0" grpId="0"/>
      <p:bldP spid="133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6" name="TextBox 24"/>
          <p:cNvSpPr txBox="1">
            <a:spLocks noChangeArrowheads="1"/>
          </p:cNvSpPr>
          <p:nvPr/>
        </p:nvSpPr>
        <p:spPr bwMode="auto">
          <a:xfrm>
            <a:off x="657532" y="4769207"/>
            <a:ext cx="1095530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我们要想求出“</a:t>
            </a:r>
            <a:r>
              <a:rPr lang="en-US" altLang="zh-CN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zh-CN" altLang="en-US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元可以买几个同样的碗”，根据题目中知道的数量也必须先求出一个碗的价钱才能够求出</a:t>
            </a:r>
            <a:r>
              <a:rPr lang="en-US" altLang="zh-CN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zh-CN" altLang="en-US" sz="2400" kern="0" dirty="0">
                <a:solidFill>
                  <a:srgbClr val="0070C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元可以买几个碗。</a:t>
            </a:r>
          </a:p>
        </p:txBody>
      </p:sp>
      <p:sp>
        <p:nvSpPr>
          <p:cNvPr id="11270" name="TextBox 22"/>
          <p:cNvSpPr txBox="1">
            <a:spLocks noChangeArrowheads="1"/>
          </p:cNvSpPr>
          <p:nvPr/>
        </p:nvSpPr>
        <p:spPr bwMode="auto">
          <a:xfrm>
            <a:off x="3019629" y="3733435"/>
            <a:ext cx="29781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3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——18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？个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——30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</a:t>
            </a:r>
          </a:p>
        </p:txBody>
      </p:sp>
      <p:sp>
        <p:nvSpPr>
          <p:cNvPr id="11271" name="TextBox 8"/>
          <p:cNvSpPr txBox="1">
            <a:spLocks noChangeArrowheads="1"/>
          </p:cNvSpPr>
          <p:nvPr/>
        </p:nvSpPr>
        <p:spPr bwMode="auto">
          <a:xfrm>
            <a:off x="7415417" y="1914783"/>
            <a:ext cx="344065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18</a:t>
            </a:r>
            <a:r>
              <a:rPr lang="zh-CN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（元）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30</a:t>
            </a:r>
            <a:r>
              <a:rPr lang="zh-CN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zh-CN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（个）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30</a:t>
            </a:r>
            <a:r>
              <a:rPr lang="zh-CN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18</a:t>
            </a:r>
            <a:r>
              <a:rPr lang="zh-CN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</a:t>
            </a:r>
            <a:r>
              <a:rPr lang="zh-CN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zh-CN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÷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</a:p>
          <a:p>
            <a:pPr>
              <a:lnSpc>
                <a:spcPct val="12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</a:t>
            </a:r>
            <a:r>
              <a:rPr lang="zh-CN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（个）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2" name="Group 31"/>
          <p:cNvGrpSpPr/>
          <p:nvPr/>
        </p:nvGrpSpPr>
        <p:grpSpPr bwMode="auto">
          <a:xfrm>
            <a:off x="2937079" y="1881446"/>
            <a:ext cx="3554413" cy="1871663"/>
            <a:chOff x="868" y="1548"/>
            <a:chExt cx="2239" cy="1179"/>
          </a:xfrm>
        </p:grpSpPr>
        <p:sp>
          <p:nvSpPr>
            <p:cNvPr id="13317" name="AutoShape 20"/>
            <p:cNvSpPr/>
            <p:nvPr/>
          </p:nvSpPr>
          <p:spPr bwMode="auto">
            <a:xfrm rot="-5400000">
              <a:off x="1930" y="1341"/>
              <a:ext cx="113" cy="2239"/>
            </a:xfrm>
            <a:prstGeom prst="leftBrace">
              <a:avLst>
                <a:gd name="adj1" fmla="val 160715"/>
                <a:gd name="adj2" fmla="val 50005"/>
              </a:avLst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anchor="ctr"/>
            <a:lstStyle/>
            <a:p>
              <a:endParaRPr lang="zh-CN" altLang="zh-CN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18" name="TextBox 10"/>
            <p:cNvSpPr txBox="1">
              <a:spLocks noChangeArrowheads="1"/>
            </p:cNvSpPr>
            <p:nvPr/>
          </p:nvSpPr>
          <p:spPr bwMode="auto">
            <a:xfrm>
              <a:off x="1729" y="2514"/>
              <a:ext cx="51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altLang="zh-CN" sz="16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30</a:t>
              </a:r>
              <a:r>
                <a:rPr lang="zh-CN" altLang="en-US" sz="16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元</a:t>
              </a:r>
            </a:p>
          </p:txBody>
        </p:sp>
        <p:sp>
          <p:nvSpPr>
            <p:cNvPr id="13319" name="TextBox 11"/>
            <p:cNvSpPr txBox="1">
              <a:spLocks noChangeArrowheads="1"/>
            </p:cNvSpPr>
            <p:nvPr/>
          </p:nvSpPr>
          <p:spPr bwMode="auto">
            <a:xfrm>
              <a:off x="868" y="2138"/>
              <a:ext cx="2239" cy="237"/>
            </a:xfrm>
            <a:prstGeom prst="rect">
              <a:avLst/>
            </a:prstGeom>
            <a:solidFill>
              <a:srgbClr val="D9ECFF"/>
            </a:solidFill>
            <a:ln w="19050">
              <a:solidFill>
                <a:srgbClr val="3399FF"/>
              </a:solidFill>
              <a:miter lim="800000"/>
            </a:ln>
          </p:spPr>
          <p:txBody>
            <a:bodyPr>
              <a:spAutoFit/>
            </a:bodyPr>
            <a:lstStyle/>
            <a:p>
              <a:endParaRPr lang="zh-CN" altLang="zh-CN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20" name="TextBox 32"/>
            <p:cNvSpPr txBox="1">
              <a:spLocks noChangeArrowheads="1"/>
            </p:cNvSpPr>
            <p:nvPr/>
          </p:nvSpPr>
          <p:spPr bwMode="auto">
            <a:xfrm>
              <a:off x="1729" y="2150"/>
              <a:ext cx="51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zh-CN" altLang="en-US" sz="16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？个</a:t>
              </a:r>
            </a:p>
          </p:txBody>
        </p:sp>
        <p:grpSp>
          <p:nvGrpSpPr>
            <p:cNvPr id="13321" name="Group 30"/>
            <p:cNvGrpSpPr/>
            <p:nvPr/>
          </p:nvGrpSpPr>
          <p:grpSpPr bwMode="auto">
            <a:xfrm>
              <a:off x="868" y="1548"/>
              <a:ext cx="1313" cy="577"/>
              <a:chOff x="3606" y="2183"/>
              <a:chExt cx="1313" cy="577"/>
            </a:xfrm>
          </p:grpSpPr>
          <p:sp>
            <p:nvSpPr>
              <p:cNvPr id="13322" name="AutoShape 8"/>
              <p:cNvSpPr/>
              <p:nvPr/>
            </p:nvSpPr>
            <p:spPr bwMode="auto">
              <a:xfrm rot="-5400000">
                <a:off x="4191" y="2028"/>
                <a:ext cx="113" cy="965"/>
              </a:xfrm>
              <a:prstGeom prst="leftBrace">
                <a:avLst>
                  <a:gd name="adj1" fmla="val 54560"/>
                  <a:gd name="adj2" fmla="val 50000"/>
                </a:avLst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eaVert" anchor="ctr"/>
              <a:lstStyle/>
              <a:p>
                <a:endParaRPr lang="zh-CN" altLang="zh-CN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3323" name="Text Box 9"/>
              <p:cNvSpPr txBox="1">
                <a:spLocks noChangeArrowheads="1"/>
              </p:cNvSpPr>
              <p:nvPr/>
            </p:nvSpPr>
            <p:spPr bwMode="auto">
              <a:xfrm>
                <a:off x="3924" y="2547"/>
                <a:ext cx="672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zh-CN" altLang="zh-CN" sz="1600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18元</a:t>
                </a:r>
              </a:p>
            </p:txBody>
          </p:sp>
          <p:pic>
            <p:nvPicPr>
              <p:cNvPr id="13324" name="Picture 28" descr="{54BB08E3-7C7B-421D-A1EC-A7079698E423}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06" y="2183"/>
                <a:ext cx="1313" cy="2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3325" name="TextBox 4"/>
          <p:cNvSpPr txBox="1">
            <a:spLocks noChangeArrowheads="1"/>
          </p:cNvSpPr>
          <p:nvPr/>
        </p:nvSpPr>
        <p:spPr bwMode="auto">
          <a:xfrm>
            <a:off x="659219" y="1225552"/>
            <a:ext cx="8258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想一想：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18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元可以买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个碗，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元可以买几个同样的碗？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6" grpId="0"/>
      <p:bldP spid="11270" grpId="0"/>
      <p:bldP spid="112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/>
          <p:cNvSpPr txBox="1">
            <a:spLocks noChangeArrowheads="1"/>
          </p:cNvSpPr>
          <p:nvPr/>
        </p:nvSpPr>
        <p:spPr bwMode="auto">
          <a:xfrm>
            <a:off x="660400" y="1181912"/>
            <a:ext cx="80645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小结</a:t>
            </a:r>
            <a:r>
              <a:rPr lang="zh-CN" altLang="en-US" sz="3000" kern="0" dirty="0">
                <a:solidFill>
                  <a:srgbClr val="FF33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：</a:t>
            </a:r>
            <a:endParaRPr lang="zh-CN" altLang="zh-CN" sz="3000" kern="0" dirty="0">
              <a:solidFill>
                <a:srgbClr val="FF33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15" name="TextBox 2"/>
          <p:cNvSpPr txBox="1">
            <a:spLocks noChangeArrowheads="1"/>
          </p:cNvSpPr>
          <p:nvPr/>
        </p:nvSpPr>
        <p:spPr bwMode="auto">
          <a:xfrm>
            <a:off x="660400" y="3021754"/>
            <a:ext cx="7375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相同点：知道了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个碗是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18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元，马上就能想到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个碗是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元。</a:t>
            </a:r>
          </a:p>
        </p:txBody>
      </p:sp>
      <p:sp>
        <p:nvSpPr>
          <p:cNvPr id="17416" name="TextBox 7"/>
          <p:cNvSpPr txBox="1">
            <a:spLocks noChangeArrowheads="1"/>
          </p:cNvSpPr>
          <p:nvPr/>
        </p:nvSpPr>
        <p:spPr bwMode="auto">
          <a:xfrm>
            <a:off x="660400" y="3380561"/>
            <a:ext cx="1094469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不同点：第一道题是在求“买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个同样的碗，需要多少钱”也就是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求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是多少。而第二道题是在求“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元可以买几个同样的碗”也就是在求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里面有几个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。但不管我们要解决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什么问题，都要先求出一个碗的价钱。</a:t>
            </a:r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2567428" y="1946557"/>
            <a:ext cx="31924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3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——18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</a:t>
            </a:r>
            <a:endParaRPr lang="en-US" altLang="zh-CN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8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——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？元</a:t>
            </a:r>
          </a:p>
        </p:txBody>
      </p:sp>
      <p:sp>
        <p:nvSpPr>
          <p:cNvPr id="15379" name="TextBox 22"/>
          <p:cNvSpPr txBox="1">
            <a:spLocks noChangeArrowheads="1"/>
          </p:cNvSpPr>
          <p:nvPr/>
        </p:nvSpPr>
        <p:spPr bwMode="auto">
          <a:xfrm>
            <a:off x="5853552" y="1873532"/>
            <a:ext cx="29781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3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——18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</a:t>
            </a:r>
            <a:endParaRPr lang="en-US" altLang="zh-CN" sz="2000" kern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？个</a:t>
            </a:r>
            <a:r>
              <a:rPr lang="en-US" altLang="zh-CN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——30</a:t>
            </a:r>
            <a:r>
              <a:rPr lang="zh-CN" altLang="en-US" sz="20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387724" y="4820664"/>
            <a:ext cx="1920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（单一量）</a:t>
            </a:r>
          </a:p>
        </p:txBody>
      </p:sp>
      <p:sp>
        <p:nvSpPr>
          <p:cNvPr id="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/>
      <p:bldP spid="17416" grpId="0"/>
      <p:bldP spid="15379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506363" y="1860383"/>
            <a:ext cx="9251951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）两个南瓜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元，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个南瓜多少元？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）小红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分钟能打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150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个字，照这样计算，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分钟能打多少个字？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只老虎一天能吃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35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千克肉，照这样计算，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只老虎一天能吃多少千克肉？</a:t>
            </a:r>
            <a:endParaRPr lang="en-US" altLang="zh-CN" sz="20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  </a:t>
            </a: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623095" y="1309023"/>
            <a:ext cx="55451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说说下面的“单一量”分别指什么？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新知探究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4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1325</Words>
  <Application>Microsoft Office PowerPoint</Application>
  <PresentationFormat>宽屏</PresentationFormat>
  <Paragraphs>126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4" baseType="lpstr">
      <vt:lpstr>FandolFang R</vt:lpstr>
      <vt:lpstr>思源黑体 CN Light</vt:lpstr>
      <vt:lpstr>Arial</vt:lpstr>
      <vt:lpstr>Calibri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2020-06-23T01:38:17Z</dcterms:created>
  <dcterms:modified xsi:type="dcterms:W3CDTF">2021-01-08T23:14:55Z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