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73" r:id="rId2"/>
    <p:sldId id="259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71" r:id="rId11"/>
    <p:sldId id="287" r:id="rId12"/>
    <p:sldId id="272" r:id="rId13"/>
    <p:sldId id="274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459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A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5"/>
        <p:guide pos="7256"/>
        <p:guide orient="horz" pos="459"/>
        <p:guide orient="horz" pos="686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44DB0-7CA6-450A-B21C-844628E7966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84A3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84A3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等腰三角形 15"/>
          <p:cNvSpPr/>
          <p:nvPr/>
        </p:nvSpPr>
        <p:spPr>
          <a:xfrm rot="16200000">
            <a:off x="6628794" y="1294792"/>
            <a:ext cx="5975296" cy="5151117"/>
          </a:xfrm>
          <a:prstGeom prst="triangle">
            <a:avLst/>
          </a:prstGeom>
          <a:solidFill>
            <a:srgbClr val="84A34C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5" t="385" r="16046" b="32229"/>
          <a:stretch>
            <a:fillRect/>
          </a:stretch>
        </p:blipFill>
        <p:spPr>
          <a:xfrm>
            <a:off x="3" y="1"/>
            <a:ext cx="5391910" cy="4648199"/>
          </a:xfrm>
          <a:custGeom>
            <a:avLst/>
            <a:gdLst>
              <a:gd name="connsiteX0" fmla="*/ 0 w 5391910"/>
              <a:gd name="connsiteY0" fmla="*/ 0 h 4648199"/>
              <a:gd name="connsiteX1" fmla="*/ 5391910 w 5391910"/>
              <a:gd name="connsiteY1" fmla="*/ 0 h 4648199"/>
              <a:gd name="connsiteX2" fmla="*/ 2695955 w 5391910"/>
              <a:gd name="connsiteY2" fmla="*/ 4648199 h 4648199"/>
              <a:gd name="connsiteX3" fmla="*/ 0 w 5391910"/>
              <a:gd name="connsiteY3" fmla="*/ 0 h 464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910" h="4648199">
                <a:moveTo>
                  <a:pt x="0" y="0"/>
                </a:moveTo>
                <a:lnTo>
                  <a:pt x="5391910" y="0"/>
                </a:lnTo>
                <a:lnTo>
                  <a:pt x="2695955" y="464819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3" t="3993" r="11627" b="193"/>
          <a:stretch>
            <a:fillRect/>
          </a:stretch>
        </p:blipFill>
        <p:spPr>
          <a:xfrm>
            <a:off x="-13567" y="248919"/>
            <a:ext cx="5859560" cy="6609080"/>
          </a:xfrm>
          <a:custGeom>
            <a:avLst/>
            <a:gdLst>
              <a:gd name="connsiteX0" fmla="*/ 20537 w 5859560"/>
              <a:gd name="connsiteY0" fmla="*/ 0 h 6609080"/>
              <a:gd name="connsiteX1" fmla="*/ 2717278 w 5859560"/>
              <a:gd name="connsiteY1" fmla="*/ 4650647 h 6609080"/>
              <a:gd name="connsiteX2" fmla="*/ 3720473 w 5859560"/>
              <a:gd name="connsiteY2" fmla="*/ 2921000 h 6609080"/>
              <a:gd name="connsiteX3" fmla="*/ 5859560 w 5859560"/>
              <a:gd name="connsiteY3" fmla="*/ 6609080 h 6609080"/>
              <a:gd name="connsiteX4" fmla="*/ 1581386 w 5859560"/>
              <a:gd name="connsiteY4" fmla="*/ 6609080 h 6609080"/>
              <a:gd name="connsiteX5" fmla="*/ 1583804 w 5859560"/>
              <a:gd name="connsiteY5" fmla="*/ 6604911 h 6609080"/>
              <a:gd name="connsiteX6" fmla="*/ 0 w 5859560"/>
              <a:gd name="connsiteY6" fmla="*/ 6609080 h 6609080"/>
              <a:gd name="connsiteX7" fmla="*/ 20537 w 5859560"/>
              <a:gd name="connsiteY7" fmla="*/ 0 h 660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9560" h="6609080">
                <a:moveTo>
                  <a:pt x="20537" y="0"/>
                </a:moveTo>
                <a:lnTo>
                  <a:pt x="2717278" y="4650647"/>
                </a:lnTo>
                <a:lnTo>
                  <a:pt x="3720473" y="2921000"/>
                </a:lnTo>
                <a:lnTo>
                  <a:pt x="5859560" y="6609080"/>
                </a:lnTo>
                <a:lnTo>
                  <a:pt x="1581386" y="6609080"/>
                </a:lnTo>
                <a:lnTo>
                  <a:pt x="1583804" y="6604911"/>
                </a:lnTo>
                <a:lnTo>
                  <a:pt x="0" y="6609080"/>
                </a:lnTo>
                <a:cubicBezTo>
                  <a:pt x="6845" y="4406054"/>
                  <a:pt x="13692" y="2203027"/>
                  <a:pt x="20537" y="0"/>
                </a:cubicBez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4A34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4A34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7.1  </a:t>
                  </a:r>
                  <a:r>
                    <a:rPr lang="zh-CN" altLang="en-US" sz="5400" b="1" dirty="0">
                      <a:solidFill>
                        <a:srgbClr val="84A34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认识四边形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7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</a:t>
              </a:r>
              <a:r>
                <a:rPr kumimoji="0" lang="zh-CN" altLang="en-US" sz="3600" b="0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   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长方形和正方形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84A34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56"/>
          <p:cNvSpPr txBox="1">
            <a:spLocks noChangeArrowheads="1"/>
          </p:cNvSpPr>
          <p:nvPr/>
        </p:nvSpPr>
        <p:spPr bwMode="auto">
          <a:xfrm>
            <a:off x="658813" y="1270443"/>
            <a:ext cx="543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“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小小魔术师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</a:p>
        </p:txBody>
      </p:sp>
      <p:sp>
        <p:nvSpPr>
          <p:cNvPr id="4" name="Text Box 56"/>
          <p:cNvSpPr txBox="1">
            <a:spLocks noChangeArrowheads="1"/>
          </p:cNvSpPr>
          <p:nvPr/>
        </p:nvSpPr>
        <p:spPr bwMode="auto">
          <a:xfrm>
            <a:off x="658813" y="1851547"/>
            <a:ext cx="95199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、拿一张正方形纸片，把它折成一个长方形。</a:t>
            </a:r>
          </a:p>
        </p:txBody>
      </p:sp>
      <p:sp>
        <p:nvSpPr>
          <p:cNvPr id="7" name="Text Box 56"/>
          <p:cNvSpPr txBox="1">
            <a:spLocks noChangeArrowheads="1"/>
          </p:cNvSpPr>
          <p:nvPr/>
        </p:nvSpPr>
        <p:spPr bwMode="auto">
          <a:xfrm>
            <a:off x="660400" y="2522599"/>
            <a:ext cx="86737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、拿一张长方形纸片，把它折成一个正方形。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14767" y="3244334"/>
            <a:ext cx="4562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>
              <a:spcBef>
                <a:spcPct val="500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说一说，这节课你学会了什么？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等腰三角形 15"/>
          <p:cNvSpPr/>
          <p:nvPr/>
        </p:nvSpPr>
        <p:spPr>
          <a:xfrm rot="16200000">
            <a:off x="6628794" y="1294792"/>
            <a:ext cx="5975296" cy="5151117"/>
          </a:xfrm>
          <a:prstGeom prst="triangle">
            <a:avLst/>
          </a:prstGeom>
          <a:solidFill>
            <a:srgbClr val="84A34C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5" t="385" r="16046" b="32229"/>
          <a:stretch>
            <a:fillRect/>
          </a:stretch>
        </p:blipFill>
        <p:spPr>
          <a:xfrm>
            <a:off x="3" y="1"/>
            <a:ext cx="5391910" cy="4648199"/>
          </a:xfrm>
          <a:custGeom>
            <a:avLst/>
            <a:gdLst>
              <a:gd name="connsiteX0" fmla="*/ 0 w 5391910"/>
              <a:gd name="connsiteY0" fmla="*/ 0 h 4648199"/>
              <a:gd name="connsiteX1" fmla="*/ 5391910 w 5391910"/>
              <a:gd name="connsiteY1" fmla="*/ 0 h 4648199"/>
              <a:gd name="connsiteX2" fmla="*/ 2695955 w 5391910"/>
              <a:gd name="connsiteY2" fmla="*/ 4648199 h 4648199"/>
              <a:gd name="connsiteX3" fmla="*/ 0 w 5391910"/>
              <a:gd name="connsiteY3" fmla="*/ 0 h 464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910" h="4648199">
                <a:moveTo>
                  <a:pt x="0" y="0"/>
                </a:moveTo>
                <a:lnTo>
                  <a:pt x="5391910" y="0"/>
                </a:lnTo>
                <a:lnTo>
                  <a:pt x="2695955" y="464819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3" t="3993" r="11627" b="193"/>
          <a:stretch>
            <a:fillRect/>
          </a:stretch>
        </p:blipFill>
        <p:spPr>
          <a:xfrm>
            <a:off x="-13567" y="248919"/>
            <a:ext cx="5859560" cy="6609080"/>
          </a:xfrm>
          <a:custGeom>
            <a:avLst/>
            <a:gdLst>
              <a:gd name="connsiteX0" fmla="*/ 20537 w 5859560"/>
              <a:gd name="connsiteY0" fmla="*/ 0 h 6609080"/>
              <a:gd name="connsiteX1" fmla="*/ 2717278 w 5859560"/>
              <a:gd name="connsiteY1" fmla="*/ 4650647 h 6609080"/>
              <a:gd name="connsiteX2" fmla="*/ 3720473 w 5859560"/>
              <a:gd name="connsiteY2" fmla="*/ 2921000 h 6609080"/>
              <a:gd name="connsiteX3" fmla="*/ 5859560 w 5859560"/>
              <a:gd name="connsiteY3" fmla="*/ 6609080 h 6609080"/>
              <a:gd name="connsiteX4" fmla="*/ 1581386 w 5859560"/>
              <a:gd name="connsiteY4" fmla="*/ 6609080 h 6609080"/>
              <a:gd name="connsiteX5" fmla="*/ 1583804 w 5859560"/>
              <a:gd name="connsiteY5" fmla="*/ 6604911 h 6609080"/>
              <a:gd name="connsiteX6" fmla="*/ 0 w 5859560"/>
              <a:gd name="connsiteY6" fmla="*/ 6609080 h 6609080"/>
              <a:gd name="connsiteX7" fmla="*/ 20537 w 5859560"/>
              <a:gd name="connsiteY7" fmla="*/ 0 h 660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9560" h="6609080">
                <a:moveTo>
                  <a:pt x="20537" y="0"/>
                </a:moveTo>
                <a:lnTo>
                  <a:pt x="2717278" y="4650647"/>
                </a:lnTo>
                <a:lnTo>
                  <a:pt x="3720473" y="2921000"/>
                </a:lnTo>
                <a:lnTo>
                  <a:pt x="5859560" y="6609080"/>
                </a:lnTo>
                <a:lnTo>
                  <a:pt x="1581386" y="6609080"/>
                </a:lnTo>
                <a:lnTo>
                  <a:pt x="1583804" y="6604911"/>
                </a:lnTo>
                <a:lnTo>
                  <a:pt x="0" y="6609080"/>
                </a:lnTo>
                <a:cubicBezTo>
                  <a:pt x="6845" y="4406054"/>
                  <a:pt x="13692" y="2203027"/>
                  <a:pt x="20537" y="0"/>
                </a:cubicBez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84A34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4A34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84A34C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7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长方形和正方形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84A34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Group 79"/>
          <p:cNvGrpSpPr/>
          <p:nvPr/>
        </p:nvGrpSpPr>
        <p:grpSpPr bwMode="auto">
          <a:xfrm>
            <a:off x="3235991" y="1783126"/>
            <a:ext cx="5720019" cy="3441337"/>
            <a:chOff x="165" y="770"/>
            <a:chExt cx="5643" cy="3395"/>
          </a:xfrm>
        </p:grpSpPr>
        <p:sp>
          <p:nvSpPr>
            <p:cNvPr id="6146" name="AutoShape 58"/>
            <p:cNvSpPr>
              <a:spLocks noChangeArrowheads="1"/>
            </p:cNvSpPr>
            <p:nvPr/>
          </p:nvSpPr>
          <p:spPr bwMode="auto">
            <a:xfrm>
              <a:off x="165" y="1851"/>
              <a:ext cx="1345" cy="482"/>
            </a:xfrm>
            <a:prstGeom prst="parallelogram">
              <a:avLst>
                <a:gd name="adj" fmla="val 83559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47" name="Freeform 59"/>
            <p:cNvSpPr>
              <a:spLocks noChangeArrowheads="1"/>
            </p:cNvSpPr>
            <p:nvPr/>
          </p:nvSpPr>
          <p:spPr bwMode="auto">
            <a:xfrm>
              <a:off x="350" y="920"/>
              <a:ext cx="975" cy="572"/>
            </a:xfrm>
            <a:custGeom>
              <a:avLst/>
              <a:gdLst>
                <a:gd name="T0" fmla="*/ 181 w 907"/>
                <a:gd name="T1" fmla="*/ 453 h 453"/>
                <a:gd name="T2" fmla="*/ 726 w 907"/>
                <a:gd name="T3" fmla="*/ 453 h 453"/>
                <a:gd name="T4" fmla="*/ 907 w 907"/>
                <a:gd name="T5" fmla="*/ 136 h 453"/>
                <a:gd name="T6" fmla="*/ 453 w 907"/>
                <a:gd name="T7" fmla="*/ 0 h 453"/>
                <a:gd name="T8" fmla="*/ 0 w 907"/>
                <a:gd name="T9" fmla="*/ 181 h 453"/>
                <a:gd name="T10" fmla="*/ 181 w 907"/>
                <a:gd name="T11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7" h="453">
                  <a:moveTo>
                    <a:pt x="181" y="453"/>
                  </a:moveTo>
                  <a:lnTo>
                    <a:pt x="726" y="453"/>
                  </a:lnTo>
                  <a:lnTo>
                    <a:pt x="907" y="136"/>
                  </a:lnTo>
                  <a:lnTo>
                    <a:pt x="453" y="0"/>
                  </a:lnTo>
                  <a:lnTo>
                    <a:pt x="0" y="181"/>
                  </a:lnTo>
                  <a:lnTo>
                    <a:pt x="181" y="453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48" name="Rectangle 60"/>
            <p:cNvSpPr>
              <a:spLocks noChangeArrowheads="1"/>
            </p:cNvSpPr>
            <p:nvPr/>
          </p:nvSpPr>
          <p:spPr bwMode="auto">
            <a:xfrm>
              <a:off x="2006" y="980"/>
              <a:ext cx="1044" cy="45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49" name="AutoShape 61"/>
            <p:cNvSpPr>
              <a:spLocks noChangeArrowheads="1"/>
            </p:cNvSpPr>
            <p:nvPr/>
          </p:nvSpPr>
          <p:spPr bwMode="auto">
            <a:xfrm>
              <a:off x="3586" y="844"/>
              <a:ext cx="1270" cy="589"/>
            </a:xfrm>
            <a:prstGeom prst="rtTriangl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0" name="Oval 62"/>
            <p:cNvSpPr>
              <a:spLocks noChangeArrowheads="1"/>
            </p:cNvSpPr>
            <p:nvPr/>
          </p:nvSpPr>
          <p:spPr bwMode="auto">
            <a:xfrm>
              <a:off x="5137" y="770"/>
              <a:ext cx="671" cy="70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1" name="Freeform 63"/>
            <p:cNvSpPr>
              <a:spLocks noChangeArrowheads="1"/>
            </p:cNvSpPr>
            <p:nvPr/>
          </p:nvSpPr>
          <p:spPr bwMode="auto">
            <a:xfrm>
              <a:off x="1870" y="1721"/>
              <a:ext cx="1180" cy="649"/>
            </a:xfrm>
            <a:custGeom>
              <a:avLst/>
              <a:gdLst>
                <a:gd name="T0" fmla="*/ 0 w 1134"/>
                <a:gd name="T1" fmla="*/ 272 h 499"/>
                <a:gd name="T2" fmla="*/ 544 w 1134"/>
                <a:gd name="T3" fmla="*/ 0 h 499"/>
                <a:gd name="T4" fmla="*/ 1134 w 1134"/>
                <a:gd name="T5" fmla="*/ 227 h 499"/>
                <a:gd name="T6" fmla="*/ 544 w 1134"/>
                <a:gd name="T7" fmla="*/ 499 h 499"/>
                <a:gd name="T8" fmla="*/ 0 w 1134"/>
                <a:gd name="T9" fmla="*/ 272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4" h="499">
                  <a:moveTo>
                    <a:pt x="0" y="272"/>
                  </a:moveTo>
                  <a:lnTo>
                    <a:pt x="544" y="0"/>
                  </a:lnTo>
                  <a:lnTo>
                    <a:pt x="1134" y="227"/>
                  </a:lnTo>
                  <a:lnTo>
                    <a:pt x="544" y="499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2" name="Freeform 64"/>
            <p:cNvSpPr>
              <a:spLocks noChangeArrowheads="1"/>
            </p:cNvSpPr>
            <p:nvPr/>
          </p:nvSpPr>
          <p:spPr bwMode="auto">
            <a:xfrm>
              <a:off x="4856" y="1670"/>
              <a:ext cx="760" cy="844"/>
            </a:xfrm>
            <a:custGeom>
              <a:avLst/>
              <a:gdLst>
                <a:gd name="T0" fmla="*/ 0 w 681"/>
                <a:gd name="T1" fmla="*/ 182 h 772"/>
                <a:gd name="T2" fmla="*/ 45 w 681"/>
                <a:gd name="T3" fmla="*/ 635 h 772"/>
                <a:gd name="T4" fmla="*/ 408 w 681"/>
                <a:gd name="T5" fmla="*/ 772 h 772"/>
                <a:gd name="T6" fmla="*/ 681 w 681"/>
                <a:gd name="T7" fmla="*/ 0 h 772"/>
                <a:gd name="T8" fmla="*/ 0 w 681"/>
                <a:gd name="T9" fmla="*/ 18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1" h="772">
                  <a:moveTo>
                    <a:pt x="0" y="182"/>
                  </a:moveTo>
                  <a:lnTo>
                    <a:pt x="45" y="635"/>
                  </a:lnTo>
                  <a:lnTo>
                    <a:pt x="408" y="772"/>
                  </a:lnTo>
                  <a:lnTo>
                    <a:pt x="681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3" name="AutoShape 65"/>
            <p:cNvSpPr>
              <a:spLocks noChangeArrowheads="1"/>
            </p:cNvSpPr>
            <p:nvPr/>
          </p:nvSpPr>
          <p:spPr bwMode="auto">
            <a:xfrm>
              <a:off x="1870" y="2701"/>
              <a:ext cx="1044" cy="5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4" name="AutoShape 66"/>
            <p:cNvSpPr>
              <a:spLocks noChangeArrowheads="1"/>
            </p:cNvSpPr>
            <p:nvPr/>
          </p:nvSpPr>
          <p:spPr bwMode="auto">
            <a:xfrm>
              <a:off x="4714" y="2787"/>
              <a:ext cx="961" cy="784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5" name="Rectangle 67"/>
            <p:cNvSpPr>
              <a:spLocks noChangeArrowheads="1"/>
            </p:cNvSpPr>
            <p:nvPr/>
          </p:nvSpPr>
          <p:spPr bwMode="auto">
            <a:xfrm>
              <a:off x="2719" y="3439"/>
              <a:ext cx="726" cy="72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6" name="AutoShape 68"/>
            <p:cNvSpPr>
              <a:spLocks noChangeArrowheads="1"/>
            </p:cNvSpPr>
            <p:nvPr/>
          </p:nvSpPr>
          <p:spPr bwMode="auto">
            <a:xfrm>
              <a:off x="393" y="3621"/>
              <a:ext cx="1714" cy="340"/>
            </a:xfrm>
            <a:prstGeom prst="plus">
              <a:avLst>
                <a:gd name="adj" fmla="val 25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7" name="AutoShape 69"/>
            <p:cNvSpPr>
              <a:spLocks noChangeArrowheads="1"/>
            </p:cNvSpPr>
            <p:nvPr/>
          </p:nvSpPr>
          <p:spPr bwMode="auto">
            <a:xfrm>
              <a:off x="226" y="2792"/>
              <a:ext cx="1043" cy="499"/>
            </a:xfrm>
            <a:custGeom>
              <a:avLst/>
              <a:gdLst>
                <a:gd name="T0" fmla="*/ 0 w 21600"/>
                <a:gd name="T1" fmla="*/ 0 h 21600"/>
                <a:gd name="T2" fmla="*/ 5400 w 21600"/>
                <a:gd name="T3" fmla="*/ 21600 h 21600"/>
                <a:gd name="T4" fmla="*/ 16200 w 21600"/>
                <a:gd name="T5" fmla="*/ 21600 h 21600"/>
                <a:gd name="T6" fmla="*/ 2160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8" name="AutoShape 70"/>
            <p:cNvSpPr>
              <a:spLocks noChangeArrowheads="1"/>
            </p:cNvSpPr>
            <p:nvPr/>
          </p:nvSpPr>
          <p:spPr bwMode="auto">
            <a:xfrm>
              <a:off x="3533" y="1721"/>
              <a:ext cx="924" cy="691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9" name="Freeform 71"/>
            <p:cNvSpPr>
              <a:spLocks noChangeArrowheads="1"/>
            </p:cNvSpPr>
            <p:nvPr/>
          </p:nvSpPr>
          <p:spPr bwMode="auto">
            <a:xfrm>
              <a:off x="3445" y="2741"/>
              <a:ext cx="1012" cy="602"/>
            </a:xfrm>
            <a:custGeom>
              <a:avLst/>
              <a:gdLst>
                <a:gd name="T0" fmla="*/ 953 w 953"/>
                <a:gd name="T1" fmla="*/ 0 h 454"/>
                <a:gd name="T2" fmla="*/ 0 w 953"/>
                <a:gd name="T3" fmla="*/ 0 h 454"/>
                <a:gd name="T4" fmla="*/ 0 w 953"/>
                <a:gd name="T5" fmla="*/ 454 h 454"/>
                <a:gd name="T6" fmla="*/ 454 w 953"/>
                <a:gd name="T7" fmla="*/ 454 h 454"/>
                <a:gd name="T8" fmla="*/ 953 w 953"/>
                <a:gd name="T9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454">
                  <a:moveTo>
                    <a:pt x="953" y="0"/>
                  </a:moveTo>
                  <a:lnTo>
                    <a:pt x="0" y="0"/>
                  </a:lnTo>
                  <a:lnTo>
                    <a:pt x="0" y="454"/>
                  </a:lnTo>
                  <a:lnTo>
                    <a:pt x="454" y="45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60" name="Text Box 56"/>
          <p:cNvSpPr txBox="1">
            <a:spLocks noChangeArrowheads="1"/>
          </p:cNvSpPr>
          <p:nvPr/>
        </p:nvSpPr>
        <p:spPr bwMode="auto">
          <a:xfrm>
            <a:off x="660400" y="1198686"/>
            <a:ext cx="7013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把下面的四边形圈一圈。</a:t>
            </a:r>
          </a:p>
        </p:txBody>
      </p:sp>
      <p:sp>
        <p:nvSpPr>
          <p:cNvPr id="42" name="流程图: 联系 4"/>
          <p:cNvSpPr>
            <a:spLocks noChangeArrowheads="1"/>
          </p:cNvSpPr>
          <p:nvPr/>
        </p:nvSpPr>
        <p:spPr bwMode="auto">
          <a:xfrm>
            <a:off x="4638511" y="1753826"/>
            <a:ext cx="1984375" cy="936625"/>
          </a:xfrm>
          <a:prstGeom prst="flowChartConnector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流程图: 联系 8"/>
          <p:cNvSpPr>
            <a:spLocks noChangeArrowheads="1"/>
          </p:cNvSpPr>
          <p:nvPr/>
        </p:nvSpPr>
        <p:spPr bwMode="auto">
          <a:xfrm>
            <a:off x="2908091" y="2634710"/>
            <a:ext cx="1884362" cy="882650"/>
          </a:xfrm>
          <a:prstGeom prst="flowChartConnector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4" name="流程图: 联系 3"/>
          <p:cNvSpPr>
            <a:spLocks noChangeArrowheads="1"/>
          </p:cNvSpPr>
          <p:nvPr/>
        </p:nvSpPr>
        <p:spPr bwMode="auto">
          <a:xfrm>
            <a:off x="4817855" y="2732363"/>
            <a:ext cx="1351062" cy="743084"/>
          </a:xfrm>
          <a:prstGeom prst="flowChartConnector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流程图: 联系 1"/>
          <p:cNvSpPr>
            <a:spLocks noChangeArrowheads="1"/>
          </p:cNvSpPr>
          <p:nvPr/>
        </p:nvSpPr>
        <p:spPr bwMode="auto">
          <a:xfrm>
            <a:off x="7721266" y="2617802"/>
            <a:ext cx="1405326" cy="916466"/>
          </a:xfrm>
          <a:prstGeom prst="flowChartConnector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流程图: 联系 7"/>
          <p:cNvSpPr>
            <a:spLocks noChangeArrowheads="1"/>
          </p:cNvSpPr>
          <p:nvPr/>
        </p:nvSpPr>
        <p:spPr bwMode="auto">
          <a:xfrm>
            <a:off x="3007309" y="3648271"/>
            <a:ext cx="1685925" cy="874713"/>
          </a:xfrm>
          <a:prstGeom prst="flowChartConnector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流程图: 联系 2"/>
          <p:cNvSpPr>
            <a:spLocks noChangeArrowheads="1"/>
          </p:cNvSpPr>
          <p:nvPr/>
        </p:nvSpPr>
        <p:spPr bwMode="auto">
          <a:xfrm>
            <a:off x="6051107" y="3565313"/>
            <a:ext cx="1801228" cy="930910"/>
          </a:xfrm>
          <a:prstGeom prst="flowChartConnector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流程图: 联系 7"/>
          <p:cNvSpPr>
            <a:spLocks noChangeArrowheads="1"/>
          </p:cNvSpPr>
          <p:nvPr/>
        </p:nvSpPr>
        <p:spPr bwMode="auto">
          <a:xfrm>
            <a:off x="5278287" y="4435213"/>
            <a:ext cx="1685925" cy="874713"/>
          </a:xfrm>
          <a:prstGeom prst="flowChartConnector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8" name="Group 79"/>
          <p:cNvGrpSpPr/>
          <p:nvPr/>
        </p:nvGrpSpPr>
        <p:grpSpPr bwMode="auto">
          <a:xfrm>
            <a:off x="2438400" y="1584104"/>
            <a:ext cx="6840537" cy="4005165"/>
            <a:chOff x="272" y="901"/>
            <a:chExt cx="5450" cy="3191"/>
          </a:xfrm>
        </p:grpSpPr>
        <p:sp>
          <p:nvSpPr>
            <p:cNvPr id="8199" name="AutoShape 58"/>
            <p:cNvSpPr>
              <a:spLocks noChangeArrowheads="1"/>
            </p:cNvSpPr>
            <p:nvPr/>
          </p:nvSpPr>
          <p:spPr bwMode="auto">
            <a:xfrm>
              <a:off x="272" y="1893"/>
              <a:ext cx="1345" cy="482"/>
            </a:xfrm>
            <a:prstGeom prst="parallelogram">
              <a:avLst>
                <a:gd name="adj" fmla="val 83559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0" name="Freeform 59"/>
            <p:cNvSpPr>
              <a:spLocks noChangeArrowheads="1"/>
            </p:cNvSpPr>
            <p:nvPr/>
          </p:nvSpPr>
          <p:spPr bwMode="auto">
            <a:xfrm>
              <a:off x="4747" y="901"/>
              <a:ext cx="975" cy="572"/>
            </a:xfrm>
            <a:custGeom>
              <a:avLst/>
              <a:gdLst>
                <a:gd name="T0" fmla="*/ 181 w 907"/>
                <a:gd name="T1" fmla="*/ 453 h 453"/>
                <a:gd name="T2" fmla="*/ 726 w 907"/>
                <a:gd name="T3" fmla="*/ 453 h 453"/>
                <a:gd name="T4" fmla="*/ 907 w 907"/>
                <a:gd name="T5" fmla="*/ 136 h 453"/>
                <a:gd name="T6" fmla="*/ 453 w 907"/>
                <a:gd name="T7" fmla="*/ 0 h 453"/>
                <a:gd name="T8" fmla="*/ 0 w 907"/>
                <a:gd name="T9" fmla="*/ 181 h 453"/>
                <a:gd name="T10" fmla="*/ 181 w 907"/>
                <a:gd name="T11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7" h="453">
                  <a:moveTo>
                    <a:pt x="181" y="453"/>
                  </a:moveTo>
                  <a:lnTo>
                    <a:pt x="726" y="453"/>
                  </a:lnTo>
                  <a:lnTo>
                    <a:pt x="907" y="136"/>
                  </a:lnTo>
                  <a:lnTo>
                    <a:pt x="453" y="0"/>
                  </a:lnTo>
                  <a:lnTo>
                    <a:pt x="0" y="181"/>
                  </a:lnTo>
                  <a:lnTo>
                    <a:pt x="181" y="453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1" name="Rectangle 60"/>
            <p:cNvSpPr>
              <a:spLocks noChangeArrowheads="1"/>
            </p:cNvSpPr>
            <p:nvPr/>
          </p:nvSpPr>
          <p:spPr bwMode="auto">
            <a:xfrm>
              <a:off x="344" y="901"/>
              <a:ext cx="1110" cy="5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2" name="AutoShape 61"/>
            <p:cNvSpPr>
              <a:spLocks noChangeArrowheads="1"/>
            </p:cNvSpPr>
            <p:nvPr/>
          </p:nvSpPr>
          <p:spPr bwMode="auto">
            <a:xfrm>
              <a:off x="3699" y="1010"/>
              <a:ext cx="1270" cy="589"/>
            </a:xfrm>
            <a:prstGeom prst="rtTriangl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3" name="Oval 62"/>
            <p:cNvSpPr>
              <a:spLocks noChangeArrowheads="1"/>
            </p:cNvSpPr>
            <p:nvPr/>
          </p:nvSpPr>
          <p:spPr bwMode="auto">
            <a:xfrm>
              <a:off x="4955" y="1743"/>
              <a:ext cx="671" cy="70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4" name="Freeform 63"/>
            <p:cNvSpPr>
              <a:spLocks noChangeArrowheads="1"/>
            </p:cNvSpPr>
            <p:nvPr/>
          </p:nvSpPr>
          <p:spPr bwMode="auto">
            <a:xfrm>
              <a:off x="1501" y="1199"/>
              <a:ext cx="1180" cy="649"/>
            </a:xfrm>
            <a:custGeom>
              <a:avLst/>
              <a:gdLst>
                <a:gd name="T0" fmla="*/ 0 w 1134"/>
                <a:gd name="T1" fmla="*/ 272 h 499"/>
                <a:gd name="T2" fmla="*/ 544 w 1134"/>
                <a:gd name="T3" fmla="*/ 0 h 499"/>
                <a:gd name="T4" fmla="*/ 1134 w 1134"/>
                <a:gd name="T5" fmla="*/ 227 h 499"/>
                <a:gd name="T6" fmla="*/ 544 w 1134"/>
                <a:gd name="T7" fmla="*/ 499 h 499"/>
                <a:gd name="T8" fmla="*/ 0 w 1134"/>
                <a:gd name="T9" fmla="*/ 272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4" h="499">
                  <a:moveTo>
                    <a:pt x="0" y="272"/>
                  </a:moveTo>
                  <a:lnTo>
                    <a:pt x="544" y="0"/>
                  </a:lnTo>
                  <a:lnTo>
                    <a:pt x="1134" y="227"/>
                  </a:lnTo>
                  <a:lnTo>
                    <a:pt x="544" y="499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5" name="Freeform 64"/>
            <p:cNvSpPr>
              <a:spLocks noChangeArrowheads="1"/>
            </p:cNvSpPr>
            <p:nvPr/>
          </p:nvSpPr>
          <p:spPr bwMode="auto">
            <a:xfrm>
              <a:off x="1501" y="2084"/>
              <a:ext cx="760" cy="844"/>
            </a:xfrm>
            <a:custGeom>
              <a:avLst/>
              <a:gdLst>
                <a:gd name="T0" fmla="*/ 0 w 681"/>
                <a:gd name="T1" fmla="*/ 182 h 772"/>
                <a:gd name="T2" fmla="*/ 45 w 681"/>
                <a:gd name="T3" fmla="*/ 635 h 772"/>
                <a:gd name="T4" fmla="*/ 408 w 681"/>
                <a:gd name="T5" fmla="*/ 772 h 772"/>
                <a:gd name="T6" fmla="*/ 681 w 681"/>
                <a:gd name="T7" fmla="*/ 0 h 772"/>
                <a:gd name="T8" fmla="*/ 0 w 681"/>
                <a:gd name="T9" fmla="*/ 18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1" h="772">
                  <a:moveTo>
                    <a:pt x="0" y="182"/>
                  </a:moveTo>
                  <a:lnTo>
                    <a:pt x="45" y="635"/>
                  </a:lnTo>
                  <a:lnTo>
                    <a:pt x="408" y="772"/>
                  </a:lnTo>
                  <a:lnTo>
                    <a:pt x="681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6" name="AutoShape 65"/>
            <p:cNvSpPr>
              <a:spLocks noChangeArrowheads="1"/>
            </p:cNvSpPr>
            <p:nvPr/>
          </p:nvSpPr>
          <p:spPr bwMode="auto">
            <a:xfrm>
              <a:off x="3540" y="2710"/>
              <a:ext cx="1044" cy="5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7" name="AutoShape 66"/>
            <p:cNvSpPr>
              <a:spLocks noChangeArrowheads="1"/>
            </p:cNvSpPr>
            <p:nvPr/>
          </p:nvSpPr>
          <p:spPr bwMode="auto">
            <a:xfrm>
              <a:off x="4747" y="2706"/>
              <a:ext cx="961" cy="784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8" name="Rectangle 67"/>
            <p:cNvSpPr>
              <a:spLocks noChangeArrowheads="1"/>
            </p:cNvSpPr>
            <p:nvPr/>
          </p:nvSpPr>
          <p:spPr bwMode="auto">
            <a:xfrm>
              <a:off x="1617" y="3076"/>
              <a:ext cx="726" cy="72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09" name="AutoShape 68"/>
            <p:cNvSpPr>
              <a:spLocks noChangeArrowheads="1"/>
            </p:cNvSpPr>
            <p:nvPr/>
          </p:nvSpPr>
          <p:spPr bwMode="auto">
            <a:xfrm>
              <a:off x="3852" y="3574"/>
              <a:ext cx="1714" cy="340"/>
            </a:xfrm>
            <a:prstGeom prst="plus">
              <a:avLst>
                <a:gd name="adj" fmla="val 25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0" name="AutoShape 69"/>
            <p:cNvSpPr>
              <a:spLocks noChangeArrowheads="1"/>
            </p:cNvSpPr>
            <p:nvPr/>
          </p:nvSpPr>
          <p:spPr bwMode="auto">
            <a:xfrm>
              <a:off x="272" y="2710"/>
              <a:ext cx="1043" cy="499"/>
            </a:xfrm>
            <a:custGeom>
              <a:avLst/>
              <a:gdLst>
                <a:gd name="T0" fmla="*/ 0 w 21600"/>
                <a:gd name="T1" fmla="*/ 0 h 21600"/>
                <a:gd name="T2" fmla="*/ 5400 w 21600"/>
                <a:gd name="T3" fmla="*/ 21600 h 21600"/>
                <a:gd name="T4" fmla="*/ 16200 w 21600"/>
                <a:gd name="T5" fmla="*/ 21600 h 21600"/>
                <a:gd name="T6" fmla="*/ 2160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1" name="AutoShape 70"/>
            <p:cNvSpPr>
              <a:spLocks noChangeArrowheads="1"/>
            </p:cNvSpPr>
            <p:nvPr/>
          </p:nvSpPr>
          <p:spPr bwMode="auto">
            <a:xfrm>
              <a:off x="3932" y="1743"/>
              <a:ext cx="924" cy="691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2" name="Freeform 71"/>
            <p:cNvSpPr>
              <a:spLocks noChangeArrowheads="1"/>
            </p:cNvSpPr>
            <p:nvPr/>
          </p:nvSpPr>
          <p:spPr bwMode="auto">
            <a:xfrm>
              <a:off x="562" y="3490"/>
              <a:ext cx="1012" cy="602"/>
            </a:xfrm>
            <a:custGeom>
              <a:avLst/>
              <a:gdLst>
                <a:gd name="T0" fmla="*/ 953 w 953"/>
                <a:gd name="T1" fmla="*/ 0 h 454"/>
                <a:gd name="T2" fmla="*/ 0 w 953"/>
                <a:gd name="T3" fmla="*/ 0 h 454"/>
                <a:gd name="T4" fmla="*/ 0 w 953"/>
                <a:gd name="T5" fmla="*/ 454 h 454"/>
                <a:gd name="T6" fmla="*/ 454 w 953"/>
                <a:gd name="T7" fmla="*/ 454 h 454"/>
                <a:gd name="T8" fmla="*/ 953 w 953"/>
                <a:gd name="T9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454">
                  <a:moveTo>
                    <a:pt x="953" y="0"/>
                  </a:moveTo>
                  <a:lnTo>
                    <a:pt x="0" y="0"/>
                  </a:lnTo>
                  <a:lnTo>
                    <a:pt x="0" y="454"/>
                  </a:lnTo>
                  <a:lnTo>
                    <a:pt x="454" y="45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cxnSp>
        <p:nvCxnSpPr>
          <p:cNvPr id="8213" name="直接连接符 1"/>
          <p:cNvCxnSpPr>
            <a:cxnSpLocks noChangeShapeType="1"/>
          </p:cNvCxnSpPr>
          <p:nvPr/>
        </p:nvCxnSpPr>
        <p:spPr bwMode="auto">
          <a:xfrm>
            <a:off x="6019327" y="1584104"/>
            <a:ext cx="26082" cy="393262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9217"/>
          <p:cNvSpPr>
            <a:spLocks noChangeArrowheads="1"/>
          </p:cNvSpPr>
          <p:nvPr/>
        </p:nvSpPr>
        <p:spPr bwMode="auto">
          <a:xfrm>
            <a:off x="9022715" y="3553292"/>
            <a:ext cx="1295400" cy="1152525"/>
          </a:xfrm>
          <a:prstGeom prst="rect">
            <a:avLst/>
          </a:prstGeom>
          <a:solidFill>
            <a:srgbClr val="FFFFFF"/>
          </a:solidFill>
          <a:ln w="38100">
            <a:solidFill>
              <a:srgbClr val="CC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18" name="未知"/>
          <p:cNvSpPr>
            <a:spLocks noChangeArrowheads="1"/>
          </p:cNvSpPr>
          <p:nvPr/>
        </p:nvSpPr>
        <p:spPr bwMode="auto">
          <a:xfrm>
            <a:off x="6492240" y="3485029"/>
            <a:ext cx="1944688" cy="1008063"/>
          </a:xfrm>
          <a:custGeom>
            <a:avLst/>
            <a:gdLst>
              <a:gd name="T0" fmla="*/ 48 w 1152"/>
              <a:gd name="T1" fmla="*/ 0 h 528"/>
              <a:gd name="T2" fmla="*/ 1152 w 1152"/>
              <a:gd name="T3" fmla="*/ 0 h 528"/>
              <a:gd name="T4" fmla="*/ 672 w 1152"/>
              <a:gd name="T5" fmla="*/ 528 h 528"/>
              <a:gd name="T6" fmla="*/ 0 w 1152"/>
              <a:gd name="T7" fmla="*/ 528 h 528"/>
              <a:gd name="T8" fmla="*/ 0 w 1152"/>
              <a:gd name="T9" fmla="*/ 0 h 528"/>
              <a:gd name="T10" fmla="*/ 144 w 1152"/>
              <a:gd name="T11" fmla="*/ 0 h 528"/>
              <a:gd name="T12" fmla="*/ 48 w 1152"/>
              <a:gd name="T13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2" h="528">
                <a:moveTo>
                  <a:pt x="48" y="0"/>
                </a:moveTo>
                <a:lnTo>
                  <a:pt x="1152" y="0"/>
                </a:lnTo>
                <a:lnTo>
                  <a:pt x="67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C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19" name="任意多边形 9219"/>
          <p:cNvSpPr>
            <a:spLocks noChangeArrowheads="1"/>
          </p:cNvSpPr>
          <p:nvPr/>
        </p:nvSpPr>
        <p:spPr bwMode="auto">
          <a:xfrm>
            <a:off x="4257041" y="3629491"/>
            <a:ext cx="1584325" cy="1008062"/>
          </a:xfrm>
          <a:custGeom>
            <a:avLst/>
            <a:gdLst>
              <a:gd name="T0" fmla="*/ 0 w 21600"/>
              <a:gd name="T1" fmla="*/ 0 h 21600"/>
              <a:gd name="T2" fmla="*/ 5400 w 21600"/>
              <a:gd name="T3" fmla="*/ 21600 h 21600"/>
              <a:gd name="T4" fmla="*/ 16200 w 21600"/>
              <a:gd name="T5" fmla="*/ 2160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C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0" name="未知"/>
          <p:cNvSpPr>
            <a:spLocks noChangeArrowheads="1"/>
          </p:cNvSpPr>
          <p:nvPr/>
        </p:nvSpPr>
        <p:spPr bwMode="auto">
          <a:xfrm>
            <a:off x="2385378" y="3408828"/>
            <a:ext cx="1295400" cy="1511300"/>
          </a:xfrm>
          <a:custGeom>
            <a:avLst/>
            <a:gdLst>
              <a:gd name="T0" fmla="*/ 96 w 576"/>
              <a:gd name="T1" fmla="*/ 96 h 624"/>
              <a:gd name="T2" fmla="*/ 0 w 576"/>
              <a:gd name="T3" fmla="*/ 480 h 624"/>
              <a:gd name="T4" fmla="*/ 576 w 576"/>
              <a:gd name="T5" fmla="*/ 624 h 624"/>
              <a:gd name="T6" fmla="*/ 528 w 576"/>
              <a:gd name="T7" fmla="*/ 0 h 624"/>
              <a:gd name="T8" fmla="*/ 96 w 576"/>
              <a:gd name="T9" fmla="*/ 96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624">
                <a:moveTo>
                  <a:pt x="96" y="96"/>
                </a:moveTo>
                <a:lnTo>
                  <a:pt x="0" y="480"/>
                </a:lnTo>
                <a:lnTo>
                  <a:pt x="576" y="624"/>
                </a:lnTo>
                <a:lnTo>
                  <a:pt x="528" y="0"/>
                </a:lnTo>
                <a:lnTo>
                  <a:pt x="96" y="96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CC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1" name="流程图: 决策 9221"/>
          <p:cNvSpPr>
            <a:spLocks noChangeArrowheads="1"/>
          </p:cNvSpPr>
          <p:nvPr/>
        </p:nvSpPr>
        <p:spPr bwMode="auto">
          <a:xfrm>
            <a:off x="8005128" y="1829267"/>
            <a:ext cx="1943100" cy="1152525"/>
          </a:xfrm>
          <a:prstGeom prst="flowChartDecision">
            <a:avLst/>
          </a:prstGeom>
          <a:solidFill>
            <a:srgbClr val="FFFFFF"/>
          </a:solidFill>
          <a:ln w="38100">
            <a:solidFill>
              <a:srgbClr val="CC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2" name="平行四边形 9222"/>
          <p:cNvSpPr>
            <a:spLocks noChangeArrowheads="1"/>
          </p:cNvSpPr>
          <p:nvPr/>
        </p:nvSpPr>
        <p:spPr bwMode="auto">
          <a:xfrm>
            <a:off x="5484179" y="1900703"/>
            <a:ext cx="2016125" cy="863600"/>
          </a:xfrm>
          <a:prstGeom prst="parallelogram">
            <a:avLst>
              <a:gd name="adj" fmla="val 58364"/>
            </a:avLst>
          </a:prstGeom>
          <a:solidFill>
            <a:srgbClr val="FFFFFF"/>
          </a:solidFill>
          <a:ln w="38100">
            <a:solidFill>
              <a:srgbClr val="CC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3" name="矩形 9223"/>
          <p:cNvSpPr>
            <a:spLocks noChangeArrowheads="1"/>
          </p:cNvSpPr>
          <p:nvPr/>
        </p:nvSpPr>
        <p:spPr bwMode="auto">
          <a:xfrm>
            <a:off x="2748916" y="1900703"/>
            <a:ext cx="1655763" cy="935038"/>
          </a:xfrm>
          <a:prstGeom prst="rect">
            <a:avLst/>
          </a:prstGeom>
          <a:solidFill>
            <a:schemeClr val="bg1"/>
          </a:solidFill>
          <a:ln w="38100">
            <a:solidFill>
              <a:srgbClr val="CC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6" name="直接连接符 9225"/>
          <p:cNvSpPr>
            <a:spLocks noChangeShapeType="1"/>
          </p:cNvSpPr>
          <p:nvPr/>
        </p:nvSpPr>
        <p:spPr bwMode="auto">
          <a:xfrm>
            <a:off x="2740978" y="1905467"/>
            <a:ext cx="1676400" cy="7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7" name="直接连接符 9226"/>
          <p:cNvSpPr>
            <a:spLocks noChangeShapeType="1"/>
          </p:cNvSpPr>
          <p:nvPr/>
        </p:nvSpPr>
        <p:spPr bwMode="auto">
          <a:xfrm>
            <a:off x="2748915" y="1900703"/>
            <a:ext cx="0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8" name="直接连接符 9227"/>
          <p:cNvSpPr>
            <a:spLocks noChangeShapeType="1"/>
          </p:cNvSpPr>
          <p:nvPr/>
        </p:nvSpPr>
        <p:spPr bwMode="auto">
          <a:xfrm>
            <a:off x="2731454" y="2835742"/>
            <a:ext cx="16732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9" name="直接连接符 9228"/>
          <p:cNvSpPr>
            <a:spLocks noChangeShapeType="1"/>
          </p:cNvSpPr>
          <p:nvPr/>
        </p:nvSpPr>
        <p:spPr bwMode="auto">
          <a:xfrm flipH="1">
            <a:off x="4403090" y="1888004"/>
            <a:ext cx="1588" cy="9620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31" name="直接连接符 9230"/>
          <p:cNvSpPr>
            <a:spLocks noChangeShapeType="1"/>
          </p:cNvSpPr>
          <p:nvPr/>
        </p:nvSpPr>
        <p:spPr bwMode="auto">
          <a:xfrm>
            <a:off x="5955665" y="1900703"/>
            <a:ext cx="155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32" name="直接连接符 9231"/>
          <p:cNvSpPr>
            <a:spLocks noChangeShapeType="1"/>
          </p:cNvSpPr>
          <p:nvPr/>
        </p:nvSpPr>
        <p:spPr bwMode="auto">
          <a:xfrm flipH="1">
            <a:off x="5484179" y="1900703"/>
            <a:ext cx="504825" cy="8651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33" name="直接连接符 9232"/>
          <p:cNvSpPr>
            <a:spLocks noChangeShapeType="1"/>
          </p:cNvSpPr>
          <p:nvPr/>
        </p:nvSpPr>
        <p:spPr bwMode="auto">
          <a:xfrm>
            <a:off x="5485765" y="2753191"/>
            <a:ext cx="151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34" name="直接连接符 9233"/>
          <p:cNvSpPr>
            <a:spLocks noChangeShapeType="1"/>
          </p:cNvSpPr>
          <p:nvPr/>
        </p:nvSpPr>
        <p:spPr bwMode="auto">
          <a:xfrm flipH="1">
            <a:off x="6997065" y="1900703"/>
            <a:ext cx="503238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36" name="流程图: 决策 9235"/>
          <p:cNvSpPr>
            <a:spLocks noChangeArrowheads="1"/>
          </p:cNvSpPr>
          <p:nvPr/>
        </p:nvSpPr>
        <p:spPr bwMode="auto">
          <a:xfrm>
            <a:off x="8005128" y="1829267"/>
            <a:ext cx="1943100" cy="1152525"/>
          </a:xfrm>
          <a:prstGeom prst="flowChartDecision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38" name="未知"/>
          <p:cNvSpPr>
            <a:spLocks noChangeArrowheads="1"/>
          </p:cNvSpPr>
          <p:nvPr/>
        </p:nvSpPr>
        <p:spPr bwMode="auto">
          <a:xfrm>
            <a:off x="2385378" y="3408828"/>
            <a:ext cx="1295400" cy="1511300"/>
          </a:xfrm>
          <a:custGeom>
            <a:avLst/>
            <a:gdLst>
              <a:gd name="T0" fmla="*/ 96 w 576"/>
              <a:gd name="T1" fmla="*/ 96 h 624"/>
              <a:gd name="T2" fmla="*/ 0 w 576"/>
              <a:gd name="T3" fmla="*/ 480 h 624"/>
              <a:gd name="T4" fmla="*/ 576 w 576"/>
              <a:gd name="T5" fmla="*/ 624 h 624"/>
              <a:gd name="T6" fmla="*/ 528 w 576"/>
              <a:gd name="T7" fmla="*/ 0 h 624"/>
              <a:gd name="T8" fmla="*/ 96 w 576"/>
              <a:gd name="T9" fmla="*/ 96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624">
                <a:moveTo>
                  <a:pt x="96" y="96"/>
                </a:moveTo>
                <a:lnTo>
                  <a:pt x="0" y="480"/>
                </a:lnTo>
                <a:lnTo>
                  <a:pt x="576" y="624"/>
                </a:lnTo>
                <a:lnTo>
                  <a:pt x="528" y="0"/>
                </a:lnTo>
                <a:lnTo>
                  <a:pt x="96" y="96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39" name="任意多边形 9238"/>
          <p:cNvSpPr>
            <a:spLocks noChangeArrowheads="1"/>
          </p:cNvSpPr>
          <p:nvPr/>
        </p:nvSpPr>
        <p:spPr bwMode="auto">
          <a:xfrm>
            <a:off x="4260216" y="3629491"/>
            <a:ext cx="1584325" cy="1008062"/>
          </a:xfrm>
          <a:custGeom>
            <a:avLst/>
            <a:gdLst>
              <a:gd name="T0" fmla="*/ 0 w 21600"/>
              <a:gd name="T1" fmla="*/ 0 h 21600"/>
              <a:gd name="T2" fmla="*/ 5400 w 21600"/>
              <a:gd name="T3" fmla="*/ 21600 h 21600"/>
              <a:gd name="T4" fmla="*/ 16200 w 21600"/>
              <a:gd name="T5" fmla="*/ 2160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42" name="未知"/>
          <p:cNvSpPr>
            <a:spLocks noChangeArrowheads="1"/>
          </p:cNvSpPr>
          <p:nvPr/>
        </p:nvSpPr>
        <p:spPr bwMode="auto">
          <a:xfrm>
            <a:off x="6492240" y="3485029"/>
            <a:ext cx="1944688" cy="1008063"/>
          </a:xfrm>
          <a:custGeom>
            <a:avLst/>
            <a:gdLst>
              <a:gd name="T0" fmla="*/ 48 w 1152"/>
              <a:gd name="T1" fmla="*/ 0 h 528"/>
              <a:gd name="T2" fmla="*/ 1152 w 1152"/>
              <a:gd name="T3" fmla="*/ 0 h 528"/>
              <a:gd name="T4" fmla="*/ 672 w 1152"/>
              <a:gd name="T5" fmla="*/ 528 h 528"/>
              <a:gd name="T6" fmla="*/ 0 w 1152"/>
              <a:gd name="T7" fmla="*/ 528 h 528"/>
              <a:gd name="T8" fmla="*/ 0 w 1152"/>
              <a:gd name="T9" fmla="*/ 0 h 528"/>
              <a:gd name="T10" fmla="*/ 144 w 1152"/>
              <a:gd name="T11" fmla="*/ 0 h 528"/>
              <a:gd name="T12" fmla="*/ 48 w 1152"/>
              <a:gd name="T13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2" h="528">
                <a:moveTo>
                  <a:pt x="48" y="0"/>
                </a:moveTo>
                <a:lnTo>
                  <a:pt x="1152" y="0"/>
                </a:lnTo>
                <a:lnTo>
                  <a:pt x="67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44" name="矩形 9243"/>
          <p:cNvSpPr>
            <a:spLocks noChangeArrowheads="1"/>
          </p:cNvSpPr>
          <p:nvPr/>
        </p:nvSpPr>
        <p:spPr bwMode="auto">
          <a:xfrm>
            <a:off x="9013190" y="3556467"/>
            <a:ext cx="1295400" cy="11525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46" name="文本框 9245"/>
          <p:cNvSpPr txBox="1">
            <a:spLocks noChangeArrowheads="1"/>
          </p:cNvSpPr>
          <p:nvPr/>
        </p:nvSpPr>
        <p:spPr bwMode="auto">
          <a:xfrm>
            <a:off x="755166" y="5014216"/>
            <a:ext cx="6635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四边形有：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条直的边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 Box 56"/>
          <p:cNvSpPr txBox="1">
            <a:spLocks noChangeArrowheads="1"/>
          </p:cNvSpPr>
          <p:nvPr/>
        </p:nvSpPr>
        <p:spPr bwMode="auto">
          <a:xfrm>
            <a:off x="660400" y="1198037"/>
            <a:ext cx="6097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四边形有什么特点？</a:t>
            </a:r>
          </a:p>
        </p:txBody>
      </p:sp>
      <p:sp>
        <p:nvSpPr>
          <p:cNvPr id="3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0.00255 L 0.00065 -0.04768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47 -0.04907 L -0.00078 0.00162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0.00532 L -0.07878 0.00532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7878 0.00532 L 0.00104 0.00255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 bldLvl="0"/>
      <p:bldP spid="924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10241"/>
          <p:cNvSpPr>
            <a:spLocks noChangeArrowheads="1"/>
          </p:cNvSpPr>
          <p:nvPr/>
        </p:nvSpPr>
        <p:spPr bwMode="auto">
          <a:xfrm>
            <a:off x="2642236" y="1746249"/>
            <a:ext cx="1654175" cy="93503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2" name="平行四边形 10242"/>
          <p:cNvSpPr>
            <a:spLocks noChangeArrowheads="1"/>
          </p:cNvSpPr>
          <p:nvPr/>
        </p:nvSpPr>
        <p:spPr bwMode="auto">
          <a:xfrm>
            <a:off x="4801236" y="1746250"/>
            <a:ext cx="2378075" cy="1006475"/>
          </a:xfrm>
          <a:prstGeom prst="parallelogram">
            <a:avLst>
              <a:gd name="adj" fmla="val 59069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3" name="流程图: 决策 10243"/>
          <p:cNvSpPr>
            <a:spLocks noChangeArrowheads="1"/>
          </p:cNvSpPr>
          <p:nvPr/>
        </p:nvSpPr>
        <p:spPr bwMode="auto">
          <a:xfrm>
            <a:off x="7466648" y="1674813"/>
            <a:ext cx="1943100" cy="1152525"/>
          </a:xfrm>
          <a:prstGeom prst="flowChartDecision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4" name="未知"/>
          <p:cNvSpPr>
            <a:spLocks noChangeArrowheads="1"/>
          </p:cNvSpPr>
          <p:nvPr/>
        </p:nvSpPr>
        <p:spPr bwMode="auto">
          <a:xfrm>
            <a:off x="2065974" y="3041649"/>
            <a:ext cx="1296987" cy="1511300"/>
          </a:xfrm>
          <a:custGeom>
            <a:avLst/>
            <a:gdLst>
              <a:gd name="T0" fmla="*/ 96 w 576"/>
              <a:gd name="T1" fmla="*/ 96 h 624"/>
              <a:gd name="T2" fmla="*/ 0 w 576"/>
              <a:gd name="T3" fmla="*/ 480 h 624"/>
              <a:gd name="T4" fmla="*/ 576 w 576"/>
              <a:gd name="T5" fmla="*/ 624 h 624"/>
              <a:gd name="T6" fmla="*/ 528 w 576"/>
              <a:gd name="T7" fmla="*/ 0 h 624"/>
              <a:gd name="T8" fmla="*/ 96 w 576"/>
              <a:gd name="T9" fmla="*/ 96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624">
                <a:moveTo>
                  <a:pt x="96" y="96"/>
                </a:moveTo>
                <a:lnTo>
                  <a:pt x="0" y="480"/>
                </a:lnTo>
                <a:lnTo>
                  <a:pt x="576" y="624"/>
                </a:lnTo>
                <a:lnTo>
                  <a:pt x="528" y="0"/>
                </a:lnTo>
                <a:lnTo>
                  <a:pt x="96" y="96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5" name="任意多边形 10245"/>
          <p:cNvSpPr>
            <a:spLocks noChangeArrowheads="1"/>
          </p:cNvSpPr>
          <p:nvPr/>
        </p:nvSpPr>
        <p:spPr bwMode="auto">
          <a:xfrm>
            <a:off x="4082099" y="3402012"/>
            <a:ext cx="1584325" cy="1008062"/>
          </a:xfrm>
          <a:custGeom>
            <a:avLst/>
            <a:gdLst>
              <a:gd name="T0" fmla="*/ 0 w 21600"/>
              <a:gd name="T1" fmla="*/ 0 h 21600"/>
              <a:gd name="T2" fmla="*/ 5400 w 21600"/>
              <a:gd name="T3" fmla="*/ 21600 h 21600"/>
              <a:gd name="T4" fmla="*/ 16200 w 21600"/>
              <a:gd name="T5" fmla="*/ 2160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6" name="未知"/>
          <p:cNvSpPr>
            <a:spLocks noChangeArrowheads="1"/>
          </p:cNvSpPr>
          <p:nvPr/>
        </p:nvSpPr>
        <p:spPr bwMode="auto">
          <a:xfrm>
            <a:off x="6314124" y="3330575"/>
            <a:ext cx="1944687" cy="1008063"/>
          </a:xfrm>
          <a:custGeom>
            <a:avLst/>
            <a:gdLst>
              <a:gd name="T0" fmla="*/ 48 w 1152"/>
              <a:gd name="T1" fmla="*/ 0 h 528"/>
              <a:gd name="T2" fmla="*/ 1152 w 1152"/>
              <a:gd name="T3" fmla="*/ 0 h 528"/>
              <a:gd name="T4" fmla="*/ 672 w 1152"/>
              <a:gd name="T5" fmla="*/ 528 h 528"/>
              <a:gd name="T6" fmla="*/ 0 w 1152"/>
              <a:gd name="T7" fmla="*/ 528 h 528"/>
              <a:gd name="T8" fmla="*/ 0 w 1152"/>
              <a:gd name="T9" fmla="*/ 0 h 528"/>
              <a:gd name="T10" fmla="*/ 144 w 1152"/>
              <a:gd name="T11" fmla="*/ 0 h 528"/>
              <a:gd name="T12" fmla="*/ 48 w 1152"/>
              <a:gd name="T13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2" h="528">
                <a:moveTo>
                  <a:pt x="48" y="0"/>
                </a:moveTo>
                <a:lnTo>
                  <a:pt x="1152" y="0"/>
                </a:lnTo>
                <a:lnTo>
                  <a:pt x="67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  <a:lnTo>
                  <a:pt x="48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47" name="矩形 10247"/>
          <p:cNvSpPr>
            <a:spLocks noChangeArrowheads="1"/>
          </p:cNvSpPr>
          <p:nvPr/>
        </p:nvSpPr>
        <p:spPr bwMode="auto">
          <a:xfrm>
            <a:off x="8906510" y="3257550"/>
            <a:ext cx="1295400" cy="1154113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54" name="未知"/>
          <p:cNvSpPr>
            <a:spLocks noChangeArrowheads="1"/>
          </p:cNvSpPr>
          <p:nvPr/>
        </p:nvSpPr>
        <p:spPr bwMode="auto">
          <a:xfrm flipV="1">
            <a:off x="2642235" y="1746249"/>
            <a:ext cx="215900" cy="215900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55" name="未知"/>
          <p:cNvSpPr>
            <a:spLocks noChangeArrowheads="1"/>
          </p:cNvSpPr>
          <p:nvPr/>
        </p:nvSpPr>
        <p:spPr bwMode="auto">
          <a:xfrm rot="10620000" flipV="1">
            <a:off x="4082098" y="2465388"/>
            <a:ext cx="215900" cy="217487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56" name="未知"/>
          <p:cNvSpPr>
            <a:spLocks noChangeArrowheads="1"/>
          </p:cNvSpPr>
          <p:nvPr/>
        </p:nvSpPr>
        <p:spPr bwMode="auto">
          <a:xfrm rot="16320000" flipV="1">
            <a:off x="2641442" y="2464594"/>
            <a:ext cx="215900" cy="217487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57" name="未知"/>
          <p:cNvSpPr>
            <a:spLocks noChangeArrowheads="1"/>
          </p:cNvSpPr>
          <p:nvPr/>
        </p:nvSpPr>
        <p:spPr bwMode="auto">
          <a:xfrm rot="5400000" flipV="1">
            <a:off x="4082098" y="1744662"/>
            <a:ext cx="195262" cy="195262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58" name="未知"/>
          <p:cNvSpPr>
            <a:spLocks noChangeArrowheads="1"/>
          </p:cNvSpPr>
          <p:nvPr/>
        </p:nvSpPr>
        <p:spPr bwMode="auto">
          <a:xfrm rot="5340000">
            <a:off x="5414010" y="1638299"/>
            <a:ext cx="146050" cy="361950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59" name="未知"/>
          <p:cNvSpPr>
            <a:spLocks noChangeArrowheads="1"/>
          </p:cNvSpPr>
          <p:nvPr/>
        </p:nvSpPr>
        <p:spPr bwMode="auto">
          <a:xfrm>
            <a:off x="4945699" y="2538413"/>
            <a:ext cx="147637" cy="231775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0" name="未知"/>
          <p:cNvSpPr>
            <a:spLocks noChangeArrowheads="1"/>
          </p:cNvSpPr>
          <p:nvPr/>
        </p:nvSpPr>
        <p:spPr bwMode="auto">
          <a:xfrm rot="15480000">
            <a:off x="6493510" y="2430462"/>
            <a:ext cx="146050" cy="361950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1" name="未知"/>
          <p:cNvSpPr>
            <a:spLocks noChangeArrowheads="1"/>
          </p:cNvSpPr>
          <p:nvPr/>
        </p:nvSpPr>
        <p:spPr bwMode="auto">
          <a:xfrm rot="10260000">
            <a:off x="6888799" y="1746250"/>
            <a:ext cx="147637" cy="231775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2" name="未知"/>
          <p:cNvSpPr>
            <a:spLocks noChangeArrowheads="1"/>
          </p:cNvSpPr>
          <p:nvPr/>
        </p:nvSpPr>
        <p:spPr bwMode="auto">
          <a:xfrm rot="5340000">
            <a:off x="8363585" y="1641474"/>
            <a:ext cx="76200" cy="285750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3" name="未知"/>
          <p:cNvSpPr>
            <a:spLocks noChangeArrowheads="1"/>
          </p:cNvSpPr>
          <p:nvPr/>
        </p:nvSpPr>
        <p:spPr bwMode="auto">
          <a:xfrm rot="16620000">
            <a:off x="8435817" y="2575719"/>
            <a:ext cx="76200" cy="287337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4" name="未知"/>
          <p:cNvSpPr>
            <a:spLocks noChangeArrowheads="1"/>
          </p:cNvSpPr>
          <p:nvPr/>
        </p:nvSpPr>
        <p:spPr bwMode="auto">
          <a:xfrm>
            <a:off x="7609523" y="2178049"/>
            <a:ext cx="68262" cy="158750"/>
          </a:xfrm>
          <a:custGeom>
            <a:avLst/>
            <a:gdLst>
              <a:gd name="T0" fmla="*/ 28 w 43"/>
              <a:gd name="T1" fmla="*/ 0 h 100"/>
              <a:gd name="T2" fmla="*/ 0 w 43"/>
              <a:gd name="T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" h="100">
                <a:moveTo>
                  <a:pt x="28" y="0"/>
                </a:moveTo>
                <a:cubicBezTo>
                  <a:pt x="43" y="46"/>
                  <a:pt x="32" y="68"/>
                  <a:pt x="0" y="10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5" name="未知"/>
          <p:cNvSpPr>
            <a:spLocks noChangeArrowheads="1"/>
          </p:cNvSpPr>
          <p:nvPr/>
        </p:nvSpPr>
        <p:spPr bwMode="auto">
          <a:xfrm rot="8700000">
            <a:off x="9104949" y="2111375"/>
            <a:ext cx="123825" cy="271463"/>
          </a:xfrm>
          <a:custGeom>
            <a:avLst/>
            <a:gdLst>
              <a:gd name="T0" fmla="*/ 28 w 43"/>
              <a:gd name="T1" fmla="*/ 0 h 100"/>
              <a:gd name="T2" fmla="*/ 0 w 43"/>
              <a:gd name="T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" h="100">
                <a:moveTo>
                  <a:pt x="28" y="0"/>
                </a:moveTo>
                <a:cubicBezTo>
                  <a:pt x="43" y="46"/>
                  <a:pt x="32" y="68"/>
                  <a:pt x="0" y="10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6" name="未知"/>
          <p:cNvSpPr>
            <a:spLocks noChangeArrowheads="1"/>
          </p:cNvSpPr>
          <p:nvPr/>
        </p:nvSpPr>
        <p:spPr bwMode="auto">
          <a:xfrm>
            <a:off x="2208849" y="3257550"/>
            <a:ext cx="230187" cy="250825"/>
          </a:xfrm>
          <a:custGeom>
            <a:avLst/>
            <a:gdLst>
              <a:gd name="T0" fmla="*/ 28 w 43"/>
              <a:gd name="T1" fmla="*/ 0 h 100"/>
              <a:gd name="T2" fmla="*/ 0 w 43"/>
              <a:gd name="T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" h="100">
                <a:moveTo>
                  <a:pt x="28" y="0"/>
                </a:moveTo>
                <a:cubicBezTo>
                  <a:pt x="43" y="46"/>
                  <a:pt x="32" y="68"/>
                  <a:pt x="0" y="10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7" name="未知"/>
          <p:cNvSpPr>
            <a:spLocks noChangeArrowheads="1"/>
          </p:cNvSpPr>
          <p:nvPr/>
        </p:nvSpPr>
        <p:spPr bwMode="auto">
          <a:xfrm rot="19320000">
            <a:off x="2137411" y="3978274"/>
            <a:ext cx="157163" cy="249238"/>
          </a:xfrm>
          <a:custGeom>
            <a:avLst/>
            <a:gdLst>
              <a:gd name="T0" fmla="*/ 28 w 43"/>
              <a:gd name="T1" fmla="*/ 0 h 100"/>
              <a:gd name="T2" fmla="*/ 0 w 43"/>
              <a:gd name="T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" h="100">
                <a:moveTo>
                  <a:pt x="28" y="0"/>
                </a:moveTo>
                <a:cubicBezTo>
                  <a:pt x="43" y="46"/>
                  <a:pt x="32" y="68"/>
                  <a:pt x="0" y="10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8" name="未知"/>
          <p:cNvSpPr>
            <a:spLocks noChangeArrowheads="1"/>
          </p:cNvSpPr>
          <p:nvPr/>
        </p:nvSpPr>
        <p:spPr bwMode="auto">
          <a:xfrm flipH="1">
            <a:off x="3001011" y="3114674"/>
            <a:ext cx="288925" cy="215900"/>
          </a:xfrm>
          <a:custGeom>
            <a:avLst/>
            <a:gdLst>
              <a:gd name="T0" fmla="*/ 28 w 43"/>
              <a:gd name="T1" fmla="*/ 0 h 100"/>
              <a:gd name="T2" fmla="*/ 0 w 43"/>
              <a:gd name="T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" h="100">
                <a:moveTo>
                  <a:pt x="28" y="0"/>
                </a:moveTo>
                <a:cubicBezTo>
                  <a:pt x="43" y="46"/>
                  <a:pt x="32" y="68"/>
                  <a:pt x="0" y="10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69" name="未知"/>
          <p:cNvSpPr>
            <a:spLocks noChangeArrowheads="1"/>
          </p:cNvSpPr>
          <p:nvPr/>
        </p:nvSpPr>
        <p:spPr bwMode="auto">
          <a:xfrm rot="15240000">
            <a:off x="3141504" y="4198143"/>
            <a:ext cx="254000" cy="246062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70" name="未知"/>
          <p:cNvSpPr>
            <a:spLocks noChangeArrowheads="1"/>
          </p:cNvSpPr>
          <p:nvPr/>
        </p:nvSpPr>
        <p:spPr bwMode="auto">
          <a:xfrm rot="5340000">
            <a:off x="4154329" y="3404393"/>
            <a:ext cx="215900" cy="217488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71" name="未知"/>
          <p:cNvSpPr>
            <a:spLocks noChangeArrowheads="1"/>
          </p:cNvSpPr>
          <p:nvPr/>
        </p:nvSpPr>
        <p:spPr bwMode="auto">
          <a:xfrm rot="7740000">
            <a:off x="5439410" y="3325812"/>
            <a:ext cx="76200" cy="355600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72" name="未知"/>
          <p:cNvSpPr>
            <a:spLocks noChangeArrowheads="1"/>
          </p:cNvSpPr>
          <p:nvPr/>
        </p:nvSpPr>
        <p:spPr bwMode="auto">
          <a:xfrm rot="19500000">
            <a:off x="4404360" y="4135438"/>
            <a:ext cx="160338" cy="331787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73" name="未知"/>
          <p:cNvSpPr>
            <a:spLocks noChangeArrowheads="1"/>
          </p:cNvSpPr>
          <p:nvPr/>
        </p:nvSpPr>
        <p:spPr bwMode="auto">
          <a:xfrm rot="16800000">
            <a:off x="5050473" y="4232275"/>
            <a:ext cx="290513" cy="214312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74" name="未知"/>
          <p:cNvSpPr>
            <a:spLocks noChangeArrowheads="1"/>
          </p:cNvSpPr>
          <p:nvPr/>
        </p:nvSpPr>
        <p:spPr bwMode="auto">
          <a:xfrm rot="15240000">
            <a:off x="7354729" y="4018755"/>
            <a:ext cx="209550" cy="401638"/>
          </a:xfrm>
          <a:custGeom>
            <a:avLst/>
            <a:gdLst>
              <a:gd name="T0" fmla="*/ 0 w 93"/>
              <a:gd name="T1" fmla="*/ 0 h 146"/>
              <a:gd name="T2" fmla="*/ 82 w 93"/>
              <a:gd name="T3" fmla="*/ 55 h 146"/>
              <a:gd name="T4" fmla="*/ 82 w 93"/>
              <a:gd name="T5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146">
                <a:moveTo>
                  <a:pt x="0" y="0"/>
                </a:moveTo>
                <a:cubicBezTo>
                  <a:pt x="64" y="13"/>
                  <a:pt x="42" y="13"/>
                  <a:pt x="82" y="55"/>
                </a:cubicBezTo>
                <a:cubicBezTo>
                  <a:pt x="93" y="89"/>
                  <a:pt x="82" y="112"/>
                  <a:pt x="82" y="146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75" name="未知"/>
          <p:cNvSpPr>
            <a:spLocks noChangeArrowheads="1"/>
          </p:cNvSpPr>
          <p:nvPr/>
        </p:nvSpPr>
        <p:spPr bwMode="auto">
          <a:xfrm flipV="1">
            <a:off x="6314123" y="3330574"/>
            <a:ext cx="215900" cy="215900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76" name="未知"/>
          <p:cNvSpPr>
            <a:spLocks noChangeArrowheads="1"/>
          </p:cNvSpPr>
          <p:nvPr/>
        </p:nvSpPr>
        <p:spPr bwMode="auto">
          <a:xfrm flipV="1">
            <a:off x="2642235" y="1746249"/>
            <a:ext cx="215900" cy="215900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77" name="未知"/>
          <p:cNvSpPr>
            <a:spLocks noChangeArrowheads="1"/>
          </p:cNvSpPr>
          <p:nvPr/>
        </p:nvSpPr>
        <p:spPr bwMode="auto">
          <a:xfrm rot="16140000" flipV="1">
            <a:off x="6314124" y="4122738"/>
            <a:ext cx="231775" cy="231775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78" name="未知"/>
          <p:cNvSpPr>
            <a:spLocks noChangeArrowheads="1"/>
          </p:cNvSpPr>
          <p:nvPr/>
        </p:nvSpPr>
        <p:spPr bwMode="auto">
          <a:xfrm rot="8700000">
            <a:off x="7898449" y="3330575"/>
            <a:ext cx="122237" cy="271463"/>
          </a:xfrm>
          <a:custGeom>
            <a:avLst/>
            <a:gdLst>
              <a:gd name="T0" fmla="*/ 28 w 43"/>
              <a:gd name="T1" fmla="*/ 0 h 100"/>
              <a:gd name="T2" fmla="*/ 0 w 43"/>
              <a:gd name="T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" h="100">
                <a:moveTo>
                  <a:pt x="28" y="0"/>
                </a:moveTo>
                <a:cubicBezTo>
                  <a:pt x="43" y="46"/>
                  <a:pt x="32" y="68"/>
                  <a:pt x="0" y="10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79" name="未知"/>
          <p:cNvSpPr>
            <a:spLocks noChangeArrowheads="1"/>
          </p:cNvSpPr>
          <p:nvPr/>
        </p:nvSpPr>
        <p:spPr bwMode="auto">
          <a:xfrm flipV="1">
            <a:off x="8906510" y="3257549"/>
            <a:ext cx="215900" cy="215900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80" name="未知"/>
          <p:cNvSpPr>
            <a:spLocks noChangeArrowheads="1"/>
          </p:cNvSpPr>
          <p:nvPr/>
        </p:nvSpPr>
        <p:spPr bwMode="auto">
          <a:xfrm rot="10620000" flipV="1">
            <a:off x="9986010" y="4194174"/>
            <a:ext cx="215900" cy="217488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81" name="未知"/>
          <p:cNvSpPr>
            <a:spLocks noChangeArrowheads="1"/>
          </p:cNvSpPr>
          <p:nvPr/>
        </p:nvSpPr>
        <p:spPr bwMode="auto">
          <a:xfrm rot="16320000" flipV="1">
            <a:off x="8906510" y="4194174"/>
            <a:ext cx="215900" cy="215900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82" name="未知"/>
          <p:cNvSpPr>
            <a:spLocks noChangeArrowheads="1"/>
          </p:cNvSpPr>
          <p:nvPr/>
        </p:nvSpPr>
        <p:spPr bwMode="auto">
          <a:xfrm rot="5580000" flipV="1">
            <a:off x="9997917" y="3245643"/>
            <a:ext cx="215900" cy="239713"/>
          </a:xfrm>
          <a:custGeom>
            <a:avLst/>
            <a:gdLst>
              <a:gd name="T0" fmla="*/ 0 w 90"/>
              <a:gd name="T1" fmla="*/ 0 h 91"/>
              <a:gd name="T2" fmla="*/ 90 w 90"/>
              <a:gd name="T3" fmla="*/ 0 h 91"/>
              <a:gd name="T4" fmla="*/ 90 w 90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91">
                <a:moveTo>
                  <a:pt x="0" y="0"/>
                </a:moveTo>
                <a:lnTo>
                  <a:pt x="90" y="0"/>
                </a:lnTo>
                <a:lnTo>
                  <a:pt x="90" y="91"/>
                </a:lnTo>
              </a:path>
            </a:pathLst>
          </a:cu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46" name="文本框 9245"/>
          <p:cNvSpPr txBox="1">
            <a:spLocks noChangeArrowheads="1"/>
          </p:cNvSpPr>
          <p:nvPr/>
        </p:nvSpPr>
        <p:spPr bwMode="auto">
          <a:xfrm>
            <a:off x="698977" y="4844666"/>
            <a:ext cx="6635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四边形有：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个角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 bldLvl="0"/>
      <p:bldP spid="924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菱形 11265"/>
          <p:cNvSpPr>
            <a:spLocks noChangeArrowheads="1"/>
          </p:cNvSpPr>
          <p:nvPr/>
        </p:nvSpPr>
        <p:spPr bwMode="auto">
          <a:xfrm>
            <a:off x="3918412" y="2539697"/>
            <a:ext cx="1333500" cy="1295400"/>
          </a:xfrm>
          <a:prstGeom prst="diamond">
            <a:avLst/>
          </a:prstGeom>
          <a:noFill/>
          <a:ln w="2857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1271" name="双括号 11279"/>
          <p:cNvSpPr>
            <a:spLocks noChangeArrowheads="1"/>
          </p:cNvSpPr>
          <p:nvPr/>
        </p:nvSpPr>
        <p:spPr bwMode="auto">
          <a:xfrm>
            <a:off x="4261312" y="3987497"/>
            <a:ext cx="838200" cy="228600"/>
          </a:xfrm>
          <a:prstGeom prst="bracketPair">
            <a:avLst>
              <a:gd name="adj" fmla="val 16667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2" name="双括号 11280"/>
          <p:cNvSpPr>
            <a:spLocks noChangeArrowheads="1"/>
          </p:cNvSpPr>
          <p:nvPr/>
        </p:nvSpPr>
        <p:spPr bwMode="auto">
          <a:xfrm>
            <a:off x="7447424" y="3865260"/>
            <a:ext cx="838200" cy="228600"/>
          </a:xfrm>
          <a:prstGeom prst="bracketPair">
            <a:avLst>
              <a:gd name="adj" fmla="val 16667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3" name="双括号 11284"/>
          <p:cNvSpPr>
            <a:spLocks noChangeArrowheads="1"/>
          </p:cNvSpPr>
          <p:nvPr/>
        </p:nvSpPr>
        <p:spPr bwMode="auto">
          <a:xfrm>
            <a:off x="7341945" y="5702300"/>
            <a:ext cx="914400" cy="304800"/>
          </a:xfrm>
          <a:prstGeom prst="bracketPair">
            <a:avLst>
              <a:gd name="adj" fmla="val 16667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74" name="双括号 11286"/>
          <p:cNvSpPr>
            <a:spLocks noChangeArrowheads="1"/>
          </p:cNvSpPr>
          <p:nvPr/>
        </p:nvSpPr>
        <p:spPr bwMode="auto">
          <a:xfrm>
            <a:off x="4251083" y="5740400"/>
            <a:ext cx="914400" cy="304800"/>
          </a:xfrm>
          <a:prstGeom prst="bracketPair">
            <a:avLst>
              <a:gd name="adj" fmla="val 16667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1304" name="组合 11303"/>
          <p:cNvGrpSpPr/>
          <p:nvPr/>
        </p:nvGrpSpPr>
        <p:grpSpPr bwMode="auto">
          <a:xfrm>
            <a:off x="4350212" y="3792235"/>
            <a:ext cx="647700" cy="431800"/>
            <a:chOff x="0" y="0"/>
            <a:chExt cx="408" cy="272"/>
          </a:xfrm>
        </p:grpSpPr>
        <p:sp>
          <p:nvSpPr>
            <p:cNvPr id="11276" name="直接连接符 11304"/>
            <p:cNvSpPr>
              <a:spLocks noChangeShapeType="1"/>
            </p:cNvSpPr>
            <p:nvPr/>
          </p:nvSpPr>
          <p:spPr bwMode="auto">
            <a:xfrm>
              <a:off x="0" y="90"/>
              <a:ext cx="136" cy="182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77" name="直接连接符 11305"/>
            <p:cNvSpPr>
              <a:spLocks noChangeShapeType="1"/>
            </p:cNvSpPr>
            <p:nvPr/>
          </p:nvSpPr>
          <p:spPr bwMode="auto">
            <a:xfrm flipV="1">
              <a:off x="136" y="0"/>
              <a:ext cx="272" cy="272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307" name="组合 11306"/>
          <p:cNvGrpSpPr/>
          <p:nvPr/>
        </p:nvGrpSpPr>
        <p:grpSpPr bwMode="auto">
          <a:xfrm>
            <a:off x="7663324" y="3792235"/>
            <a:ext cx="431800" cy="431800"/>
            <a:chOff x="0" y="0"/>
            <a:chExt cx="272" cy="272"/>
          </a:xfrm>
        </p:grpSpPr>
        <p:sp>
          <p:nvSpPr>
            <p:cNvPr id="11279" name="直接连接符 11307"/>
            <p:cNvSpPr>
              <a:spLocks noChangeShapeType="1"/>
            </p:cNvSpPr>
            <p:nvPr/>
          </p:nvSpPr>
          <p:spPr bwMode="auto">
            <a:xfrm>
              <a:off x="45" y="0"/>
              <a:ext cx="227" cy="272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80" name="直接连接符 11308"/>
            <p:cNvSpPr>
              <a:spLocks noChangeShapeType="1"/>
            </p:cNvSpPr>
            <p:nvPr/>
          </p:nvSpPr>
          <p:spPr bwMode="auto">
            <a:xfrm flipH="1">
              <a:off x="0" y="0"/>
              <a:ext cx="272" cy="272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316" name="组合 11315"/>
          <p:cNvGrpSpPr/>
          <p:nvPr/>
        </p:nvGrpSpPr>
        <p:grpSpPr bwMode="auto">
          <a:xfrm>
            <a:off x="7640395" y="5627688"/>
            <a:ext cx="431800" cy="431800"/>
            <a:chOff x="0" y="0"/>
            <a:chExt cx="272" cy="272"/>
          </a:xfrm>
        </p:grpSpPr>
        <p:sp>
          <p:nvSpPr>
            <p:cNvPr id="11282" name="直接连接符 11316"/>
            <p:cNvSpPr>
              <a:spLocks noChangeShapeType="1"/>
            </p:cNvSpPr>
            <p:nvPr/>
          </p:nvSpPr>
          <p:spPr bwMode="auto">
            <a:xfrm>
              <a:off x="45" y="0"/>
              <a:ext cx="227" cy="272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83" name="直接连接符 11317"/>
            <p:cNvSpPr>
              <a:spLocks noChangeShapeType="1"/>
            </p:cNvSpPr>
            <p:nvPr/>
          </p:nvSpPr>
          <p:spPr bwMode="auto">
            <a:xfrm flipH="1">
              <a:off x="0" y="0"/>
              <a:ext cx="272" cy="272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284" name="直接连接符 1"/>
          <p:cNvSpPr>
            <a:spLocks noChangeShapeType="1"/>
          </p:cNvSpPr>
          <p:nvPr/>
        </p:nvSpPr>
        <p:spPr bwMode="auto">
          <a:xfrm>
            <a:off x="6950538" y="2779411"/>
            <a:ext cx="1587" cy="763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85" name="直接连接符 2"/>
          <p:cNvSpPr>
            <a:spLocks noChangeShapeType="1"/>
          </p:cNvSpPr>
          <p:nvPr/>
        </p:nvSpPr>
        <p:spPr bwMode="auto">
          <a:xfrm>
            <a:off x="6950538" y="3542997"/>
            <a:ext cx="16335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86" name="直接连接符 3"/>
          <p:cNvSpPr>
            <a:spLocks noChangeShapeType="1"/>
          </p:cNvSpPr>
          <p:nvPr/>
        </p:nvSpPr>
        <p:spPr bwMode="auto">
          <a:xfrm flipV="1">
            <a:off x="8553913" y="2346022"/>
            <a:ext cx="1587" cy="1003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87" name="直接连接符 4"/>
          <p:cNvSpPr>
            <a:spLocks noChangeShapeType="1"/>
          </p:cNvSpPr>
          <p:nvPr/>
        </p:nvSpPr>
        <p:spPr bwMode="auto">
          <a:xfrm flipH="1">
            <a:off x="6921963" y="2346022"/>
            <a:ext cx="16335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88" name="文本框 6"/>
          <p:cNvSpPr txBox="1">
            <a:spLocks noChangeArrowheads="1"/>
          </p:cNvSpPr>
          <p:nvPr/>
        </p:nvSpPr>
        <p:spPr bwMode="auto">
          <a:xfrm>
            <a:off x="7652712" y="295721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1289" name="Text Box 56"/>
          <p:cNvSpPr txBox="1">
            <a:spLocks noChangeArrowheads="1"/>
          </p:cNvSpPr>
          <p:nvPr/>
        </p:nvSpPr>
        <p:spPr bwMode="auto">
          <a:xfrm>
            <a:off x="644987" y="1104860"/>
            <a:ext cx="7640637" cy="114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是四边形的在（  ）里打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“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不是四边形的在（  ）里打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“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1297" name="直接连接符 11290"/>
          <p:cNvSpPr>
            <a:spLocks noChangeShapeType="1"/>
          </p:cNvSpPr>
          <p:nvPr/>
        </p:nvSpPr>
        <p:spPr bwMode="auto">
          <a:xfrm flipH="1">
            <a:off x="4161300" y="4454223"/>
            <a:ext cx="1090613" cy="9239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98" name="直接连接符 11292"/>
          <p:cNvSpPr>
            <a:spLocks noChangeShapeType="1"/>
          </p:cNvSpPr>
          <p:nvPr/>
        </p:nvSpPr>
        <p:spPr bwMode="auto">
          <a:xfrm>
            <a:off x="4250199" y="4454222"/>
            <a:ext cx="1131888" cy="9223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299" name="文本框 5"/>
          <p:cNvSpPr txBox="1">
            <a:spLocks noChangeArrowheads="1"/>
          </p:cNvSpPr>
          <p:nvPr/>
        </p:nvSpPr>
        <p:spPr bwMode="auto">
          <a:xfrm>
            <a:off x="4526924" y="514637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1300" name="波形 9"/>
          <p:cNvSpPr>
            <a:spLocks noChangeArrowheads="1"/>
          </p:cNvSpPr>
          <p:nvPr/>
        </p:nvSpPr>
        <p:spPr bwMode="auto">
          <a:xfrm>
            <a:off x="6787025" y="4368497"/>
            <a:ext cx="1768475" cy="1009650"/>
          </a:xfrm>
          <a:prstGeom prst="wave">
            <a:avLst>
              <a:gd name="adj1" fmla="val 12500"/>
              <a:gd name="adj2" fmla="val 0"/>
            </a:avLst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4451108" y="5702300"/>
            <a:ext cx="431800" cy="431800"/>
            <a:chOff x="0" y="0"/>
            <a:chExt cx="272" cy="272"/>
          </a:xfrm>
        </p:grpSpPr>
        <p:sp>
          <p:nvSpPr>
            <p:cNvPr id="11302" name="直接连接符 17"/>
            <p:cNvSpPr>
              <a:spLocks noChangeShapeType="1"/>
            </p:cNvSpPr>
            <p:nvPr/>
          </p:nvSpPr>
          <p:spPr bwMode="auto">
            <a:xfrm>
              <a:off x="45" y="0"/>
              <a:ext cx="227" cy="272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03" name="直接连接符 18"/>
            <p:cNvSpPr>
              <a:spLocks noChangeShapeType="1"/>
            </p:cNvSpPr>
            <p:nvPr/>
          </p:nvSpPr>
          <p:spPr bwMode="auto">
            <a:xfrm flipH="1">
              <a:off x="0" y="0"/>
              <a:ext cx="272" cy="272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文本框 19"/>
          <p:cNvSpPr txBox="1">
            <a:spLocks noChangeArrowheads="1"/>
          </p:cNvSpPr>
          <p:nvPr/>
        </p:nvSpPr>
        <p:spPr bwMode="auto">
          <a:xfrm>
            <a:off x="7408237" y="464313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4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56"/>
          <p:cNvSpPr txBox="1">
            <a:spLocks noChangeArrowheads="1"/>
          </p:cNvSpPr>
          <p:nvPr/>
        </p:nvSpPr>
        <p:spPr bwMode="auto">
          <a:xfrm>
            <a:off x="555204" y="1208470"/>
            <a:ext cx="90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在下面的点子图上画出两个不同的四边形。</a:t>
            </a:r>
          </a:p>
        </p:txBody>
      </p:sp>
      <p:pic>
        <p:nvPicPr>
          <p:cNvPr id="13317" name="图片 3" descr="59c127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513" y="2200381"/>
            <a:ext cx="4896975" cy="330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56"/>
          <p:cNvSpPr txBox="1">
            <a:spLocks noChangeArrowheads="1"/>
          </p:cNvSpPr>
          <p:nvPr/>
        </p:nvSpPr>
        <p:spPr bwMode="auto">
          <a:xfrm>
            <a:off x="688976" y="1150897"/>
            <a:ext cx="39166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di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研究长方形和正方形的特点</a:t>
            </a:r>
          </a:p>
        </p:txBody>
      </p:sp>
      <p:sp>
        <p:nvSpPr>
          <p:cNvPr id="14347" name="文本框 22536"/>
          <p:cNvSpPr txBox="1">
            <a:spLocks noChangeArrowheads="1"/>
          </p:cNvSpPr>
          <p:nvPr/>
        </p:nvSpPr>
        <p:spPr bwMode="auto">
          <a:xfrm>
            <a:off x="3279917" y="4975507"/>
            <a:ext cx="162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长方形</a:t>
            </a: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8" name="文本框 38"/>
          <p:cNvSpPr txBox="1">
            <a:spLocks noChangeArrowheads="1"/>
          </p:cNvSpPr>
          <p:nvPr/>
        </p:nvSpPr>
        <p:spPr bwMode="auto">
          <a:xfrm>
            <a:off x="4210192" y="2689507"/>
            <a:ext cx="162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正方形</a:t>
            </a: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9" name="矩形 57"/>
          <p:cNvSpPr>
            <a:spLocks noChangeArrowheads="1"/>
          </p:cNvSpPr>
          <p:nvPr/>
        </p:nvSpPr>
        <p:spPr bwMode="auto">
          <a:xfrm>
            <a:off x="2062305" y="2689508"/>
            <a:ext cx="4060825" cy="19653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9" name="组合 58"/>
          <p:cNvGrpSpPr/>
          <p:nvPr/>
        </p:nvGrpSpPr>
        <p:grpSpPr bwMode="auto">
          <a:xfrm>
            <a:off x="2076592" y="2687921"/>
            <a:ext cx="431800" cy="358775"/>
            <a:chOff x="0" y="0"/>
            <a:chExt cx="192" cy="192"/>
          </a:xfrm>
        </p:grpSpPr>
        <p:sp>
          <p:nvSpPr>
            <p:cNvPr id="14351" name="直接连接符 59"/>
            <p:cNvSpPr>
              <a:spLocks noChangeShapeType="1"/>
            </p:cNvSpPr>
            <p:nvPr/>
          </p:nvSpPr>
          <p:spPr bwMode="auto">
            <a:xfrm>
              <a:off x="0" y="1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52" name="直接连接符 60"/>
            <p:cNvSpPr>
              <a:spLocks noChangeShapeType="1"/>
            </p:cNvSpPr>
            <p:nvPr/>
          </p:nvSpPr>
          <p:spPr bwMode="auto">
            <a:xfrm>
              <a:off x="192" y="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2" name="组合 61"/>
          <p:cNvGrpSpPr/>
          <p:nvPr/>
        </p:nvGrpSpPr>
        <p:grpSpPr bwMode="auto">
          <a:xfrm>
            <a:off x="5761180" y="4294471"/>
            <a:ext cx="360363" cy="358775"/>
            <a:chOff x="0" y="0"/>
            <a:chExt cx="240" cy="240"/>
          </a:xfrm>
        </p:grpSpPr>
        <p:sp>
          <p:nvSpPr>
            <p:cNvPr id="14354" name="直接连接符 62"/>
            <p:cNvSpPr>
              <a:spLocks noChangeShapeType="1"/>
            </p:cNvSpPr>
            <p:nvPr/>
          </p:nvSpPr>
          <p:spPr bwMode="auto">
            <a:xfrm>
              <a:off x="0" y="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55" name="直接连接符 63"/>
            <p:cNvSpPr>
              <a:spLocks noChangeShapeType="1"/>
            </p:cNvSpPr>
            <p:nvPr/>
          </p:nvSpPr>
          <p:spPr bwMode="auto">
            <a:xfrm>
              <a:off x="0" y="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5" name="组合 64"/>
          <p:cNvGrpSpPr/>
          <p:nvPr/>
        </p:nvGrpSpPr>
        <p:grpSpPr bwMode="auto">
          <a:xfrm rot="5400000">
            <a:off x="2075799" y="4295264"/>
            <a:ext cx="360362" cy="358775"/>
            <a:chOff x="0" y="0"/>
            <a:chExt cx="240" cy="240"/>
          </a:xfrm>
        </p:grpSpPr>
        <p:sp>
          <p:nvSpPr>
            <p:cNvPr id="14357" name="直接连接符 65"/>
            <p:cNvSpPr>
              <a:spLocks noChangeShapeType="1"/>
            </p:cNvSpPr>
            <p:nvPr/>
          </p:nvSpPr>
          <p:spPr bwMode="auto">
            <a:xfrm>
              <a:off x="0" y="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58" name="直接连接符 66"/>
            <p:cNvSpPr>
              <a:spLocks noChangeShapeType="1"/>
            </p:cNvSpPr>
            <p:nvPr/>
          </p:nvSpPr>
          <p:spPr bwMode="auto">
            <a:xfrm>
              <a:off x="0" y="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8" name="组合 67"/>
          <p:cNvGrpSpPr/>
          <p:nvPr/>
        </p:nvGrpSpPr>
        <p:grpSpPr bwMode="auto">
          <a:xfrm rot="5400000">
            <a:off x="5724667" y="2730783"/>
            <a:ext cx="431800" cy="358775"/>
            <a:chOff x="0" y="0"/>
            <a:chExt cx="192" cy="192"/>
          </a:xfrm>
        </p:grpSpPr>
        <p:sp>
          <p:nvSpPr>
            <p:cNvPr id="14360" name="直接连接符 68"/>
            <p:cNvSpPr>
              <a:spLocks noChangeShapeType="1"/>
            </p:cNvSpPr>
            <p:nvPr/>
          </p:nvSpPr>
          <p:spPr bwMode="auto">
            <a:xfrm>
              <a:off x="0" y="1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61" name="直接连接符 69"/>
            <p:cNvSpPr>
              <a:spLocks noChangeShapeType="1"/>
            </p:cNvSpPr>
            <p:nvPr/>
          </p:nvSpPr>
          <p:spPr bwMode="auto">
            <a:xfrm>
              <a:off x="192" y="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1" name="直接连接符 70"/>
          <p:cNvSpPr>
            <a:spLocks noChangeShapeType="1"/>
          </p:cNvSpPr>
          <p:nvPr/>
        </p:nvSpPr>
        <p:spPr bwMode="auto">
          <a:xfrm>
            <a:off x="2076592" y="2694270"/>
            <a:ext cx="40433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" name="直接连接符 71"/>
          <p:cNvSpPr>
            <a:spLocks noChangeShapeType="1"/>
          </p:cNvSpPr>
          <p:nvPr/>
        </p:nvSpPr>
        <p:spPr bwMode="auto">
          <a:xfrm>
            <a:off x="2062304" y="4651657"/>
            <a:ext cx="4044950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3" name="直接连接符 72"/>
          <p:cNvSpPr>
            <a:spLocks noChangeShapeType="1"/>
          </p:cNvSpPr>
          <p:nvPr/>
        </p:nvSpPr>
        <p:spPr bwMode="auto">
          <a:xfrm>
            <a:off x="2062304" y="2687920"/>
            <a:ext cx="14288" cy="196691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" name="直接连接符 73"/>
          <p:cNvSpPr>
            <a:spLocks noChangeShapeType="1"/>
          </p:cNvSpPr>
          <p:nvPr/>
        </p:nvSpPr>
        <p:spPr bwMode="auto">
          <a:xfrm>
            <a:off x="6123129" y="2694270"/>
            <a:ext cx="12700" cy="196691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66" name="矩形 74"/>
          <p:cNvSpPr>
            <a:spLocks noChangeArrowheads="1"/>
          </p:cNvSpPr>
          <p:nvPr/>
        </p:nvSpPr>
        <p:spPr bwMode="auto">
          <a:xfrm>
            <a:off x="7158180" y="2422807"/>
            <a:ext cx="2754313" cy="244475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2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6" name="组合 75"/>
          <p:cNvGrpSpPr/>
          <p:nvPr/>
        </p:nvGrpSpPr>
        <p:grpSpPr bwMode="auto">
          <a:xfrm>
            <a:off x="7183579" y="2429158"/>
            <a:ext cx="431800" cy="358775"/>
            <a:chOff x="0" y="0"/>
            <a:chExt cx="192" cy="192"/>
          </a:xfrm>
        </p:grpSpPr>
        <p:sp>
          <p:nvSpPr>
            <p:cNvPr id="14368" name="直接连接符 76"/>
            <p:cNvSpPr>
              <a:spLocks noChangeShapeType="1"/>
            </p:cNvSpPr>
            <p:nvPr/>
          </p:nvSpPr>
          <p:spPr bwMode="auto">
            <a:xfrm>
              <a:off x="0" y="1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69" name="直接连接符 77"/>
            <p:cNvSpPr>
              <a:spLocks noChangeShapeType="1"/>
            </p:cNvSpPr>
            <p:nvPr/>
          </p:nvSpPr>
          <p:spPr bwMode="auto">
            <a:xfrm>
              <a:off x="192" y="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9" name="组合 78"/>
          <p:cNvGrpSpPr/>
          <p:nvPr/>
        </p:nvGrpSpPr>
        <p:grpSpPr bwMode="auto">
          <a:xfrm>
            <a:off x="9552130" y="4502433"/>
            <a:ext cx="360363" cy="358775"/>
            <a:chOff x="0" y="0"/>
            <a:chExt cx="240" cy="240"/>
          </a:xfrm>
        </p:grpSpPr>
        <p:sp>
          <p:nvSpPr>
            <p:cNvPr id="14371" name="直接连接符 79"/>
            <p:cNvSpPr>
              <a:spLocks noChangeShapeType="1"/>
            </p:cNvSpPr>
            <p:nvPr/>
          </p:nvSpPr>
          <p:spPr bwMode="auto">
            <a:xfrm>
              <a:off x="0" y="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72" name="直接连接符 80"/>
            <p:cNvSpPr>
              <a:spLocks noChangeShapeType="1"/>
            </p:cNvSpPr>
            <p:nvPr/>
          </p:nvSpPr>
          <p:spPr bwMode="auto">
            <a:xfrm>
              <a:off x="0" y="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2" name="组合 81"/>
          <p:cNvGrpSpPr/>
          <p:nvPr/>
        </p:nvGrpSpPr>
        <p:grpSpPr bwMode="auto">
          <a:xfrm rot="5400000">
            <a:off x="7157386" y="4503227"/>
            <a:ext cx="360363" cy="358775"/>
            <a:chOff x="0" y="0"/>
            <a:chExt cx="240" cy="240"/>
          </a:xfrm>
        </p:grpSpPr>
        <p:sp>
          <p:nvSpPr>
            <p:cNvPr id="14374" name="直接连接符 82"/>
            <p:cNvSpPr>
              <a:spLocks noChangeShapeType="1"/>
            </p:cNvSpPr>
            <p:nvPr/>
          </p:nvSpPr>
          <p:spPr bwMode="auto">
            <a:xfrm>
              <a:off x="0" y="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75" name="直接连接符 83"/>
            <p:cNvSpPr>
              <a:spLocks noChangeShapeType="1"/>
            </p:cNvSpPr>
            <p:nvPr/>
          </p:nvSpPr>
          <p:spPr bwMode="auto">
            <a:xfrm>
              <a:off x="0" y="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组合 84"/>
          <p:cNvGrpSpPr/>
          <p:nvPr/>
        </p:nvGrpSpPr>
        <p:grpSpPr bwMode="auto">
          <a:xfrm rot="5400000">
            <a:off x="9517205" y="2468845"/>
            <a:ext cx="431800" cy="358775"/>
            <a:chOff x="0" y="0"/>
            <a:chExt cx="192" cy="192"/>
          </a:xfrm>
        </p:grpSpPr>
        <p:sp>
          <p:nvSpPr>
            <p:cNvPr id="14377" name="直接连接符 85"/>
            <p:cNvSpPr>
              <a:spLocks noChangeShapeType="1"/>
            </p:cNvSpPr>
            <p:nvPr/>
          </p:nvSpPr>
          <p:spPr bwMode="auto">
            <a:xfrm>
              <a:off x="0" y="1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78" name="直接连接符 86"/>
            <p:cNvSpPr>
              <a:spLocks noChangeShapeType="1"/>
            </p:cNvSpPr>
            <p:nvPr/>
          </p:nvSpPr>
          <p:spPr bwMode="auto">
            <a:xfrm>
              <a:off x="192" y="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8" name="直接连接符 87"/>
          <p:cNvSpPr>
            <a:spLocks noChangeShapeType="1"/>
          </p:cNvSpPr>
          <p:nvPr/>
        </p:nvSpPr>
        <p:spPr bwMode="auto">
          <a:xfrm flipV="1">
            <a:off x="7158179" y="2422808"/>
            <a:ext cx="2755900" cy="9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9" name="直接连接符 88"/>
          <p:cNvSpPr>
            <a:spLocks noChangeShapeType="1"/>
          </p:cNvSpPr>
          <p:nvPr/>
        </p:nvSpPr>
        <p:spPr bwMode="auto">
          <a:xfrm flipV="1">
            <a:off x="7183579" y="4861207"/>
            <a:ext cx="2730500" cy="12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0" name="直接连接符 89"/>
          <p:cNvSpPr>
            <a:spLocks noChangeShapeType="1"/>
          </p:cNvSpPr>
          <p:nvPr/>
        </p:nvSpPr>
        <p:spPr bwMode="auto">
          <a:xfrm>
            <a:off x="7158179" y="2422807"/>
            <a:ext cx="0" cy="2438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1" name="直接连接符 90"/>
          <p:cNvSpPr>
            <a:spLocks noChangeShapeType="1"/>
          </p:cNvSpPr>
          <p:nvPr/>
        </p:nvSpPr>
        <p:spPr bwMode="auto">
          <a:xfrm>
            <a:off x="9914079" y="2429157"/>
            <a:ext cx="0" cy="24447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83" name="文本框 91"/>
          <p:cNvSpPr txBox="1">
            <a:spLocks noChangeArrowheads="1"/>
          </p:cNvSpPr>
          <p:nvPr/>
        </p:nvSpPr>
        <p:spPr bwMode="auto">
          <a:xfrm>
            <a:off x="7874142" y="5070758"/>
            <a:ext cx="162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正方形</a:t>
            </a: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rrowheads="1"/>
          </p:cNvSpPr>
          <p:nvPr/>
        </p:nvSpPr>
        <p:spPr bwMode="auto">
          <a:xfrm>
            <a:off x="1985259" y="2765527"/>
            <a:ext cx="4059238" cy="196373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362" name="组合 23569"/>
          <p:cNvGrpSpPr/>
          <p:nvPr/>
        </p:nvGrpSpPr>
        <p:grpSpPr bwMode="auto">
          <a:xfrm>
            <a:off x="1997959" y="2763939"/>
            <a:ext cx="431800" cy="358775"/>
            <a:chOff x="0" y="0"/>
            <a:chExt cx="192" cy="192"/>
          </a:xfrm>
        </p:grpSpPr>
        <p:sp>
          <p:nvSpPr>
            <p:cNvPr id="15363" name="直接连接符 23570"/>
            <p:cNvSpPr>
              <a:spLocks noChangeShapeType="1"/>
            </p:cNvSpPr>
            <p:nvPr/>
          </p:nvSpPr>
          <p:spPr bwMode="auto">
            <a:xfrm>
              <a:off x="0" y="1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64" name="直接连接符 23571"/>
            <p:cNvSpPr>
              <a:spLocks noChangeShapeType="1"/>
            </p:cNvSpPr>
            <p:nvPr/>
          </p:nvSpPr>
          <p:spPr bwMode="auto">
            <a:xfrm>
              <a:off x="192" y="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65" name="组合 6"/>
          <p:cNvGrpSpPr/>
          <p:nvPr/>
        </p:nvGrpSpPr>
        <p:grpSpPr bwMode="auto">
          <a:xfrm>
            <a:off x="5684135" y="4368902"/>
            <a:ext cx="360363" cy="358775"/>
            <a:chOff x="0" y="0"/>
            <a:chExt cx="240" cy="240"/>
          </a:xfrm>
        </p:grpSpPr>
        <p:sp>
          <p:nvSpPr>
            <p:cNvPr id="15366" name="直接连接符 7"/>
            <p:cNvSpPr>
              <a:spLocks noChangeShapeType="1"/>
            </p:cNvSpPr>
            <p:nvPr/>
          </p:nvSpPr>
          <p:spPr bwMode="auto">
            <a:xfrm>
              <a:off x="0" y="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67" name="直接连接符 8"/>
            <p:cNvSpPr>
              <a:spLocks noChangeShapeType="1"/>
            </p:cNvSpPr>
            <p:nvPr/>
          </p:nvSpPr>
          <p:spPr bwMode="auto">
            <a:xfrm>
              <a:off x="0" y="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68" name="组合 9"/>
          <p:cNvGrpSpPr/>
          <p:nvPr/>
        </p:nvGrpSpPr>
        <p:grpSpPr bwMode="auto">
          <a:xfrm rot="5400000">
            <a:off x="1997166" y="4369695"/>
            <a:ext cx="360362" cy="358775"/>
            <a:chOff x="0" y="0"/>
            <a:chExt cx="240" cy="240"/>
          </a:xfrm>
        </p:grpSpPr>
        <p:sp>
          <p:nvSpPr>
            <p:cNvPr id="15369" name="直接连接符 10"/>
            <p:cNvSpPr>
              <a:spLocks noChangeShapeType="1"/>
            </p:cNvSpPr>
            <p:nvPr/>
          </p:nvSpPr>
          <p:spPr bwMode="auto">
            <a:xfrm>
              <a:off x="0" y="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0" name="直接连接符 11"/>
            <p:cNvSpPr>
              <a:spLocks noChangeShapeType="1"/>
            </p:cNvSpPr>
            <p:nvPr/>
          </p:nvSpPr>
          <p:spPr bwMode="auto">
            <a:xfrm>
              <a:off x="0" y="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71" name="组合 12"/>
          <p:cNvGrpSpPr/>
          <p:nvPr/>
        </p:nvGrpSpPr>
        <p:grpSpPr bwMode="auto">
          <a:xfrm rot="5400000">
            <a:off x="5646035" y="2805214"/>
            <a:ext cx="431800" cy="358775"/>
            <a:chOff x="0" y="0"/>
            <a:chExt cx="192" cy="192"/>
          </a:xfrm>
        </p:grpSpPr>
        <p:sp>
          <p:nvSpPr>
            <p:cNvPr id="15372" name="直接连接符 13"/>
            <p:cNvSpPr>
              <a:spLocks noChangeShapeType="1"/>
            </p:cNvSpPr>
            <p:nvPr/>
          </p:nvSpPr>
          <p:spPr bwMode="auto">
            <a:xfrm>
              <a:off x="0" y="1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73" name="直接连接符 14"/>
            <p:cNvSpPr>
              <a:spLocks noChangeShapeType="1"/>
            </p:cNvSpPr>
            <p:nvPr/>
          </p:nvSpPr>
          <p:spPr bwMode="auto">
            <a:xfrm>
              <a:off x="192" y="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374" name="直接连接符 22531"/>
          <p:cNvSpPr>
            <a:spLocks noChangeShapeType="1"/>
          </p:cNvSpPr>
          <p:nvPr/>
        </p:nvSpPr>
        <p:spPr bwMode="auto">
          <a:xfrm>
            <a:off x="1997959" y="2768702"/>
            <a:ext cx="4044950" cy="15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75" name="直接连接符 17"/>
          <p:cNvSpPr>
            <a:spLocks noChangeShapeType="1"/>
          </p:cNvSpPr>
          <p:nvPr/>
        </p:nvSpPr>
        <p:spPr bwMode="auto">
          <a:xfrm>
            <a:off x="1985260" y="4727676"/>
            <a:ext cx="40433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76" name="直接连接符 22533"/>
          <p:cNvSpPr>
            <a:spLocks noChangeShapeType="1"/>
          </p:cNvSpPr>
          <p:nvPr/>
        </p:nvSpPr>
        <p:spPr bwMode="auto">
          <a:xfrm>
            <a:off x="1985259" y="2763939"/>
            <a:ext cx="12700" cy="19653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77" name="直接连接符 18"/>
          <p:cNvSpPr>
            <a:spLocks noChangeShapeType="1"/>
          </p:cNvSpPr>
          <p:nvPr/>
        </p:nvSpPr>
        <p:spPr bwMode="auto">
          <a:xfrm>
            <a:off x="6044498" y="2770289"/>
            <a:ext cx="14287" cy="19653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78" name="矩形 2"/>
          <p:cNvSpPr>
            <a:spLocks noChangeArrowheads="1"/>
          </p:cNvSpPr>
          <p:nvPr/>
        </p:nvSpPr>
        <p:spPr bwMode="auto">
          <a:xfrm>
            <a:off x="7114472" y="2621064"/>
            <a:ext cx="2754312" cy="244316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2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379" name="组合 3"/>
          <p:cNvGrpSpPr/>
          <p:nvPr/>
        </p:nvGrpSpPr>
        <p:grpSpPr bwMode="auto">
          <a:xfrm>
            <a:off x="7139872" y="2627414"/>
            <a:ext cx="431800" cy="358775"/>
            <a:chOff x="0" y="0"/>
            <a:chExt cx="192" cy="192"/>
          </a:xfrm>
        </p:grpSpPr>
        <p:sp>
          <p:nvSpPr>
            <p:cNvPr id="15380" name="直接连接符 4"/>
            <p:cNvSpPr>
              <a:spLocks noChangeShapeType="1"/>
            </p:cNvSpPr>
            <p:nvPr/>
          </p:nvSpPr>
          <p:spPr bwMode="auto">
            <a:xfrm>
              <a:off x="0" y="1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1" name="直接连接符 5"/>
            <p:cNvSpPr>
              <a:spLocks noChangeShapeType="1"/>
            </p:cNvSpPr>
            <p:nvPr/>
          </p:nvSpPr>
          <p:spPr bwMode="auto">
            <a:xfrm>
              <a:off x="192" y="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82" name="组合 15"/>
          <p:cNvGrpSpPr/>
          <p:nvPr/>
        </p:nvGrpSpPr>
        <p:grpSpPr bwMode="auto">
          <a:xfrm>
            <a:off x="9508422" y="4699102"/>
            <a:ext cx="360362" cy="358775"/>
            <a:chOff x="0" y="0"/>
            <a:chExt cx="240" cy="240"/>
          </a:xfrm>
        </p:grpSpPr>
        <p:sp>
          <p:nvSpPr>
            <p:cNvPr id="15383" name="直接连接符 16"/>
            <p:cNvSpPr>
              <a:spLocks noChangeShapeType="1"/>
            </p:cNvSpPr>
            <p:nvPr/>
          </p:nvSpPr>
          <p:spPr bwMode="auto">
            <a:xfrm>
              <a:off x="0" y="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4" name="直接连接符 19"/>
            <p:cNvSpPr>
              <a:spLocks noChangeShapeType="1"/>
            </p:cNvSpPr>
            <p:nvPr/>
          </p:nvSpPr>
          <p:spPr bwMode="auto">
            <a:xfrm>
              <a:off x="0" y="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85" name="组合 20"/>
          <p:cNvGrpSpPr/>
          <p:nvPr/>
        </p:nvGrpSpPr>
        <p:grpSpPr bwMode="auto">
          <a:xfrm rot="5400000">
            <a:off x="7113679" y="4701483"/>
            <a:ext cx="360363" cy="358775"/>
            <a:chOff x="0" y="0"/>
            <a:chExt cx="240" cy="240"/>
          </a:xfrm>
        </p:grpSpPr>
        <p:sp>
          <p:nvSpPr>
            <p:cNvPr id="15386" name="直接连接符 21"/>
            <p:cNvSpPr>
              <a:spLocks noChangeShapeType="1"/>
            </p:cNvSpPr>
            <p:nvPr/>
          </p:nvSpPr>
          <p:spPr bwMode="auto">
            <a:xfrm>
              <a:off x="0" y="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7" name="直接连接符 22"/>
            <p:cNvSpPr>
              <a:spLocks noChangeShapeType="1"/>
            </p:cNvSpPr>
            <p:nvPr/>
          </p:nvSpPr>
          <p:spPr bwMode="auto">
            <a:xfrm>
              <a:off x="0" y="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5388" name="组合 23"/>
          <p:cNvGrpSpPr/>
          <p:nvPr/>
        </p:nvGrpSpPr>
        <p:grpSpPr bwMode="auto">
          <a:xfrm rot="5400000">
            <a:off x="9473497" y="2665514"/>
            <a:ext cx="431800" cy="358775"/>
            <a:chOff x="0" y="0"/>
            <a:chExt cx="192" cy="192"/>
          </a:xfrm>
        </p:grpSpPr>
        <p:sp>
          <p:nvSpPr>
            <p:cNvPr id="15389" name="直接连接符 24"/>
            <p:cNvSpPr>
              <a:spLocks noChangeShapeType="1"/>
            </p:cNvSpPr>
            <p:nvPr/>
          </p:nvSpPr>
          <p:spPr bwMode="auto">
            <a:xfrm>
              <a:off x="0" y="1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90" name="直接连接符 25"/>
            <p:cNvSpPr>
              <a:spLocks noChangeShapeType="1"/>
            </p:cNvSpPr>
            <p:nvPr/>
          </p:nvSpPr>
          <p:spPr bwMode="auto">
            <a:xfrm>
              <a:off x="192" y="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391" name="直接连接符 26"/>
          <p:cNvSpPr>
            <a:spLocks noChangeShapeType="1"/>
          </p:cNvSpPr>
          <p:nvPr/>
        </p:nvSpPr>
        <p:spPr bwMode="auto">
          <a:xfrm flipV="1">
            <a:off x="7114472" y="2621064"/>
            <a:ext cx="2754312" cy="9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92" name="直接连接符 27"/>
          <p:cNvSpPr>
            <a:spLocks noChangeShapeType="1"/>
          </p:cNvSpPr>
          <p:nvPr/>
        </p:nvSpPr>
        <p:spPr bwMode="auto">
          <a:xfrm flipV="1">
            <a:off x="7139872" y="5059464"/>
            <a:ext cx="2728912" cy="111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93" name="直接连接符 28"/>
          <p:cNvSpPr>
            <a:spLocks noChangeShapeType="1"/>
          </p:cNvSpPr>
          <p:nvPr/>
        </p:nvSpPr>
        <p:spPr bwMode="auto">
          <a:xfrm>
            <a:off x="7114472" y="2621064"/>
            <a:ext cx="0" cy="243681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94" name="直接连接符 29"/>
          <p:cNvSpPr>
            <a:spLocks noChangeShapeType="1"/>
          </p:cNvSpPr>
          <p:nvPr/>
        </p:nvSpPr>
        <p:spPr bwMode="auto">
          <a:xfrm>
            <a:off x="9868784" y="2627414"/>
            <a:ext cx="1588" cy="24431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95" name="文本框 30"/>
          <p:cNvSpPr txBox="1">
            <a:spLocks noChangeArrowheads="1"/>
          </p:cNvSpPr>
          <p:nvPr/>
        </p:nvSpPr>
        <p:spPr bwMode="auto">
          <a:xfrm>
            <a:off x="5568247" y="4280001"/>
            <a:ext cx="411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38" name="文本框 22537"/>
          <p:cNvSpPr txBox="1">
            <a:spLocks noChangeArrowheads="1"/>
          </p:cNvSpPr>
          <p:nvPr/>
        </p:nvSpPr>
        <p:spPr bwMode="auto">
          <a:xfrm>
            <a:off x="1332797" y="3456088"/>
            <a:ext cx="576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宽</a:t>
            </a:r>
          </a:p>
        </p:txBody>
      </p:sp>
      <p:sp>
        <p:nvSpPr>
          <p:cNvPr id="22537" name="文本框 22536"/>
          <p:cNvSpPr txBox="1">
            <a:spLocks noChangeArrowheads="1"/>
          </p:cNvSpPr>
          <p:nvPr/>
        </p:nvSpPr>
        <p:spPr bwMode="auto">
          <a:xfrm>
            <a:off x="3642610" y="2206727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长</a:t>
            </a: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8043159" y="1859063"/>
            <a:ext cx="1208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边长</a:t>
            </a:r>
          </a:p>
        </p:txBody>
      </p:sp>
      <p:sp>
        <p:nvSpPr>
          <p:cNvPr id="4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  <p:bldP spid="22537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宽屏</PresentationFormat>
  <Paragraphs>62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2020-06-23T01:38:47Z</dcterms:created>
  <dcterms:modified xsi:type="dcterms:W3CDTF">2021-01-08T23:15:07Z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