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77" r:id="rId5"/>
    <p:sldId id="259" r:id="rId6"/>
    <p:sldId id="293" r:id="rId7"/>
    <p:sldId id="292" r:id="rId8"/>
    <p:sldId id="294" r:id="rId9"/>
    <p:sldId id="295" r:id="rId10"/>
    <p:sldId id="278" r:id="rId11"/>
    <p:sldId id="296" r:id="rId12"/>
    <p:sldId id="281" r:id="rId13"/>
    <p:sldId id="260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61" r:id="rId23"/>
    <p:sldId id="298" r:id="rId24"/>
    <p:sldId id="297" r:id="rId25"/>
    <p:sldId id="262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2172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AF02550-322D-4DF0-B59E-F80680733E9A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6A7F599-BA24-4B45-B62B-F732E03B1D3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7F599-BA24-4B45-B62B-F732E03B1D3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5CEDF1-31DA-447A-8190-6D6DA07851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7F599-BA24-4B45-B62B-F732E03B1D3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5CEDF1-31DA-447A-8190-6D6DA07851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5CEDF1-31DA-447A-8190-6D6DA07851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5CEDF1-31DA-447A-8190-6D6DA07851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5CEDF1-31DA-447A-8190-6D6DA07851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5CEDF1-31DA-447A-8190-6D6DA07851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5CEDF1-31DA-447A-8190-6D6DA07851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7F599-BA24-4B45-B62B-F732E03B1D3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5CEDF1-31DA-447A-8190-6D6DA07851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5CEDF1-31DA-447A-8190-6D6DA07851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7F599-BA24-4B45-B62B-F732E03B1D3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5CEDF1-31DA-447A-8190-6D6DA07851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7F599-BA24-4B45-B62B-F732E03B1D3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7F599-BA24-4B45-B62B-F732E03B1D3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5CEDF1-31DA-447A-8190-6D6DA07851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7F599-BA24-4B45-B62B-F732E03B1D3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5CEDF1-31DA-447A-8190-6D6DA07851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5CEDF1-31DA-447A-8190-6D6DA07851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5CEDF1-31DA-447A-8190-6D6DA07851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36"/>
          <a:stretch>
            <a:fillRect/>
          </a:stretch>
        </p:blipFill>
        <p:spPr>
          <a:xfrm>
            <a:off x="-600745" y="10394"/>
            <a:ext cx="14199321" cy="74510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rgbClr val="F5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 flipV="1">
            <a:off x="0" y="722312"/>
            <a:ext cx="12192000" cy="46038"/>
          </a:xfrm>
          <a:prstGeom prst="rect">
            <a:avLst/>
          </a:prstGeom>
          <a:solidFill>
            <a:srgbClr val="ACCBF9">
              <a:lumMod val="75000"/>
            </a:srgbClr>
          </a:solidFill>
          <a:ln w="12700" cap="flat" cmpd="sng" algn="ctr">
            <a:solidFill>
              <a:srgbClr val="6A9FD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2" name="KSO_Shape"/>
          <p:cNvSpPr/>
          <p:nvPr userDrawn="1"/>
        </p:nvSpPr>
        <p:spPr bwMode="auto">
          <a:xfrm>
            <a:off x="11517312" y="209777"/>
            <a:ext cx="433388" cy="400050"/>
          </a:xfrm>
          <a:custGeom>
            <a:avLst/>
            <a:gdLst>
              <a:gd name="T0" fmla="*/ 1767542 w 3927"/>
              <a:gd name="T1" fmla="*/ 308011 h 3928"/>
              <a:gd name="T2" fmla="*/ 1684137 w 3927"/>
              <a:gd name="T3" fmla="*/ 390514 h 3928"/>
              <a:gd name="T4" fmla="*/ 1406885 w 3927"/>
              <a:gd name="T5" fmla="*/ 115046 h 3928"/>
              <a:gd name="T6" fmla="*/ 1490290 w 3927"/>
              <a:gd name="T7" fmla="*/ 32084 h 3928"/>
              <a:gd name="T8" fmla="*/ 1597525 w 3927"/>
              <a:gd name="T9" fmla="*/ 28876 h 3928"/>
              <a:gd name="T10" fmla="*/ 1770750 w 3927"/>
              <a:gd name="T11" fmla="*/ 200757 h 3928"/>
              <a:gd name="T12" fmla="*/ 1767542 w 3927"/>
              <a:gd name="T13" fmla="*/ 308011 h 3928"/>
              <a:gd name="T14" fmla="*/ 1032021 w 3927"/>
              <a:gd name="T15" fmla="*/ 1039078 h 3928"/>
              <a:gd name="T16" fmla="*/ 754768 w 3927"/>
              <a:gd name="T17" fmla="*/ 763152 h 3928"/>
              <a:gd name="T18" fmla="*/ 1364724 w 3927"/>
              <a:gd name="T19" fmla="*/ 156756 h 3928"/>
              <a:gd name="T20" fmla="*/ 1641977 w 3927"/>
              <a:gd name="T21" fmla="*/ 432682 h 3928"/>
              <a:gd name="T22" fmla="*/ 1032021 w 3927"/>
              <a:gd name="T23" fmla="*/ 1039078 h 3928"/>
              <a:gd name="T24" fmla="*/ 993526 w 3927"/>
              <a:gd name="T25" fmla="*/ 1077121 h 3928"/>
              <a:gd name="T26" fmla="*/ 605373 w 3927"/>
              <a:gd name="T27" fmla="*/ 1187584 h 3928"/>
              <a:gd name="T28" fmla="*/ 716274 w 3927"/>
              <a:gd name="T29" fmla="*/ 801653 h 3928"/>
              <a:gd name="T30" fmla="*/ 993526 w 3927"/>
              <a:gd name="T31" fmla="*/ 1077121 h 3928"/>
              <a:gd name="T32" fmla="*/ 352867 w 3927"/>
              <a:gd name="T33" fmla="*/ 226883 h 3928"/>
              <a:gd name="T34" fmla="*/ 179641 w 3927"/>
              <a:gd name="T35" fmla="*/ 400597 h 3928"/>
              <a:gd name="T36" fmla="*/ 179641 w 3927"/>
              <a:gd name="T37" fmla="*/ 1447468 h 3928"/>
              <a:gd name="T38" fmla="*/ 352867 w 3927"/>
              <a:gd name="T39" fmla="*/ 1620724 h 3928"/>
              <a:gd name="T40" fmla="*/ 1400011 w 3927"/>
              <a:gd name="T41" fmla="*/ 1620724 h 3928"/>
              <a:gd name="T42" fmla="*/ 1573236 w 3927"/>
              <a:gd name="T43" fmla="*/ 1447468 h 3928"/>
              <a:gd name="T44" fmla="*/ 1573236 w 3927"/>
              <a:gd name="T45" fmla="*/ 759485 h 3928"/>
              <a:gd name="T46" fmla="*/ 1752419 w 3927"/>
              <a:gd name="T47" fmla="*/ 585771 h 3928"/>
              <a:gd name="T48" fmla="*/ 1752419 w 3927"/>
              <a:gd name="T49" fmla="*/ 1511178 h 3928"/>
              <a:gd name="T50" fmla="*/ 1457753 w 3927"/>
              <a:gd name="T51" fmla="*/ 1800397 h 3928"/>
              <a:gd name="T52" fmla="*/ 289168 w 3927"/>
              <a:gd name="T53" fmla="*/ 1800397 h 3928"/>
              <a:gd name="T54" fmla="*/ 0 w 3927"/>
              <a:gd name="T55" fmla="*/ 1511178 h 3928"/>
              <a:gd name="T56" fmla="*/ 0 w 3927"/>
              <a:gd name="T57" fmla="*/ 354304 h 3928"/>
              <a:gd name="T58" fmla="*/ 289168 w 3927"/>
              <a:gd name="T59" fmla="*/ 47210 h 3928"/>
              <a:gd name="T60" fmla="*/ 1214412 w 3927"/>
              <a:gd name="T61" fmla="*/ 47210 h 3928"/>
              <a:gd name="T62" fmla="*/ 1040728 w 3927"/>
              <a:gd name="T63" fmla="*/ 226883 h 3928"/>
              <a:gd name="T64" fmla="*/ 352867 w 3927"/>
              <a:gd name="T65" fmla="*/ 226883 h 39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927" h="3928">
                <a:moveTo>
                  <a:pt x="3857" y="672"/>
                </a:moveTo>
                <a:cubicBezTo>
                  <a:pt x="3675" y="852"/>
                  <a:pt x="3675" y="852"/>
                  <a:pt x="3675" y="852"/>
                </a:cubicBezTo>
                <a:cubicBezTo>
                  <a:pt x="3070" y="251"/>
                  <a:pt x="3070" y="251"/>
                  <a:pt x="3070" y="251"/>
                </a:cubicBezTo>
                <a:cubicBezTo>
                  <a:pt x="3252" y="70"/>
                  <a:pt x="3252" y="70"/>
                  <a:pt x="3252" y="70"/>
                </a:cubicBezTo>
                <a:cubicBezTo>
                  <a:pt x="3319" y="4"/>
                  <a:pt x="3424" y="0"/>
                  <a:pt x="3486" y="63"/>
                </a:cubicBezTo>
                <a:cubicBezTo>
                  <a:pt x="3864" y="438"/>
                  <a:pt x="3864" y="438"/>
                  <a:pt x="3864" y="438"/>
                </a:cubicBezTo>
                <a:cubicBezTo>
                  <a:pt x="3927" y="501"/>
                  <a:pt x="3924" y="605"/>
                  <a:pt x="3857" y="672"/>
                </a:cubicBezTo>
                <a:close/>
                <a:moveTo>
                  <a:pt x="2252" y="2267"/>
                </a:moveTo>
                <a:cubicBezTo>
                  <a:pt x="1647" y="1665"/>
                  <a:pt x="1647" y="1665"/>
                  <a:pt x="1647" y="1665"/>
                </a:cubicBezTo>
                <a:cubicBezTo>
                  <a:pt x="2978" y="342"/>
                  <a:pt x="2978" y="342"/>
                  <a:pt x="2978" y="342"/>
                </a:cubicBezTo>
                <a:cubicBezTo>
                  <a:pt x="3583" y="944"/>
                  <a:pt x="3583" y="944"/>
                  <a:pt x="3583" y="944"/>
                </a:cubicBezTo>
                <a:lnTo>
                  <a:pt x="2252" y="2267"/>
                </a:lnTo>
                <a:close/>
                <a:moveTo>
                  <a:pt x="2168" y="2350"/>
                </a:moveTo>
                <a:cubicBezTo>
                  <a:pt x="1321" y="2591"/>
                  <a:pt x="1321" y="2591"/>
                  <a:pt x="1321" y="2591"/>
                </a:cubicBezTo>
                <a:cubicBezTo>
                  <a:pt x="1563" y="1749"/>
                  <a:pt x="1563" y="1749"/>
                  <a:pt x="1563" y="1749"/>
                </a:cubicBezTo>
                <a:lnTo>
                  <a:pt x="2168" y="2350"/>
                </a:lnTo>
                <a:close/>
                <a:moveTo>
                  <a:pt x="770" y="495"/>
                </a:moveTo>
                <a:cubicBezTo>
                  <a:pt x="561" y="495"/>
                  <a:pt x="392" y="665"/>
                  <a:pt x="392" y="874"/>
                </a:cubicBezTo>
                <a:cubicBezTo>
                  <a:pt x="392" y="3158"/>
                  <a:pt x="392" y="3158"/>
                  <a:pt x="392" y="3158"/>
                </a:cubicBezTo>
                <a:cubicBezTo>
                  <a:pt x="392" y="3367"/>
                  <a:pt x="561" y="3536"/>
                  <a:pt x="770" y="3536"/>
                </a:cubicBezTo>
                <a:cubicBezTo>
                  <a:pt x="3055" y="3536"/>
                  <a:pt x="3055" y="3536"/>
                  <a:pt x="3055" y="3536"/>
                </a:cubicBezTo>
                <a:cubicBezTo>
                  <a:pt x="3264" y="3536"/>
                  <a:pt x="3433" y="3367"/>
                  <a:pt x="3433" y="3158"/>
                </a:cubicBezTo>
                <a:cubicBezTo>
                  <a:pt x="3433" y="1657"/>
                  <a:pt x="3433" y="1657"/>
                  <a:pt x="3433" y="1657"/>
                </a:cubicBezTo>
                <a:cubicBezTo>
                  <a:pt x="3824" y="1278"/>
                  <a:pt x="3824" y="1278"/>
                  <a:pt x="3824" y="1278"/>
                </a:cubicBezTo>
                <a:cubicBezTo>
                  <a:pt x="3824" y="3297"/>
                  <a:pt x="3824" y="3297"/>
                  <a:pt x="3824" y="3297"/>
                </a:cubicBezTo>
                <a:cubicBezTo>
                  <a:pt x="3824" y="3645"/>
                  <a:pt x="3529" y="3928"/>
                  <a:pt x="3181" y="3928"/>
                </a:cubicBezTo>
                <a:cubicBezTo>
                  <a:pt x="631" y="3928"/>
                  <a:pt x="631" y="3928"/>
                  <a:pt x="631" y="3928"/>
                </a:cubicBezTo>
                <a:cubicBezTo>
                  <a:pt x="283" y="3928"/>
                  <a:pt x="0" y="3645"/>
                  <a:pt x="0" y="3297"/>
                </a:cubicBezTo>
                <a:cubicBezTo>
                  <a:pt x="0" y="773"/>
                  <a:pt x="0" y="773"/>
                  <a:pt x="0" y="773"/>
                </a:cubicBezTo>
                <a:cubicBezTo>
                  <a:pt x="0" y="425"/>
                  <a:pt x="283" y="103"/>
                  <a:pt x="631" y="103"/>
                </a:cubicBezTo>
                <a:cubicBezTo>
                  <a:pt x="2650" y="103"/>
                  <a:pt x="2650" y="103"/>
                  <a:pt x="2650" y="103"/>
                </a:cubicBezTo>
                <a:cubicBezTo>
                  <a:pt x="2271" y="495"/>
                  <a:pt x="2271" y="495"/>
                  <a:pt x="2271" y="495"/>
                </a:cubicBezTo>
                <a:lnTo>
                  <a:pt x="770" y="495"/>
                </a:lnTo>
                <a:close/>
              </a:path>
            </a:pathLst>
          </a:custGeom>
          <a:solidFill>
            <a:srgbClr val="ACCBF9">
              <a:lumMod val="75000"/>
            </a:srgbClr>
          </a:solidFill>
          <a:ln>
            <a:solidFill>
              <a:srgbClr val="6A9FD1"/>
            </a:solidFill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23"/>
          <p:cNvSpPr txBox="1">
            <a:spLocks noChangeArrowheads="1"/>
          </p:cNvSpPr>
          <p:nvPr userDrawn="1"/>
        </p:nvSpPr>
        <p:spPr bwMode="auto">
          <a:xfrm>
            <a:off x="9307503" y="224065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0E58C4"/>
                </a:solidFill>
                <a:latin typeface="FandolFang R" panose="00000500000000000000" pitchFamily="50" charset="-122"/>
              </a:rPr>
              <a:t>小学数学三年级下册</a:t>
            </a:r>
          </a:p>
        </p:txBody>
      </p:sp>
      <p:sp>
        <p:nvSpPr>
          <p:cNvPr id="14" name="KSO_Shape"/>
          <p:cNvSpPr>
            <a:spLocks noChangeAspect="1"/>
          </p:cNvSpPr>
          <p:nvPr userDrawn="1"/>
        </p:nvSpPr>
        <p:spPr bwMode="auto">
          <a:xfrm>
            <a:off x="241300" y="79152"/>
            <a:ext cx="531166" cy="51480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ACCBF9">
              <a:lumMod val="75000"/>
            </a:srgb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pn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2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4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3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.png"/><Relationship Id="rId5" Type="http://schemas.openxmlformats.org/officeDocument/2006/relationships/tags" Target="../tags/tag23.xml"/><Relationship Id="rId10" Type="http://schemas.openxmlformats.org/officeDocument/2006/relationships/notesSlide" Target="../notesSlides/notesSlide25.xml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91" y="5406675"/>
            <a:ext cx="1738169" cy="1163534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5446713" y="3874086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405438" y="2629486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30"/>
          <p:cNvGrpSpPr/>
          <p:nvPr/>
        </p:nvGrpSpPr>
        <p:grpSpPr bwMode="auto">
          <a:xfrm>
            <a:off x="6281455" y="4272587"/>
            <a:ext cx="5068887" cy="399494"/>
            <a:chOff x="7206155" y="5040852"/>
            <a:chExt cx="5067096" cy="398488"/>
          </a:xfrm>
        </p:grpSpPr>
        <p:sp>
          <p:nvSpPr>
            <p:cNvPr id="12" name="文本框 11"/>
            <p:cNvSpPr txBox="1"/>
            <p:nvPr/>
          </p:nvSpPr>
          <p:spPr>
            <a:xfrm>
              <a:off x="9397717" y="5040852"/>
              <a:ext cx="287553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2021年1月9日</a:t>
              </a:fld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206155" y="5070938"/>
              <a:ext cx="215982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xippt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副标题 2"/>
          <p:cNvSpPr>
            <a:spLocks noChangeArrowheads="1"/>
          </p:cNvSpPr>
          <p:nvPr/>
        </p:nvSpPr>
        <p:spPr bwMode="auto">
          <a:xfrm>
            <a:off x="4775200" y="2931886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2.2.4 </a:t>
            </a: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除法估算（</a:t>
            </a:r>
            <a:r>
              <a:rPr lang="en-US" altLang="zh-CN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grpSp>
        <p:nvGrpSpPr>
          <p:cNvPr id="15" name="PA_组合 42"/>
          <p:cNvGrpSpPr/>
          <p:nvPr>
            <p:custDataLst>
              <p:tags r:id="rId1"/>
            </p:custDataLst>
          </p:nvPr>
        </p:nvGrpSpPr>
        <p:grpSpPr>
          <a:xfrm>
            <a:off x="7647392" y="1484899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5"/>
          <p:cNvGrpSpPr/>
          <p:nvPr>
            <p:custDataLst>
              <p:tags r:id="rId2"/>
            </p:custDataLst>
          </p:nvPr>
        </p:nvGrpSpPr>
        <p:grpSpPr>
          <a:xfrm>
            <a:off x="8187392" y="1484899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48"/>
          <p:cNvGrpSpPr/>
          <p:nvPr>
            <p:custDataLst>
              <p:tags r:id="rId3"/>
            </p:custDataLst>
          </p:nvPr>
        </p:nvGrpSpPr>
        <p:grpSpPr>
          <a:xfrm>
            <a:off x="8683920" y="1484899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4" name="PA_组合 51"/>
          <p:cNvGrpSpPr/>
          <p:nvPr>
            <p:custDataLst>
              <p:tags r:id="rId4"/>
            </p:custDataLst>
          </p:nvPr>
        </p:nvGrpSpPr>
        <p:grpSpPr>
          <a:xfrm>
            <a:off x="9186496" y="1484899"/>
            <a:ext cx="540000" cy="540000"/>
            <a:chOff x="5309025" y="2094564"/>
            <a:chExt cx="1461661" cy="1461661"/>
          </a:xfrm>
        </p:grpSpPr>
        <p:sp>
          <p:nvSpPr>
            <p:cNvPr id="25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6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7" name="PA_文本框 26"/>
          <p:cNvSpPr txBox="1"/>
          <p:nvPr>
            <p:custDataLst>
              <p:tags r:id="rId5"/>
            </p:custDataLst>
          </p:nvPr>
        </p:nvSpPr>
        <p:spPr>
          <a:xfrm>
            <a:off x="7621305" y="148489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三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PA_文本框 26"/>
          <p:cNvSpPr txBox="1"/>
          <p:nvPr>
            <p:custDataLst>
              <p:tags r:id="rId6"/>
            </p:custDataLst>
          </p:nvPr>
        </p:nvSpPr>
        <p:spPr>
          <a:xfrm>
            <a:off x="8187392" y="148489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9" name="PA_矩形 56"/>
          <p:cNvSpPr/>
          <p:nvPr>
            <p:custDataLst>
              <p:tags r:id="rId7"/>
            </p:custDataLst>
          </p:nvPr>
        </p:nvSpPr>
        <p:spPr>
          <a:xfrm>
            <a:off x="8671257" y="1508482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0" name="PA_矩形 57"/>
          <p:cNvSpPr/>
          <p:nvPr>
            <p:custDataLst>
              <p:tags r:id="rId8"/>
            </p:custDataLst>
          </p:nvPr>
        </p:nvSpPr>
        <p:spPr>
          <a:xfrm>
            <a:off x="9186496" y="1484899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1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49" y="1221374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167" y="1551441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" grpId="0"/>
      <p:bldP spid="28" grpId="0"/>
      <p:bldP spid="29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K26.EPS" descr="id:2147501720;FounderCES"/>
          <p:cNvPicPr/>
          <p:nvPr/>
        </p:nvPicPr>
        <p:blipFill>
          <a:blip r:embed="rId3"/>
          <a:stretch>
            <a:fillRect/>
          </a:stretch>
        </p:blipFill>
        <p:spPr>
          <a:xfrm>
            <a:off x="2999656" y="1556792"/>
            <a:ext cx="6574952" cy="2370934"/>
          </a:xfrm>
          <a:prstGeom prst="rect">
            <a:avLst/>
          </a:prstGeom>
        </p:spPr>
      </p:pic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2698608" y="4586060"/>
            <a:ext cx="64596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箱只能装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160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个，所以肯定装不下。</a:t>
            </a:r>
          </a:p>
        </p:txBody>
      </p:sp>
      <p:sp>
        <p:nvSpPr>
          <p:cNvPr id="24" name="TextBox 31"/>
          <p:cNvSpPr txBox="1">
            <a:spLocks noChangeArrowheads="1"/>
          </p:cNvSpPr>
          <p:nvPr/>
        </p:nvSpPr>
        <p:spPr bwMode="auto">
          <a:xfrm>
            <a:off x="2782364" y="3906730"/>
            <a:ext cx="22320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18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TextBox 31"/>
          <p:cNvSpPr txBox="1">
            <a:spLocks noChangeArrowheads="1"/>
          </p:cNvSpPr>
          <p:nvPr/>
        </p:nvSpPr>
        <p:spPr bwMode="auto">
          <a:xfrm>
            <a:off x="4367214" y="3926668"/>
            <a:ext cx="34575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20×8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160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（个）</a:t>
            </a: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2782364" y="5310492"/>
            <a:ext cx="46085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答：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个纸箱不够装。</a:t>
            </a:r>
          </a:p>
        </p:txBody>
      </p:sp>
      <p:sp>
        <p:nvSpPr>
          <p:cNvPr id="15" name="TextBox 31"/>
          <p:cNvSpPr txBox="1">
            <a:spLocks noChangeArrowheads="1"/>
          </p:cNvSpPr>
          <p:nvPr/>
        </p:nvSpPr>
        <p:spPr bwMode="auto">
          <a:xfrm>
            <a:off x="1991645" y="1487111"/>
            <a:ext cx="22320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【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方法二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6" name="Group 46"/>
          <p:cNvGrpSpPr/>
          <p:nvPr/>
        </p:nvGrpSpPr>
        <p:grpSpPr>
          <a:xfrm>
            <a:off x="7489666" y="4149762"/>
            <a:ext cx="3151188" cy="1821948"/>
            <a:chOff x="3768" y="1945"/>
            <a:chExt cx="1985" cy="1147"/>
          </a:xfrm>
        </p:grpSpPr>
        <p:pic>
          <p:nvPicPr>
            <p:cNvPr id="17" name="Picture 5" descr="F:\张良\七彩课堂 三下课件\20春人教3下修改课件+资源\人物图片\79.jpg7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4923" y="2429"/>
              <a:ext cx="830" cy="66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AutoShape 27"/>
            <p:cNvSpPr/>
            <p:nvPr/>
          </p:nvSpPr>
          <p:spPr>
            <a:xfrm>
              <a:off x="3768" y="1945"/>
              <a:ext cx="1766" cy="519"/>
            </a:xfrm>
            <a:prstGeom prst="wedgeRoundRectCallout">
              <a:avLst>
                <a:gd name="adj1" fmla="val 35719"/>
                <a:gd name="adj2" fmla="val 78232"/>
                <a:gd name="adj3" fmla="val 16667"/>
              </a:avLst>
            </a:prstGeom>
            <a:solidFill>
              <a:srgbClr val="FFFFFF">
                <a:alpha val="0"/>
              </a:srgbClr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先估算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20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个箱子能装下多少，在比较。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811032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/>
      <p:bldP spid="24" grpId="0"/>
      <p:bldP spid="25" grpId="0"/>
      <p:bldP spid="26" grpId="0" bldLvl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>
            <a:spLocks noChangeArrowheads="1"/>
          </p:cNvSpPr>
          <p:nvPr/>
        </p:nvSpPr>
        <p:spPr bwMode="auto">
          <a:xfrm flipH="1">
            <a:off x="2276318" y="1556792"/>
            <a:ext cx="3819682" cy="52322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两种解答都有道理吗？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207568" y="2099952"/>
            <a:ext cx="3996024" cy="1742379"/>
            <a:chOff x="690157" y="1250568"/>
            <a:chExt cx="3996024" cy="1742379"/>
          </a:xfrm>
        </p:grpSpPr>
        <p:sp>
          <p:nvSpPr>
            <p:cNvPr id="3" name="TextBox 31"/>
            <p:cNvSpPr txBox="1">
              <a:spLocks noChangeArrowheads="1"/>
            </p:cNvSpPr>
            <p:nvPr/>
          </p:nvSpPr>
          <p:spPr bwMode="auto">
            <a:xfrm>
              <a:off x="1061175" y="2469727"/>
              <a:ext cx="2232025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18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＜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20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TextBox 31"/>
            <p:cNvSpPr txBox="1">
              <a:spLocks noChangeArrowheads="1"/>
            </p:cNvSpPr>
            <p:nvPr/>
          </p:nvSpPr>
          <p:spPr bwMode="auto">
            <a:xfrm>
              <a:off x="1061175" y="1806956"/>
              <a:ext cx="3457575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182÷8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≈</a:t>
              </a:r>
            </a:p>
          </p:txBody>
        </p:sp>
        <p:sp>
          <p:nvSpPr>
            <p:cNvPr id="5" name="TextBox 31"/>
            <p:cNvSpPr txBox="1">
              <a:spLocks noChangeArrowheads="1"/>
            </p:cNvSpPr>
            <p:nvPr/>
          </p:nvSpPr>
          <p:spPr bwMode="auto">
            <a:xfrm>
              <a:off x="2699792" y="1809091"/>
              <a:ext cx="1986389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20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（个）</a:t>
              </a:r>
            </a:p>
          </p:txBody>
        </p:sp>
        <p:cxnSp>
          <p:nvCxnSpPr>
            <p:cNvPr id="6" name="直接连接符 5"/>
            <p:cNvCxnSpPr>
              <a:cxnSpLocks noChangeShapeType="1"/>
            </p:cNvCxnSpPr>
            <p:nvPr/>
          </p:nvCxnSpPr>
          <p:spPr bwMode="auto">
            <a:xfrm>
              <a:off x="1230701" y="1738119"/>
              <a:ext cx="221823" cy="155282"/>
            </a:xfrm>
            <a:prstGeom prst="line">
              <a:avLst/>
            </a:prstGeom>
            <a:noFill/>
            <a:ln w="19050" algn="ctr">
              <a:solidFill>
                <a:srgbClr val="0000FF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TextBox 31"/>
            <p:cNvSpPr txBox="1">
              <a:spLocks noChangeArrowheads="1"/>
            </p:cNvSpPr>
            <p:nvPr/>
          </p:nvSpPr>
          <p:spPr bwMode="auto">
            <a:xfrm>
              <a:off x="690157" y="1250568"/>
              <a:ext cx="1081087" cy="5219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160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447861" y="2621920"/>
            <a:ext cx="3458845" cy="1092962"/>
            <a:chOff x="2699510" y="2784583"/>
            <a:chExt cx="3458845" cy="1092962"/>
          </a:xfrm>
        </p:grpSpPr>
        <p:sp>
          <p:nvSpPr>
            <p:cNvPr id="8" name="TextBox 31"/>
            <p:cNvSpPr txBox="1">
              <a:spLocks noChangeArrowheads="1"/>
            </p:cNvSpPr>
            <p:nvPr/>
          </p:nvSpPr>
          <p:spPr bwMode="auto">
            <a:xfrm>
              <a:off x="2699510" y="2784583"/>
              <a:ext cx="2232025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18</a:t>
              </a:r>
              <a:r>
                <a:rPr kumimoji="0" lang="zh-C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≈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20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TextBox 31"/>
            <p:cNvSpPr txBox="1">
              <a:spLocks noChangeArrowheads="1"/>
            </p:cNvSpPr>
            <p:nvPr/>
          </p:nvSpPr>
          <p:spPr bwMode="auto">
            <a:xfrm>
              <a:off x="2700780" y="3354325"/>
              <a:ext cx="3457575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20×8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＝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160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（个）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687" y="4635979"/>
            <a:ext cx="1133954" cy="1280271"/>
          </a:xfrm>
          <a:prstGeom prst="rect">
            <a:avLst/>
          </a:prstGeom>
        </p:spPr>
      </p:pic>
      <p:grpSp>
        <p:nvGrpSpPr>
          <p:cNvPr id="13" name="组合 4"/>
          <p:cNvGrpSpPr/>
          <p:nvPr/>
        </p:nvGrpSpPr>
        <p:grpSpPr bwMode="auto">
          <a:xfrm rot="16551505" flipH="1">
            <a:off x="4806598" y="2963078"/>
            <a:ext cx="1582603" cy="3423329"/>
            <a:chOff x="1718189" y="1085489"/>
            <a:chExt cx="3243502" cy="71506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" name="云形标注 82"/>
            <p:cNvSpPr>
              <a:spLocks noChangeArrowheads="1"/>
            </p:cNvSpPr>
            <p:nvPr/>
          </p:nvSpPr>
          <p:spPr bwMode="auto">
            <a:xfrm rot="299999">
              <a:off x="1718189" y="1085489"/>
              <a:ext cx="3243502" cy="715063"/>
            </a:xfrm>
            <a:prstGeom prst="wedgeRoundRectCallout">
              <a:avLst>
                <a:gd name="adj1" fmla="val 11238"/>
                <a:gd name="adj2" fmla="val 60309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矩形 4"/>
            <p:cNvSpPr>
              <a:spLocks noChangeArrowheads="1"/>
            </p:cNvSpPr>
            <p:nvPr/>
          </p:nvSpPr>
          <p:spPr bwMode="auto">
            <a:xfrm rot="16551505">
              <a:off x="3062693" y="214444"/>
              <a:ext cx="556565" cy="246004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都是用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估算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的方法，简单而快速地解决了问题。</a:t>
              </a:r>
            </a:p>
          </p:txBody>
        </p:sp>
      </p:grpSp>
      <p:cxnSp>
        <p:nvCxnSpPr>
          <p:cNvPr id="16" name="直接连接符 15"/>
          <p:cNvCxnSpPr>
            <a:cxnSpLocks noChangeShapeType="1"/>
          </p:cNvCxnSpPr>
          <p:nvPr/>
        </p:nvCxnSpPr>
        <p:spPr bwMode="auto">
          <a:xfrm flipH="1">
            <a:off x="6036161" y="2323908"/>
            <a:ext cx="0" cy="1448559"/>
          </a:xfrm>
          <a:prstGeom prst="line">
            <a:avLst/>
          </a:prstGeom>
          <a:noFill/>
          <a:ln w="19050" algn="ctr">
            <a:solidFill>
              <a:srgbClr val="0000FF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文本框 17"/>
          <p:cNvSpPr txBox="1"/>
          <p:nvPr/>
        </p:nvSpPr>
        <p:spPr>
          <a:xfrm>
            <a:off x="811032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321" y="3528341"/>
            <a:ext cx="2507239" cy="3319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KK26.EPS" descr="id:2147501720;FounderCES"/>
          <p:cNvPicPr/>
          <p:nvPr/>
        </p:nvPicPr>
        <p:blipFill>
          <a:blip r:embed="rId3"/>
          <a:stretch>
            <a:fillRect/>
          </a:stretch>
        </p:blipFill>
        <p:spPr>
          <a:xfrm>
            <a:off x="4431960" y="1504758"/>
            <a:ext cx="5838267" cy="2368929"/>
          </a:xfrm>
          <a:prstGeom prst="rect">
            <a:avLst/>
          </a:prstGeom>
        </p:spPr>
      </p:pic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3469461" y="5039674"/>
            <a:ext cx="55584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个纸箱才能装下。</a:t>
            </a:r>
          </a:p>
        </p:txBody>
      </p:sp>
      <p:sp>
        <p:nvSpPr>
          <p:cNvPr id="24" name="TextBox 31"/>
          <p:cNvSpPr txBox="1">
            <a:spLocks noChangeArrowheads="1"/>
          </p:cNvSpPr>
          <p:nvPr/>
        </p:nvSpPr>
        <p:spPr bwMode="auto">
          <a:xfrm>
            <a:off x="3575722" y="3964659"/>
            <a:ext cx="22320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182÷8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</a:p>
        </p:txBody>
      </p:sp>
      <p:grpSp>
        <p:nvGrpSpPr>
          <p:cNvPr id="31" name="组合 48"/>
          <p:cNvGrpSpPr/>
          <p:nvPr/>
        </p:nvGrpSpPr>
        <p:grpSpPr bwMode="auto">
          <a:xfrm>
            <a:off x="5015882" y="3951959"/>
            <a:ext cx="3625950" cy="535920"/>
            <a:chOff x="2843263" y="2734922"/>
            <a:chExt cx="3627010" cy="535222"/>
          </a:xfrm>
        </p:grpSpPr>
        <p:sp>
          <p:nvSpPr>
            <p:cNvPr id="32" name="Text Box 14"/>
            <p:cNvSpPr txBox="1">
              <a:spLocks noChangeArrowheads="1"/>
            </p:cNvSpPr>
            <p:nvPr/>
          </p:nvSpPr>
          <p:spPr bwMode="auto">
            <a:xfrm>
              <a:off x="2843263" y="2734922"/>
              <a:ext cx="936899" cy="5225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22</a:t>
              </a:r>
              <a:endPara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4226380" y="2738093"/>
              <a:ext cx="1430755" cy="522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……</a:t>
              </a: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Text Box 14"/>
            <p:cNvSpPr txBox="1">
              <a:spLocks noChangeArrowheads="1"/>
            </p:cNvSpPr>
            <p:nvPr/>
          </p:nvSpPr>
          <p:spPr bwMode="auto">
            <a:xfrm>
              <a:off x="5055297" y="2747605"/>
              <a:ext cx="503385" cy="5225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6</a:t>
              </a:r>
              <a:endPara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TextBox 46"/>
            <p:cNvSpPr txBox="1">
              <a:spLocks noChangeArrowheads="1"/>
            </p:cNvSpPr>
            <p:nvPr/>
          </p:nvSpPr>
          <p:spPr bwMode="auto">
            <a:xfrm>
              <a:off x="3192615" y="2747605"/>
              <a:ext cx="1291115" cy="522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（个）</a:t>
              </a:r>
            </a:p>
          </p:txBody>
        </p:sp>
        <p:sp>
          <p:nvSpPr>
            <p:cNvPr id="37" name="矩形 47"/>
            <p:cNvSpPr>
              <a:spLocks noChangeArrowheads="1"/>
            </p:cNvSpPr>
            <p:nvPr/>
          </p:nvSpPr>
          <p:spPr bwMode="auto">
            <a:xfrm>
              <a:off x="5179158" y="2747605"/>
              <a:ext cx="1291115" cy="522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（个）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8" name="TextBox 31"/>
          <p:cNvSpPr txBox="1">
            <a:spLocks noChangeArrowheads="1"/>
          </p:cNvSpPr>
          <p:nvPr/>
        </p:nvSpPr>
        <p:spPr bwMode="auto">
          <a:xfrm>
            <a:off x="3635961" y="4497404"/>
            <a:ext cx="39528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（个）</a:t>
            </a:r>
          </a:p>
        </p:txBody>
      </p:sp>
      <p:sp>
        <p:nvSpPr>
          <p:cNvPr id="17" name="矩形 4"/>
          <p:cNvSpPr>
            <a:spLocks noChangeArrowheads="1"/>
          </p:cNvSpPr>
          <p:nvPr/>
        </p:nvSpPr>
        <p:spPr bwMode="auto">
          <a:xfrm flipH="1">
            <a:off x="2045094" y="1548473"/>
            <a:ext cx="5838265" cy="52322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算一算：至少多少个纸箱才能装下？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11032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234644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520394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绝知此事要躬行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761319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62944" y="2513013"/>
            <a:ext cx="1800225" cy="1800225"/>
          </a:xfrm>
          <a:prstGeom prst="ellipse">
            <a:avLst/>
          </a:prstGeom>
          <a:solidFill>
            <a:srgbClr val="F5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848882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10" y="1552575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4"/>
          <p:cNvSpPr>
            <a:spLocks noChangeArrowheads="1"/>
          </p:cNvSpPr>
          <p:nvPr/>
        </p:nvSpPr>
        <p:spPr bwMode="auto">
          <a:xfrm>
            <a:off x="3575720" y="1099728"/>
            <a:ext cx="7256618" cy="5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口算下列各题。</a:t>
            </a:r>
          </a:p>
        </p:txBody>
      </p:sp>
      <p:sp>
        <p:nvSpPr>
          <p:cNvPr id="51" name="矩形 4"/>
          <p:cNvSpPr>
            <a:spLocks noChangeArrowheads="1"/>
          </p:cNvSpPr>
          <p:nvPr/>
        </p:nvSpPr>
        <p:spPr bwMode="auto">
          <a:xfrm flipH="1">
            <a:off x="776992" y="1735949"/>
            <a:ext cx="1725952" cy="120032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说一说你是怎么算的。</a:t>
            </a:r>
          </a:p>
        </p:txBody>
      </p:sp>
      <p:sp>
        <p:nvSpPr>
          <p:cNvPr id="52" name="TextBox 31"/>
          <p:cNvSpPr txBox="1">
            <a:spLocks noChangeArrowheads="1"/>
          </p:cNvSpPr>
          <p:nvPr/>
        </p:nvSpPr>
        <p:spPr bwMode="auto">
          <a:xfrm>
            <a:off x="3545307" y="1889838"/>
            <a:ext cx="22336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2000÷5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</a:p>
        </p:txBody>
      </p:sp>
      <p:sp>
        <p:nvSpPr>
          <p:cNvPr id="53" name="TextBox 31"/>
          <p:cNvSpPr txBox="1">
            <a:spLocks noChangeArrowheads="1"/>
          </p:cNvSpPr>
          <p:nvPr/>
        </p:nvSpPr>
        <p:spPr bwMode="auto">
          <a:xfrm>
            <a:off x="5959895" y="1889838"/>
            <a:ext cx="2232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400÷4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</a:p>
        </p:txBody>
      </p:sp>
      <p:sp>
        <p:nvSpPr>
          <p:cNvPr id="54" name="TextBox 31"/>
          <p:cNvSpPr txBox="1">
            <a:spLocks noChangeArrowheads="1"/>
          </p:cNvSpPr>
          <p:nvPr/>
        </p:nvSpPr>
        <p:spPr bwMode="auto">
          <a:xfrm>
            <a:off x="8550695" y="1889838"/>
            <a:ext cx="2232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770÷7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</a:p>
        </p:txBody>
      </p:sp>
      <p:sp>
        <p:nvSpPr>
          <p:cNvPr id="55" name="TextBox 31"/>
          <p:cNvSpPr txBox="1">
            <a:spLocks noChangeArrowheads="1"/>
          </p:cNvSpPr>
          <p:nvPr/>
        </p:nvSpPr>
        <p:spPr bwMode="auto">
          <a:xfrm>
            <a:off x="3545307" y="2516901"/>
            <a:ext cx="2232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194÷5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≈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TextBox 31"/>
          <p:cNvSpPr txBox="1">
            <a:spLocks noChangeArrowheads="1"/>
          </p:cNvSpPr>
          <p:nvPr/>
        </p:nvSpPr>
        <p:spPr bwMode="auto">
          <a:xfrm>
            <a:off x="5959895" y="2516901"/>
            <a:ext cx="2232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283÷4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≈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TextBox 31"/>
          <p:cNvSpPr txBox="1">
            <a:spLocks noChangeArrowheads="1"/>
          </p:cNvSpPr>
          <p:nvPr/>
        </p:nvSpPr>
        <p:spPr bwMode="auto">
          <a:xfrm>
            <a:off x="8550695" y="2516901"/>
            <a:ext cx="2232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453÷9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≈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TextBox 31"/>
          <p:cNvSpPr txBox="1">
            <a:spLocks noChangeArrowheads="1"/>
          </p:cNvSpPr>
          <p:nvPr/>
        </p:nvSpPr>
        <p:spPr bwMode="auto">
          <a:xfrm>
            <a:off x="7377136" y="1873376"/>
            <a:ext cx="976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TextBox 31"/>
          <p:cNvSpPr txBox="1">
            <a:spLocks noChangeArrowheads="1"/>
          </p:cNvSpPr>
          <p:nvPr/>
        </p:nvSpPr>
        <p:spPr bwMode="auto">
          <a:xfrm>
            <a:off x="5200497" y="1889838"/>
            <a:ext cx="883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400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TextBox 31"/>
          <p:cNvSpPr txBox="1">
            <a:spLocks noChangeArrowheads="1"/>
          </p:cNvSpPr>
          <p:nvPr/>
        </p:nvSpPr>
        <p:spPr bwMode="auto">
          <a:xfrm>
            <a:off x="9961769" y="1889838"/>
            <a:ext cx="8717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110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" name="TextBox 31"/>
          <p:cNvSpPr txBox="1">
            <a:spLocks noChangeArrowheads="1"/>
          </p:cNvSpPr>
          <p:nvPr/>
        </p:nvSpPr>
        <p:spPr bwMode="auto">
          <a:xfrm>
            <a:off x="4972381" y="2516901"/>
            <a:ext cx="720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TextBox 31"/>
          <p:cNvSpPr txBox="1">
            <a:spLocks noChangeArrowheads="1"/>
          </p:cNvSpPr>
          <p:nvPr/>
        </p:nvSpPr>
        <p:spPr bwMode="auto">
          <a:xfrm>
            <a:off x="7377134" y="2516901"/>
            <a:ext cx="7191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" name="TextBox 31"/>
          <p:cNvSpPr txBox="1">
            <a:spLocks noChangeArrowheads="1"/>
          </p:cNvSpPr>
          <p:nvPr/>
        </p:nvSpPr>
        <p:spPr bwMode="auto">
          <a:xfrm>
            <a:off x="10063583" y="2516901"/>
            <a:ext cx="7191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007768" y="3661164"/>
            <a:ext cx="6218220" cy="1925551"/>
            <a:chOff x="2053786" y="3091142"/>
            <a:chExt cx="5879283" cy="192555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3786" y="3091142"/>
              <a:ext cx="5879283" cy="1567557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2121868" y="3181382"/>
              <a:ext cx="5680878" cy="1835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除数不变，先把被除数看成和它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接近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的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整百数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或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几百几十数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（能被整除），然后用被除数的近似数除以除数，得出估算结果。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811032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3" y="3528341"/>
            <a:ext cx="2507239" cy="3319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4368386" y="2100804"/>
            <a:ext cx="702614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矩形 4"/>
          <p:cNvSpPr>
            <a:spLocks noChangeArrowheads="1"/>
          </p:cNvSpPr>
          <p:nvPr/>
        </p:nvSpPr>
        <p:spPr bwMode="auto">
          <a:xfrm>
            <a:off x="2641352" y="1496058"/>
            <a:ext cx="7343080" cy="109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李爷爷家的果园共收获了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242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个鸭梨。如果每袋装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个，大约可以装多少袋？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4871866" y="3041061"/>
            <a:ext cx="15840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242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240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4007768" y="4838722"/>
            <a:ext cx="43204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答：大约可以装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袋。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2245059" y="2734252"/>
            <a:ext cx="1897266" cy="1440160"/>
          </a:xfrm>
          <a:prstGeom prst="wedgeRoundRectCallout">
            <a:avLst>
              <a:gd name="adj1" fmla="val 66220"/>
              <a:gd name="adj2" fmla="val -67634"/>
              <a:gd name="adj3" fmla="val 16667"/>
            </a:avLst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求大约装的袋数，可以用估算。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4872641" y="3569176"/>
            <a:ext cx="35283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240÷4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4872641" y="4092396"/>
            <a:ext cx="35283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242÷4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（袋）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8217" y="3041061"/>
            <a:ext cx="2160074" cy="221054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11032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/>
      <p:bldP spid="16" grpId="0"/>
      <p:bldP spid="18" grpId="0" autoUpdateAnimBg="0"/>
      <p:bldP spid="7" grpId="0" animBg="1"/>
      <p:bldP spid="15" grpId="0" autoUpdateAnimBg="0"/>
      <p:bldP spid="1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3123966" y="2132856"/>
            <a:ext cx="702614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矩形 4"/>
          <p:cNvSpPr>
            <a:spLocks noChangeArrowheads="1"/>
          </p:cNvSpPr>
          <p:nvPr/>
        </p:nvSpPr>
        <p:spPr bwMode="auto">
          <a:xfrm>
            <a:off x="2642499" y="1529614"/>
            <a:ext cx="7557959" cy="109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同学们做了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272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朵花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准备每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朵扎成一束。这些花大约可以扎多少束？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4780060" y="3732197"/>
            <a:ext cx="15520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272÷9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≈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6240016" y="3732197"/>
            <a:ext cx="2088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（束）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4007768" y="4437112"/>
            <a:ext cx="52565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答：这些花大约可以扎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束。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763077" y="3142629"/>
            <a:ext cx="15840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272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270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198" y="3914942"/>
            <a:ext cx="1565077" cy="160164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11032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321" y="3528341"/>
            <a:ext cx="2507239" cy="3319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/>
      <p:bldP spid="16" grpId="0"/>
      <p:bldP spid="17" grpId="0" autoUpdateAnimBg="0"/>
      <p:bldP spid="18" grpId="0" autoUpdateAnimBg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3240002" y="2272518"/>
            <a:ext cx="702614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矩形 4"/>
          <p:cNvSpPr>
            <a:spLocks noChangeArrowheads="1"/>
          </p:cNvSpPr>
          <p:nvPr/>
        </p:nvSpPr>
        <p:spPr bwMode="auto">
          <a:xfrm>
            <a:off x="1364888" y="1663726"/>
            <a:ext cx="7635754" cy="109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只啄木鸟一天一共吃了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278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只害虫，平均每只啄木鸟一天大约吃多少只害虫？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1887517" y="3250143"/>
            <a:ext cx="15520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278÷7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≈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3347473" y="3250143"/>
            <a:ext cx="35283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（只）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1107888" y="4056058"/>
            <a:ext cx="73448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答：平均每只啄木鸟一天大约吃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只害虫。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26" name="Picture 2" descr="http://p0.so.qhmsg.com/bdr/_240_/t016d3253d674316c4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139" y="1897641"/>
            <a:ext cx="2271514" cy="306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811032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/>
      <p:bldP spid="16" grpId="0"/>
      <p:bldP spid="17" grpId="0" autoUpdateAnimBg="0"/>
      <p:bldP spid="1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5096621" y="2050787"/>
            <a:ext cx="702614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矩形 4"/>
          <p:cNvSpPr>
            <a:spLocks noChangeArrowheads="1"/>
          </p:cNvSpPr>
          <p:nvPr/>
        </p:nvSpPr>
        <p:spPr bwMode="auto">
          <a:xfrm>
            <a:off x="2673870" y="1514457"/>
            <a:ext cx="7670602" cy="109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位老师带着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235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名学生外出露营，如果每顶帐篷只能住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人，至少要搭多少顶帐篷？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369143" y="3284984"/>
            <a:ext cx="19639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235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5015880" y="3265820"/>
            <a:ext cx="35283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255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（人）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287688" y="4849996"/>
            <a:ext cx="43204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答：至少要搭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顶帐篷。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7022368" y="2591326"/>
            <a:ext cx="2880320" cy="955268"/>
          </a:xfrm>
          <a:prstGeom prst="wedgeRoundRectCallout">
            <a:avLst>
              <a:gd name="adj1" fmla="val -99858"/>
              <a:gd name="adj2" fmla="val -6128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求需要帐篷的顶数，需要准确计算。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359698" y="3789040"/>
            <a:ext cx="17556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255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÷4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4827880" y="3798439"/>
            <a:ext cx="35283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（顶）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……3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（人）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3359696" y="4330125"/>
            <a:ext cx="35283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（顶）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11032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3" y="3528341"/>
            <a:ext cx="2507239" cy="3319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/>
      <p:bldP spid="16" grpId="0"/>
      <p:bldP spid="17" grpId="0" autoUpdateAnimBg="0"/>
      <p:bldP spid="18" grpId="0" autoUpdateAnimBg="0"/>
      <p:bldP spid="7" grpId="0" animBg="1"/>
      <p:bldP spid="13" grpId="0"/>
      <p:bldP spid="14" grpId="0" autoUpdateAnimBg="0"/>
      <p:bldP spid="1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3" descr="kache副本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172" y="2213437"/>
            <a:ext cx="7695659" cy="317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31"/>
          <p:cNvSpPr txBox="1">
            <a:spLocks noChangeArrowheads="1"/>
          </p:cNvSpPr>
          <p:nvPr/>
        </p:nvSpPr>
        <p:spPr bwMode="auto">
          <a:xfrm>
            <a:off x="2645562" y="1589235"/>
            <a:ext cx="57691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把苹果、梨和香蕉都装上车，行吗？</a:t>
            </a:r>
          </a:p>
        </p:txBody>
      </p:sp>
      <p:sp>
        <p:nvSpPr>
          <p:cNvPr id="29" name="圆角矩形标注 28"/>
          <p:cNvSpPr/>
          <p:nvPr/>
        </p:nvSpPr>
        <p:spPr>
          <a:xfrm>
            <a:off x="4631427" y="3869621"/>
            <a:ext cx="3528392" cy="1296144"/>
          </a:xfrm>
          <a:prstGeom prst="wedgeRoundRectCallout">
            <a:avLst>
              <a:gd name="adj1" fmla="val -67560"/>
              <a:gd name="adj2" fmla="val -1235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此题是“能不能装下”问题，无需精确计算，可以都看成是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箱。</a:t>
            </a:r>
          </a:p>
        </p:txBody>
      </p:sp>
      <p:sp>
        <p:nvSpPr>
          <p:cNvPr id="8" name="椭圆 7"/>
          <p:cNvSpPr/>
          <p:nvPr/>
        </p:nvSpPr>
        <p:spPr>
          <a:xfrm>
            <a:off x="2248172" y="2501471"/>
            <a:ext cx="2104739" cy="5781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11032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91" y="5406675"/>
            <a:ext cx="1738169" cy="1163534"/>
          </a:xfrm>
          <a:prstGeom prst="rect">
            <a:avLst/>
          </a:prstGeom>
        </p:spPr>
      </p:pic>
      <p:sp>
        <p:nvSpPr>
          <p:cNvPr id="32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7797574" y="1562327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3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7797574" y="2516415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4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7797574" y="3470502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5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7797574" y="4426177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36" name="MH_Text_1"/>
          <p:cNvSpPr/>
          <p:nvPr>
            <p:custDataLst>
              <p:tags r:id="rId5"/>
            </p:custDataLst>
          </p:nvPr>
        </p:nvSpPr>
        <p:spPr>
          <a:xfrm>
            <a:off x="8905656" y="1665515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MH_Text_2"/>
          <p:cNvSpPr/>
          <p:nvPr>
            <p:custDataLst>
              <p:tags r:id="rId6"/>
            </p:custDataLst>
          </p:nvPr>
        </p:nvSpPr>
        <p:spPr>
          <a:xfrm>
            <a:off x="8905656" y="2619602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MH_Text_3"/>
          <p:cNvSpPr/>
          <p:nvPr>
            <p:custDataLst>
              <p:tags r:id="rId7"/>
            </p:custDataLst>
          </p:nvPr>
        </p:nvSpPr>
        <p:spPr>
          <a:xfrm>
            <a:off x="8905656" y="3575277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MH_Text_4"/>
          <p:cNvSpPr/>
          <p:nvPr>
            <p:custDataLst>
              <p:tags r:id="rId8"/>
            </p:custDataLst>
          </p:nvPr>
        </p:nvSpPr>
        <p:spPr>
          <a:xfrm>
            <a:off x="8905656" y="4529365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课堂小结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MH_Others_1"/>
          <p:cNvSpPr txBox="1"/>
          <p:nvPr>
            <p:custDataLst>
              <p:tags r:id="rId9"/>
            </p:custDataLst>
          </p:nvPr>
        </p:nvSpPr>
        <p:spPr>
          <a:xfrm>
            <a:off x="5378224" y="1276346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41" name="MH_Others_2"/>
          <p:cNvSpPr txBox="1"/>
          <p:nvPr>
            <p:custDataLst>
              <p:tags r:id="rId10"/>
            </p:custDataLst>
          </p:nvPr>
        </p:nvSpPr>
        <p:spPr>
          <a:xfrm>
            <a:off x="5968666" y="2211615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167" y="1551441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3" descr="kache副本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2112457"/>
            <a:ext cx="5386012" cy="233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31"/>
          <p:cNvSpPr txBox="1">
            <a:spLocks noChangeArrowheads="1"/>
          </p:cNvSpPr>
          <p:nvPr/>
        </p:nvSpPr>
        <p:spPr bwMode="auto">
          <a:xfrm>
            <a:off x="1982988" y="2400489"/>
            <a:ext cx="25218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吨＝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1000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千克</a:t>
            </a:r>
          </a:p>
        </p:txBody>
      </p:sp>
      <p:sp>
        <p:nvSpPr>
          <p:cNvPr id="23" name="TextBox 31"/>
          <p:cNvSpPr txBox="1">
            <a:spLocks noChangeArrowheads="1"/>
          </p:cNvSpPr>
          <p:nvPr/>
        </p:nvSpPr>
        <p:spPr bwMode="auto">
          <a:xfrm>
            <a:off x="1919195" y="3762370"/>
            <a:ext cx="3196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（箱）</a:t>
            </a:r>
          </a:p>
        </p:txBody>
      </p:sp>
      <p:sp>
        <p:nvSpPr>
          <p:cNvPr id="24" name="TextBox 31"/>
          <p:cNvSpPr txBox="1">
            <a:spLocks noChangeArrowheads="1"/>
          </p:cNvSpPr>
          <p:nvPr/>
        </p:nvSpPr>
        <p:spPr bwMode="auto">
          <a:xfrm>
            <a:off x="1984595" y="4450551"/>
            <a:ext cx="31699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25×30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750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（千克）</a:t>
            </a:r>
          </a:p>
        </p:txBody>
      </p:sp>
      <p:sp>
        <p:nvSpPr>
          <p:cNvPr id="26" name="TextBox 31"/>
          <p:cNvSpPr txBox="1">
            <a:spLocks noChangeArrowheads="1"/>
          </p:cNvSpPr>
          <p:nvPr/>
        </p:nvSpPr>
        <p:spPr bwMode="auto">
          <a:xfrm>
            <a:off x="5292782" y="4450551"/>
            <a:ext cx="28819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750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千克＜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1000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千克</a:t>
            </a:r>
          </a:p>
        </p:txBody>
      </p:sp>
      <p:sp>
        <p:nvSpPr>
          <p:cNvPr id="28" name="TextBox 31"/>
          <p:cNvSpPr txBox="1">
            <a:spLocks noChangeArrowheads="1"/>
          </p:cNvSpPr>
          <p:nvPr/>
        </p:nvSpPr>
        <p:spPr bwMode="auto">
          <a:xfrm>
            <a:off x="3517618" y="5049977"/>
            <a:ext cx="5474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答：可以把苹果、梨和香蕉都装上车。</a:t>
            </a:r>
          </a:p>
        </p:txBody>
      </p:sp>
      <p:sp>
        <p:nvSpPr>
          <p:cNvPr id="15" name="TextBox 31"/>
          <p:cNvSpPr txBox="1">
            <a:spLocks noChangeArrowheads="1"/>
          </p:cNvSpPr>
          <p:nvPr/>
        </p:nvSpPr>
        <p:spPr bwMode="auto">
          <a:xfrm>
            <a:off x="1984595" y="3088340"/>
            <a:ext cx="35236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10  8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10  7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31"/>
          <p:cNvSpPr txBox="1">
            <a:spLocks noChangeArrowheads="1"/>
          </p:cNvSpPr>
          <p:nvPr/>
        </p:nvSpPr>
        <p:spPr bwMode="auto">
          <a:xfrm>
            <a:off x="8434590" y="4465143"/>
            <a:ext cx="17386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所以装得下</a:t>
            </a:r>
          </a:p>
        </p:txBody>
      </p:sp>
      <p:sp>
        <p:nvSpPr>
          <p:cNvPr id="11" name="TextBox 31"/>
          <p:cNvSpPr txBox="1">
            <a:spLocks noChangeArrowheads="1"/>
          </p:cNvSpPr>
          <p:nvPr/>
        </p:nvSpPr>
        <p:spPr bwMode="auto">
          <a:xfrm>
            <a:off x="2645562" y="1589235"/>
            <a:ext cx="57691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把苹果、梨和香蕉都装上车，行吗？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11032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  <p:bldP spid="28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03413" y="1597390"/>
            <a:ext cx="530016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这节课你们都学会了哪些知识？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619637" y="2204864"/>
            <a:ext cx="3909283" cy="55156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估算解决实际问题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81949" y="4405297"/>
            <a:ext cx="8231372" cy="158569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用估算解决实际问题时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首先要理清题中的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数量关系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然后根据实际情况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从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不同角度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寻找解决问题的途径。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371" y="2412869"/>
            <a:ext cx="7821846" cy="19752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11032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321" y="3528341"/>
            <a:ext cx="2507239" cy="3319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234644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课堂小结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520394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学而不思则惘，思而不学则殆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761319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62944" y="2513013"/>
            <a:ext cx="1800225" cy="1800225"/>
          </a:xfrm>
          <a:prstGeom prst="ellipse">
            <a:avLst/>
          </a:prstGeom>
          <a:solidFill>
            <a:srgbClr val="F5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848882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10" y="1552575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16584" y="2911648"/>
            <a:ext cx="7880945" cy="10686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求“至少用多少个箱子”就是要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准确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计算，并使用“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进一法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140518" y="1150980"/>
            <a:ext cx="530016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这节课你们都学会了哪些知识？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48832" y="2204864"/>
            <a:ext cx="3909283" cy="55156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估算解决实际问题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012728" y="4135495"/>
            <a:ext cx="5066110" cy="1068665"/>
            <a:chOff x="2051720" y="3094709"/>
            <a:chExt cx="5066110" cy="1068665"/>
          </a:xfrm>
        </p:grpSpPr>
        <p:sp>
          <p:nvSpPr>
            <p:cNvPr id="6" name="TextBox 31"/>
            <p:cNvSpPr txBox="1">
              <a:spLocks noChangeArrowheads="1"/>
            </p:cNvSpPr>
            <p:nvPr/>
          </p:nvSpPr>
          <p:spPr bwMode="auto">
            <a:xfrm>
              <a:off x="2051720" y="3107409"/>
              <a:ext cx="2232025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182÷8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＝</a:t>
              </a:r>
            </a:p>
          </p:txBody>
        </p:sp>
        <p:grpSp>
          <p:nvGrpSpPr>
            <p:cNvPr id="7" name="组合 48"/>
            <p:cNvGrpSpPr/>
            <p:nvPr/>
          </p:nvGrpSpPr>
          <p:grpSpPr bwMode="auto">
            <a:xfrm>
              <a:off x="3491880" y="3094709"/>
              <a:ext cx="3625950" cy="535920"/>
              <a:chOff x="2843263" y="2734922"/>
              <a:chExt cx="3627010" cy="535222"/>
            </a:xfrm>
          </p:grpSpPr>
          <p:sp>
            <p:nvSpPr>
              <p:cNvPr id="8" name="Text Box 14"/>
              <p:cNvSpPr txBox="1">
                <a:spLocks noChangeArrowheads="1"/>
              </p:cNvSpPr>
              <p:nvPr/>
            </p:nvSpPr>
            <p:spPr bwMode="auto">
              <a:xfrm>
                <a:off x="2843263" y="2734922"/>
                <a:ext cx="936899" cy="5225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22</a:t>
                </a:r>
                <a:endParaRPr kumimoji="0" lang="zh-C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Text Box 14"/>
              <p:cNvSpPr txBox="1">
                <a:spLocks noChangeArrowheads="1"/>
              </p:cNvSpPr>
              <p:nvPr/>
            </p:nvSpPr>
            <p:spPr bwMode="auto">
              <a:xfrm>
                <a:off x="4226380" y="2738093"/>
                <a:ext cx="1430755" cy="522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……</a:t>
                </a:r>
                <a:endParaRPr kumimoji="0" lang="zh-CN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" name="Text Box 14"/>
              <p:cNvSpPr txBox="1">
                <a:spLocks noChangeArrowheads="1"/>
              </p:cNvSpPr>
              <p:nvPr/>
            </p:nvSpPr>
            <p:spPr bwMode="auto">
              <a:xfrm>
                <a:off x="5055297" y="2747605"/>
                <a:ext cx="503385" cy="5225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6</a:t>
                </a:r>
                <a:endParaRPr kumimoji="0" lang="zh-C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" name="TextBox 46"/>
              <p:cNvSpPr txBox="1">
                <a:spLocks noChangeArrowheads="1"/>
              </p:cNvSpPr>
              <p:nvPr/>
            </p:nvSpPr>
            <p:spPr bwMode="auto">
              <a:xfrm>
                <a:off x="3192615" y="2747605"/>
                <a:ext cx="1291115" cy="522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（个）</a:t>
                </a:r>
              </a:p>
            </p:txBody>
          </p:sp>
          <p:sp>
            <p:nvSpPr>
              <p:cNvPr id="12" name="矩形 47"/>
              <p:cNvSpPr>
                <a:spLocks noChangeArrowheads="1"/>
              </p:cNvSpPr>
              <p:nvPr/>
            </p:nvSpPr>
            <p:spPr bwMode="auto">
              <a:xfrm>
                <a:off x="5179158" y="2747605"/>
                <a:ext cx="1291115" cy="522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（个）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3" name="TextBox 31"/>
            <p:cNvSpPr txBox="1">
              <a:spLocks noChangeArrowheads="1"/>
            </p:cNvSpPr>
            <p:nvPr/>
          </p:nvSpPr>
          <p:spPr bwMode="auto">
            <a:xfrm>
              <a:off x="2111959" y="3640154"/>
              <a:ext cx="3952875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22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＋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＝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23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（个）</a:t>
              </a: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60" y="1952213"/>
            <a:ext cx="8597833" cy="3997067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811032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课堂小结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321" y="3528341"/>
            <a:ext cx="2507239" cy="3319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91" y="5406675"/>
            <a:ext cx="1738169" cy="1163534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5446713" y="3874086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405438" y="2629486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30"/>
          <p:cNvGrpSpPr/>
          <p:nvPr/>
        </p:nvGrpSpPr>
        <p:grpSpPr bwMode="auto">
          <a:xfrm>
            <a:off x="6281455" y="4272587"/>
            <a:ext cx="5068887" cy="399494"/>
            <a:chOff x="7206155" y="5040852"/>
            <a:chExt cx="5067096" cy="398488"/>
          </a:xfrm>
        </p:grpSpPr>
        <p:sp>
          <p:nvSpPr>
            <p:cNvPr id="12" name="文本框 11"/>
            <p:cNvSpPr txBox="1"/>
            <p:nvPr/>
          </p:nvSpPr>
          <p:spPr>
            <a:xfrm>
              <a:off x="9397717" y="5040852"/>
              <a:ext cx="287553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2021年1月9日</a:t>
              </a:fld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206155" y="5070938"/>
              <a:ext cx="215982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>
                <a:defRPr/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xippt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副标题 2"/>
          <p:cNvSpPr>
            <a:spLocks noChangeArrowheads="1"/>
          </p:cNvSpPr>
          <p:nvPr/>
        </p:nvSpPr>
        <p:spPr bwMode="auto">
          <a:xfrm>
            <a:off x="5603875" y="2931795"/>
            <a:ext cx="5563235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dist">
              <a:lnSpc>
                <a:spcPct val="90000"/>
              </a:lnSpc>
              <a:spcBef>
                <a:spcPts val="1000"/>
              </a:spcBef>
            </a:pP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感谢各位的聆听</a:t>
            </a:r>
          </a:p>
        </p:txBody>
      </p:sp>
      <p:grpSp>
        <p:nvGrpSpPr>
          <p:cNvPr id="15" name="PA_组合 42"/>
          <p:cNvGrpSpPr/>
          <p:nvPr>
            <p:custDataLst>
              <p:tags r:id="rId1"/>
            </p:custDataLst>
          </p:nvPr>
        </p:nvGrpSpPr>
        <p:grpSpPr>
          <a:xfrm>
            <a:off x="7647392" y="1484899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5"/>
          <p:cNvGrpSpPr/>
          <p:nvPr>
            <p:custDataLst>
              <p:tags r:id="rId2"/>
            </p:custDataLst>
          </p:nvPr>
        </p:nvGrpSpPr>
        <p:grpSpPr>
          <a:xfrm>
            <a:off x="8187392" y="1484899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48"/>
          <p:cNvGrpSpPr/>
          <p:nvPr>
            <p:custDataLst>
              <p:tags r:id="rId3"/>
            </p:custDataLst>
          </p:nvPr>
        </p:nvGrpSpPr>
        <p:grpSpPr>
          <a:xfrm>
            <a:off x="8683920" y="1484899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4" name="PA_组合 51"/>
          <p:cNvGrpSpPr/>
          <p:nvPr>
            <p:custDataLst>
              <p:tags r:id="rId4"/>
            </p:custDataLst>
          </p:nvPr>
        </p:nvGrpSpPr>
        <p:grpSpPr>
          <a:xfrm>
            <a:off x="9186496" y="1484899"/>
            <a:ext cx="540000" cy="540000"/>
            <a:chOff x="5309025" y="2094564"/>
            <a:chExt cx="1461661" cy="1461661"/>
          </a:xfrm>
        </p:grpSpPr>
        <p:sp>
          <p:nvSpPr>
            <p:cNvPr id="25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6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7" name="PA_文本框 26"/>
          <p:cNvSpPr txBox="1"/>
          <p:nvPr>
            <p:custDataLst>
              <p:tags r:id="rId5"/>
            </p:custDataLst>
          </p:nvPr>
        </p:nvSpPr>
        <p:spPr>
          <a:xfrm>
            <a:off x="7621305" y="148489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三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PA_文本框 26"/>
          <p:cNvSpPr txBox="1"/>
          <p:nvPr>
            <p:custDataLst>
              <p:tags r:id="rId6"/>
            </p:custDataLst>
          </p:nvPr>
        </p:nvSpPr>
        <p:spPr>
          <a:xfrm>
            <a:off x="8187392" y="148489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9" name="PA_矩形 56"/>
          <p:cNvSpPr/>
          <p:nvPr>
            <p:custDataLst>
              <p:tags r:id="rId7"/>
            </p:custDataLst>
          </p:nvPr>
        </p:nvSpPr>
        <p:spPr>
          <a:xfrm>
            <a:off x="8671257" y="1508482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0" name="PA_矩形 57"/>
          <p:cNvSpPr/>
          <p:nvPr>
            <p:custDataLst>
              <p:tags r:id="rId8"/>
            </p:custDataLst>
          </p:nvPr>
        </p:nvSpPr>
        <p:spPr>
          <a:xfrm>
            <a:off x="9186496" y="1484899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1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49" y="1221374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167" y="1551441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234644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520394" y="3577432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761319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62944" y="2513013"/>
            <a:ext cx="1800225" cy="1800225"/>
          </a:xfrm>
          <a:prstGeom prst="ellipse">
            <a:avLst/>
          </a:prstGeom>
          <a:solidFill>
            <a:srgbClr val="F5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848882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10" y="1552575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>
            <a:spLocks noChangeArrowheads="1"/>
          </p:cNvSpPr>
          <p:nvPr/>
        </p:nvSpPr>
        <p:spPr bwMode="auto">
          <a:xfrm>
            <a:off x="5047089" y="1160607"/>
            <a:ext cx="2345055" cy="460803"/>
          </a:xfrm>
          <a:custGeom>
            <a:avLst/>
            <a:gdLst>
              <a:gd name="connsiteX0" fmla="*/ 104883 w 2345055"/>
              <a:gd name="connsiteY0" fmla="*/ 0 h 629285"/>
              <a:gd name="connsiteX1" fmla="*/ 390843 w 2345055"/>
              <a:gd name="connsiteY1" fmla="*/ 0 h 629285"/>
              <a:gd name="connsiteX2" fmla="*/ 977106 w 2345055"/>
              <a:gd name="connsiteY2" fmla="*/ 0 h 629285"/>
              <a:gd name="connsiteX3" fmla="*/ 2240172 w 2345055"/>
              <a:gd name="connsiteY3" fmla="*/ 0 h 629285"/>
              <a:gd name="connsiteX4" fmla="*/ 2345055 w 2345055"/>
              <a:gd name="connsiteY4" fmla="*/ 104883 h 629285"/>
              <a:gd name="connsiteX5" fmla="*/ 2345055 w 2345055"/>
              <a:gd name="connsiteY5" fmla="*/ 367083 h 629285"/>
              <a:gd name="connsiteX6" fmla="*/ 2345055 w 2345055"/>
              <a:gd name="connsiteY6" fmla="*/ 524402 h 629285"/>
              <a:gd name="connsiteX7" fmla="*/ 2240172 w 2345055"/>
              <a:gd name="connsiteY7" fmla="*/ 629285 h 629285"/>
              <a:gd name="connsiteX8" fmla="*/ 977106 w 2345055"/>
              <a:gd name="connsiteY8" fmla="*/ 629285 h 629285"/>
              <a:gd name="connsiteX9" fmla="*/ 689610 w 2345055"/>
              <a:gd name="connsiteY9" fmla="*/ 629285 h 629285"/>
              <a:gd name="connsiteX10" fmla="*/ 390843 w 2345055"/>
              <a:gd name="connsiteY10" fmla="*/ 629285 h 629285"/>
              <a:gd name="connsiteX11" fmla="*/ 104883 w 2345055"/>
              <a:gd name="connsiteY11" fmla="*/ 629285 h 629285"/>
              <a:gd name="connsiteX12" fmla="*/ 0 w 2345055"/>
              <a:gd name="connsiteY12" fmla="*/ 524402 h 629285"/>
              <a:gd name="connsiteX13" fmla="*/ 0 w 2345055"/>
              <a:gd name="connsiteY13" fmla="*/ 367083 h 629285"/>
              <a:gd name="connsiteX14" fmla="*/ 0 w 2345055"/>
              <a:gd name="connsiteY14" fmla="*/ 104883 h 629285"/>
              <a:gd name="connsiteX15" fmla="*/ 104883 w 2345055"/>
              <a:gd name="connsiteY15" fmla="*/ 0 h 62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45055" h="629285">
                <a:moveTo>
                  <a:pt x="104883" y="0"/>
                </a:moveTo>
                <a:lnTo>
                  <a:pt x="390843" y="0"/>
                </a:lnTo>
                <a:lnTo>
                  <a:pt x="977106" y="0"/>
                </a:lnTo>
                <a:lnTo>
                  <a:pt x="2240172" y="0"/>
                </a:lnTo>
                <a:cubicBezTo>
                  <a:pt x="2298097" y="0"/>
                  <a:pt x="2345055" y="46958"/>
                  <a:pt x="2345055" y="104883"/>
                </a:cubicBezTo>
                <a:lnTo>
                  <a:pt x="2345055" y="367083"/>
                </a:lnTo>
                <a:lnTo>
                  <a:pt x="2345055" y="524402"/>
                </a:lnTo>
                <a:cubicBezTo>
                  <a:pt x="2345055" y="582327"/>
                  <a:pt x="2298097" y="629285"/>
                  <a:pt x="2240172" y="629285"/>
                </a:cubicBezTo>
                <a:lnTo>
                  <a:pt x="977106" y="629285"/>
                </a:lnTo>
                <a:lnTo>
                  <a:pt x="689610" y="629285"/>
                </a:lnTo>
                <a:lnTo>
                  <a:pt x="390843" y="629285"/>
                </a:lnTo>
                <a:lnTo>
                  <a:pt x="104883" y="629285"/>
                </a:lnTo>
                <a:cubicBezTo>
                  <a:pt x="46958" y="629285"/>
                  <a:pt x="0" y="582327"/>
                  <a:pt x="0" y="524402"/>
                </a:cubicBezTo>
                <a:lnTo>
                  <a:pt x="0" y="367083"/>
                </a:lnTo>
                <a:lnTo>
                  <a:pt x="0" y="104883"/>
                </a:lnTo>
                <a:cubicBezTo>
                  <a:pt x="0" y="46958"/>
                  <a:pt x="46958" y="0"/>
                  <a:pt x="104883" y="0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知识小天地！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1815" y="1747248"/>
            <a:ext cx="2469979" cy="367817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350119" y="2217907"/>
            <a:ext cx="1577824" cy="305731"/>
          </a:xfrm>
          <a:custGeom>
            <a:avLst/>
            <a:gdLst/>
            <a:ahLst/>
            <a:cxnLst/>
            <a:rect l="l" t="t" r="r" b="b"/>
            <a:pathLst>
              <a:path w="1577824" h="305731">
                <a:moveTo>
                  <a:pt x="1484495" y="226783"/>
                </a:moveTo>
                <a:lnTo>
                  <a:pt x="1530548" y="226783"/>
                </a:lnTo>
                <a:lnTo>
                  <a:pt x="1530548" y="272815"/>
                </a:lnTo>
                <a:lnTo>
                  <a:pt x="1484495" y="272815"/>
                </a:lnTo>
                <a:close/>
                <a:moveTo>
                  <a:pt x="506468" y="145926"/>
                </a:moveTo>
                <a:lnTo>
                  <a:pt x="455342" y="158182"/>
                </a:lnTo>
                <a:lnTo>
                  <a:pt x="460963" y="161037"/>
                </a:lnTo>
                <a:cubicBezTo>
                  <a:pt x="472715" y="167612"/>
                  <a:pt x="477597" y="173147"/>
                  <a:pt x="475611" y="177643"/>
                </a:cubicBezTo>
                <a:cubicBezTo>
                  <a:pt x="473625" y="182138"/>
                  <a:pt x="471019" y="185878"/>
                  <a:pt x="467792" y="188860"/>
                </a:cubicBezTo>
                <a:lnTo>
                  <a:pt x="508124" y="217319"/>
                </a:lnTo>
                <a:lnTo>
                  <a:pt x="508124" y="167458"/>
                </a:lnTo>
                <a:cubicBezTo>
                  <a:pt x="508124" y="154939"/>
                  <a:pt x="507572" y="147761"/>
                  <a:pt x="506468" y="145926"/>
                </a:cubicBezTo>
                <a:close/>
                <a:moveTo>
                  <a:pt x="592585" y="106618"/>
                </a:moveTo>
                <a:cubicBezTo>
                  <a:pt x="602503" y="106511"/>
                  <a:pt x="610648" y="110332"/>
                  <a:pt x="617020" y="118081"/>
                </a:cubicBezTo>
                <a:cubicBezTo>
                  <a:pt x="625517" y="128413"/>
                  <a:pt x="619985" y="133833"/>
                  <a:pt x="600425" y="134342"/>
                </a:cubicBezTo>
                <a:cubicBezTo>
                  <a:pt x="580865" y="134852"/>
                  <a:pt x="558250" y="137064"/>
                  <a:pt x="532581" y="140978"/>
                </a:cubicBezTo>
                <a:cubicBezTo>
                  <a:pt x="536181" y="145051"/>
                  <a:pt x="537289" y="149708"/>
                  <a:pt x="535905" y="154949"/>
                </a:cubicBezTo>
                <a:cubicBezTo>
                  <a:pt x="534521" y="160191"/>
                  <a:pt x="533413" y="166131"/>
                  <a:pt x="532581" y="172771"/>
                </a:cubicBezTo>
                <a:cubicBezTo>
                  <a:pt x="543279" y="170204"/>
                  <a:pt x="552819" y="167311"/>
                  <a:pt x="561201" y="164091"/>
                </a:cubicBezTo>
                <a:cubicBezTo>
                  <a:pt x="569583" y="160872"/>
                  <a:pt x="577706" y="162768"/>
                  <a:pt x="585572" y="169781"/>
                </a:cubicBezTo>
                <a:cubicBezTo>
                  <a:pt x="593438" y="176793"/>
                  <a:pt x="590233" y="182447"/>
                  <a:pt x="575957" y="186742"/>
                </a:cubicBezTo>
                <a:cubicBezTo>
                  <a:pt x="561681" y="191037"/>
                  <a:pt x="547158" y="192732"/>
                  <a:pt x="532388" y="191829"/>
                </a:cubicBezTo>
                <a:lnTo>
                  <a:pt x="531205" y="229601"/>
                </a:lnTo>
                <a:cubicBezTo>
                  <a:pt x="556558" y="242263"/>
                  <a:pt x="579707" y="250376"/>
                  <a:pt x="600651" y="253940"/>
                </a:cubicBezTo>
                <a:cubicBezTo>
                  <a:pt x="621595" y="257503"/>
                  <a:pt x="641355" y="260762"/>
                  <a:pt x="659933" y="263716"/>
                </a:cubicBezTo>
                <a:cubicBezTo>
                  <a:pt x="678511" y="266670"/>
                  <a:pt x="680769" y="270704"/>
                  <a:pt x="666709" y="275816"/>
                </a:cubicBezTo>
                <a:cubicBezTo>
                  <a:pt x="652648" y="280928"/>
                  <a:pt x="636602" y="285305"/>
                  <a:pt x="618569" y="288948"/>
                </a:cubicBezTo>
                <a:cubicBezTo>
                  <a:pt x="600536" y="292590"/>
                  <a:pt x="586741" y="292770"/>
                  <a:pt x="577183" y="289486"/>
                </a:cubicBezTo>
                <a:cubicBezTo>
                  <a:pt x="567625" y="286202"/>
                  <a:pt x="550915" y="275099"/>
                  <a:pt x="527053" y="256177"/>
                </a:cubicBezTo>
                <a:cubicBezTo>
                  <a:pt x="503191" y="237255"/>
                  <a:pt x="480060" y="218953"/>
                  <a:pt x="457661" y="201272"/>
                </a:cubicBezTo>
                <a:cubicBezTo>
                  <a:pt x="453115" y="208227"/>
                  <a:pt x="445092" y="217910"/>
                  <a:pt x="433591" y="230322"/>
                </a:cubicBezTo>
                <a:cubicBezTo>
                  <a:pt x="422090" y="242733"/>
                  <a:pt x="410980" y="252434"/>
                  <a:pt x="400261" y="259425"/>
                </a:cubicBezTo>
                <a:cubicBezTo>
                  <a:pt x="389541" y="266416"/>
                  <a:pt x="377843" y="271295"/>
                  <a:pt x="365167" y="274063"/>
                </a:cubicBezTo>
                <a:cubicBezTo>
                  <a:pt x="352490" y="276830"/>
                  <a:pt x="353053" y="272966"/>
                  <a:pt x="366855" y="262469"/>
                </a:cubicBezTo>
                <a:cubicBezTo>
                  <a:pt x="380658" y="251972"/>
                  <a:pt x="395091" y="237413"/>
                  <a:pt x="410155" y="218792"/>
                </a:cubicBezTo>
                <a:cubicBezTo>
                  <a:pt x="425220" y="200171"/>
                  <a:pt x="434742" y="186483"/>
                  <a:pt x="438721" y="177729"/>
                </a:cubicBezTo>
                <a:cubicBezTo>
                  <a:pt x="440711" y="173351"/>
                  <a:pt x="442147" y="169509"/>
                  <a:pt x="443028" y="166202"/>
                </a:cubicBezTo>
                <a:lnTo>
                  <a:pt x="443621" y="161195"/>
                </a:lnTo>
                <a:lnTo>
                  <a:pt x="422545" y="166823"/>
                </a:lnTo>
                <a:cubicBezTo>
                  <a:pt x="412543" y="169999"/>
                  <a:pt x="402261" y="166612"/>
                  <a:pt x="391699" y="156659"/>
                </a:cubicBezTo>
                <a:cubicBezTo>
                  <a:pt x="381138" y="146707"/>
                  <a:pt x="379872" y="142187"/>
                  <a:pt x="387903" y="143097"/>
                </a:cubicBezTo>
                <a:cubicBezTo>
                  <a:pt x="395933" y="144008"/>
                  <a:pt x="403383" y="144033"/>
                  <a:pt x="410252" y="143172"/>
                </a:cubicBezTo>
                <a:cubicBezTo>
                  <a:pt x="417121" y="142312"/>
                  <a:pt x="430278" y="140301"/>
                  <a:pt x="449724" y="137139"/>
                </a:cubicBezTo>
                <a:cubicBezTo>
                  <a:pt x="469169" y="133977"/>
                  <a:pt x="492389" y="129245"/>
                  <a:pt x="519385" y="122942"/>
                </a:cubicBezTo>
                <a:cubicBezTo>
                  <a:pt x="546380" y="116639"/>
                  <a:pt x="567277" y="111671"/>
                  <a:pt x="582077" y="108035"/>
                </a:cubicBezTo>
                <a:cubicBezTo>
                  <a:pt x="585776" y="107127"/>
                  <a:pt x="589279" y="106654"/>
                  <a:pt x="592585" y="106618"/>
                </a:cubicBezTo>
                <a:close/>
                <a:moveTo>
                  <a:pt x="236646" y="50137"/>
                </a:moveTo>
                <a:cubicBezTo>
                  <a:pt x="245905" y="49356"/>
                  <a:pt x="253968" y="52049"/>
                  <a:pt x="260835" y="58217"/>
                </a:cubicBezTo>
                <a:cubicBezTo>
                  <a:pt x="269991" y="66442"/>
                  <a:pt x="268467" y="71418"/>
                  <a:pt x="256264" y="73146"/>
                </a:cubicBezTo>
                <a:cubicBezTo>
                  <a:pt x="244060" y="74874"/>
                  <a:pt x="226766" y="77437"/>
                  <a:pt x="204381" y="80836"/>
                </a:cubicBezTo>
                <a:cubicBezTo>
                  <a:pt x="216972" y="86916"/>
                  <a:pt x="222059" y="92627"/>
                  <a:pt x="219643" y="97969"/>
                </a:cubicBezTo>
                <a:cubicBezTo>
                  <a:pt x="217226" y="103310"/>
                  <a:pt x="210339" y="120902"/>
                  <a:pt x="198982" y="150744"/>
                </a:cubicBezTo>
                <a:cubicBezTo>
                  <a:pt x="220980" y="168985"/>
                  <a:pt x="235478" y="182651"/>
                  <a:pt x="242476" y="191743"/>
                </a:cubicBezTo>
                <a:cubicBezTo>
                  <a:pt x="249474" y="200834"/>
                  <a:pt x="250366" y="209646"/>
                  <a:pt x="245154" y="218179"/>
                </a:cubicBezTo>
                <a:cubicBezTo>
                  <a:pt x="239941" y="226711"/>
                  <a:pt x="231771" y="224912"/>
                  <a:pt x="220643" y="212780"/>
                </a:cubicBezTo>
                <a:cubicBezTo>
                  <a:pt x="209515" y="200648"/>
                  <a:pt x="197906" y="188265"/>
                  <a:pt x="185818" y="175632"/>
                </a:cubicBezTo>
                <a:cubicBezTo>
                  <a:pt x="172065" y="193915"/>
                  <a:pt x="158650" y="206793"/>
                  <a:pt x="145572" y="214264"/>
                </a:cubicBezTo>
                <a:cubicBezTo>
                  <a:pt x="139033" y="218000"/>
                  <a:pt x="132778" y="220974"/>
                  <a:pt x="126807" y="223188"/>
                </a:cubicBezTo>
                <a:lnTo>
                  <a:pt x="112757" y="226778"/>
                </a:lnTo>
                <a:lnTo>
                  <a:pt x="119953" y="228332"/>
                </a:lnTo>
                <a:cubicBezTo>
                  <a:pt x="138165" y="232777"/>
                  <a:pt x="162633" y="237000"/>
                  <a:pt x="193357" y="241001"/>
                </a:cubicBezTo>
                <a:cubicBezTo>
                  <a:pt x="224081" y="245002"/>
                  <a:pt x="254070" y="245203"/>
                  <a:pt x="283324" y="241604"/>
                </a:cubicBezTo>
                <a:cubicBezTo>
                  <a:pt x="312578" y="238004"/>
                  <a:pt x="322720" y="239793"/>
                  <a:pt x="313750" y="246970"/>
                </a:cubicBezTo>
                <a:cubicBezTo>
                  <a:pt x="304780" y="254148"/>
                  <a:pt x="291397" y="262049"/>
                  <a:pt x="273601" y="270675"/>
                </a:cubicBezTo>
                <a:cubicBezTo>
                  <a:pt x="255805" y="279300"/>
                  <a:pt x="241906" y="283154"/>
                  <a:pt x="231903" y="282237"/>
                </a:cubicBezTo>
                <a:cubicBezTo>
                  <a:pt x="221901" y="281319"/>
                  <a:pt x="205008" y="276820"/>
                  <a:pt x="181225" y="268739"/>
                </a:cubicBezTo>
                <a:cubicBezTo>
                  <a:pt x="157442" y="260658"/>
                  <a:pt x="136968" y="254072"/>
                  <a:pt x="119802" y="248982"/>
                </a:cubicBezTo>
                <a:cubicBezTo>
                  <a:pt x="102637" y="243891"/>
                  <a:pt x="88462" y="239840"/>
                  <a:pt x="77277" y="236828"/>
                </a:cubicBezTo>
                <a:cubicBezTo>
                  <a:pt x="66091" y="233817"/>
                  <a:pt x="56430" y="234720"/>
                  <a:pt x="48291" y="239539"/>
                </a:cubicBezTo>
                <a:cubicBezTo>
                  <a:pt x="40153" y="244357"/>
                  <a:pt x="33206" y="247956"/>
                  <a:pt x="27448" y="250337"/>
                </a:cubicBezTo>
                <a:cubicBezTo>
                  <a:pt x="21690" y="252717"/>
                  <a:pt x="14617" y="250240"/>
                  <a:pt x="6228" y="242905"/>
                </a:cubicBezTo>
                <a:cubicBezTo>
                  <a:pt x="-2161" y="235570"/>
                  <a:pt x="-2075" y="231300"/>
                  <a:pt x="6486" y="230096"/>
                </a:cubicBezTo>
                <a:cubicBezTo>
                  <a:pt x="15047" y="228891"/>
                  <a:pt x="23544" y="226733"/>
                  <a:pt x="31976" y="223621"/>
                </a:cubicBezTo>
                <a:cubicBezTo>
                  <a:pt x="40408" y="220509"/>
                  <a:pt x="48331" y="218222"/>
                  <a:pt x="55745" y="216759"/>
                </a:cubicBezTo>
                <a:cubicBezTo>
                  <a:pt x="54884" y="205402"/>
                  <a:pt x="51970" y="194679"/>
                  <a:pt x="47001" y="184591"/>
                </a:cubicBezTo>
                <a:cubicBezTo>
                  <a:pt x="42032" y="174502"/>
                  <a:pt x="40225" y="166145"/>
                  <a:pt x="41580" y="159520"/>
                </a:cubicBezTo>
                <a:cubicBezTo>
                  <a:pt x="42935" y="152895"/>
                  <a:pt x="44509" y="147625"/>
                  <a:pt x="46302" y="143710"/>
                </a:cubicBezTo>
                <a:cubicBezTo>
                  <a:pt x="48094" y="139795"/>
                  <a:pt x="45402" y="139638"/>
                  <a:pt x="38225" y="143237"/>
                </a:cubicBezTo>
                <a:cubicBezTo>
                  <a:pt x="31047" y="146836"/>
                  <a:pt x="23400" y="146564"/>
                  <a:pt x="15284" y="142420"/>
                </a:cubicBezTo>
                <a:cubicBezTo>
                  <a:pt x="7167" y="138275"/>
                  <a:pt x="6397" y="135153"/>
                  <a:pt x="12971" y="133052"/>
                </a:cubicBezTo>
                <a:cubicBezTo>
                  <a:pt x="19546" y="130951"/>
                  <a:pt x="26025" y="128201"/>
                  <a:pt x="32406" y="124803"/>
                </a:cubicBezTo>
                <a:cubicBezTo>
                  <a:pt x="38787" y="121404"/>
                  <a:pt x="44369" y="117299"/>
                  <a:pt x="49152" y="112488"/>
                </a:cubicBezTo>
                <a:cubicBezTo>
                  <a:pt x="53934" y="107677"/>
                  <a:pt x="62105" y="108932"/>
                  <a:pt x="73663" y="116252"/>
                </a:cubicBezTo>
                <a:cubicBezTo>
                  <a:pt x="85221" y="123573"/>
                  <a:pt x="87325" y="130291"/>
                  <a:pt x="79976" y="136407"/>
                </a:cubicBezTo>
                <a:cubicBezTo>
                  <a:pt x="72627" y="142524"/>
                  <a:pt x="68128" y="149855"/>
                  <a:pt x="66478" y="158402"/>
                </a:cubicBezTo>
                <a:cubicBezTo>
                  <a:pt x="64829" y="166949"/>
                  <a:pt x="66930" y="176234"/>
                  <a:pt x="72781" y="186258"/>
                </a:cubicBezTo>
                <a:cubicBezTo>
                  <a:pt x="78632" y="196281"/>
                  <a:pt x="78854" y="206958"/>
                  <a:pt x="73448" y="218286"/>
                </a:cubicBezTo>
                <a:lnTo>
                  <a:pt x="103248" y="224724"/>
                </a:lnTo>
                <a:lnTo>
                  <a:pt x="109542" y="218577"/>
                </a:lnTo>
                <a:cubicBezTo>
                  <a:pt x="120211" y="211213"/>
                  <a:pt x="130633" y="202222"/>
                  <a:pt x="140807" y="191603"/>
                </a:cubicBezTo>
                <a:cubicBezTo>
                  <a:pt x="150982" y="180984"/>
                  <a:pt x="159518" y="170146"/>
                  <a:pt x="166415" y="159090"/>
                </a:cubicBezTo>
                <a:cubicBezTo>
                  <a:pt x="149365" y="144277"/>
                  <a:pt x="136330" y="132055"/>
                  <a:pt x="127310" y="122426"/>
                </a:cubicBezTo>
                <a:cubicBezTo>
                  <a:pt x="118290" y="112796"/>
                  <a:pt x="121394" y="110785"/>
                  <a:pt x="136624" y="116392"/>
                </a:cubicBezTo>
                <a:cubicBezTo>
                  <a:pt x="151853" y="121999"/>
                  <a:pt x="166050" y="129090"/>
                  <a:pt x="179214" y="137666"/>
                </a:cubicBezTo>
                <a:cubicBezTo>
                  <a:pt x="186886" y="119525"/>
                  <a:pt x="190335" y="101586"/>
                  <a:pt x="189560" y="83847"/>
                </a:cubicBezTo>
                <a:cubicBezTo>
                  <a:pt x="169312" y="87418"/>
                  <a:pt x="153552" y="90784"/>
                  <a:pt x="142281" y="93946"/>
                </a:cubicBezTo>
                <a:cubicBezTo>
                  <a:pt x="131009" y="97108"/>
                  <a:pt x="120068" y="94617"/>
                  <a:pt x="109456" y="86471"/>
                </a:cubicBezTo>
                <a:cubicBezTo>
                  <a:pt x="98844" y="78326"/>
                  <a:pt x="98966" y="74253"/>
                  <a:pt x="109822" y="74253"/>
                </a:cubicBezTo>
                <a:cubicBezTo>
                  <a:pt x="118512" y="74253"/>
                  <a:pt x="130654" y="72920"/>
                  <a:pt x="146249" y="70252"/>
                </a:cubicBezTo>
                <a:cubicBezTo>
                  <a:pt x="161844" y="67585"/>
                  <a:pt x="175848" y="64922"/>
                  <a:pt x="188259" y="62261"/>
                </a:cubicBezTo>
                <a:cubicBezTo>
                  <a:pt x="200670" y="59601"/>
                  <a:pt x="213580" y="56206"/>
                  <a:pt x="226988" y="52076"/>
                </a:cubicBezTo>
                <a:cubicBezTo>
                  <a:pt x="230340" y="51044"/>
                  <a:pt x="233560" y="50397"/>
                  <a:pt x="236646" y="50137"/>
                </a:cubicBezTo>
                <a:close/>
                <a:moveTo>
                  <a:pt x="1269483" y="45330"/>
                </a:moveTo>
                <a:cubicBezTo>
                  <a:pt x="1271785" y="44332"/>
                  <a:pt x="1275350" y="45394"/>
                  <a:pt x="1280179" y="48516"/>
                </a:cubicBezTo>
                <a:cubicBezTo>
                  <a:pt x="1289837" y="54761"/>
                  <a:pt x="1297513" y="61466"/>
                  <a:pt x="1303206" y="68628"/>
                </a:cubicBezTo>
                <a:cubicBezTo>
                  <a:pt x="1308899" y="75791"/>
                  <a:pt x="1308619" y="81951"/>
                  <a:pt x="1302367" y="87106"/>
                </a:cubicBezTo>
                <a:cubicBezTo>
                  <a:pt x="1296115" y="92261"/>
                  <a:pt x="1285316" y="103228"/>
                  <a:pt x="1269972" y="120006"/>
                </a:cubicBezTo>
                <a:cubicBezTo>
                  <a:pt x="1254628" y="136784"/>
                  <a:pt x="1237338" y="156312"/>
                  <a:pt x="1218100" y="178589"/>
                </a:cubicBezTo>
                <a:cubicBezTo>
                  <a:pt x="1198863" y="200867"/>
                  <a:pt x="1186717" y="214013"/>
                  <a:pt x="1181662" y="218028"/>
                </a:cubicBezTo>
                <a:cubicBezTo>
                  <a:pt x="1176607" y="222044"/>
                  <a:pt x="1176689" y="224066"/>
                  <a:pt x="1181909" y="224094"/>
                </a:cubicBezTo>
                <a:cubicBezTo>
                  <a:pt x="1187129" y="224123"/>
                  <a:pt x="1202007" y="222796"/>
                  <a:pt x="1226543" y="220115"/>
                </a:cubicBezTo>
                <a:cubicBezTo>
                  <a:pt x="1251079" y="217433"/>
                  <a:pt x="1270431" y="214995"/>
                  <a:pt x="1284599" y="212801"/>
                </a:cubicBezTo>
                <a:cubicBezTo>
                  <a:pt x="1280398" y="206391"/>
                  <a:pt x="1275522" y="197217"/>
                  <a:pt x="1269972" y="185279"/>
                </a:cubicBezTo>
                <a:cubicBezTo>
                  <a:pt x="1264423" y="173341"/>
                  <a:pt x="1268460" y="170681"/>
                  <a:pt x="1282083" y="177299"/>
                </a:cubicBezTo>
                <a:cubicBezTo>
                  <a:pt x="1295706" y="183917"/>
                  <a:pt x="1308071" y="192549"/>
                  <a:pt x="1319177" y="203197"/>
                </a:cubicBezTo>
                <a:cubicBezTo>
                  <a:pt x="1330284" y="213845"/>
                  <a:pt x="1336995" y="224840"/>
                  <a:pt x="1339311" y="236183"/>
                </a:cubicBezTo>
                <a:cubicBezTo>
                  <a:pt x="1341627" y="247526"/>
                  <a:pt x="1340422" y="257367"/>
                  <a:pt x="1335697" y="265706"/>
                </a:cubicBezTo>
                <a:cubicBezTo>
                  <a:pt x="1330972" y="274045"/>
                  <a:pt x="1324540" y="273658"/>
                  <a:pt x="1316402" y="264544"/>
                </a:cubicBezTo>
                <a:cubicBezTo>
                  <a:pt x="1308264" y="255431"/>
                  <a:pt x="1300101" y="243339"/>
                  <a:pt x="1291913" y="228267"/>
                </a:cubicBezTo>
                <a:cubicBezTo>
                  <a:pt x="1265971" y="232770"/>
                  <a:pt x="1238065" y="238811"/>
                  <a:pt x="1208195" y="246390"/>
                </a:cubicBezTo>
                <a:cubicBezTo>
                  <a:pt x="1178324" y="253969"/>
                  <a:pt x="1157201" y="261167"/>
                  <a:pt x="1144825" y="267986"/>
                </a:cubicBezTo>
                <a:cubicBezTo>
                  <a:pt x="1132450" y="274805"/>
                  <a:pt x="1125204" y="271503"/>
                  <a:pt x="1123089" y="258081"/>
                </a:cubicBezTo>
                <a:cubicBezTo>
                  <a:pt x="1120974" y="244658"/>
                  <a:pt x="1123924" y="235563"/>
                  <a:pt x="1131941" y="230795"/>
                </a:cubicBezTo>
                <a:cubicBezTo>
                  <a:pt x="1139957" y="226027"/>
                  <a:pt x="1149515" y="218537"/>
                  <a:pt x="1160614" y="208327"/>
                </a:cubicBezTo>
                <a:cubicBezTo>
                  <a:pt x="1171713" y="198117"/>
                  <a:pt x="1187573" y="180005"/>
                  <a:pt x="1208195" y="153992"/>
                </a:cubicBezTo>
                <a:cubicBezTo>
                  <a:pt x="1228816" y="127979"/>
                  <a:pt x="1243780" y="107455"/>
                  <a:pt x="1253087" y="92419"/>
                </a:cubicBezTo>
                <a:cubicBezTo>
                  <a:pt x="1262394" y="77383"/>
                  <a:pt x="1266821" y="64746"/>
                  <a:pt x="1266369" y="54507"/>
                </a:cubicBezTo>
                <a:cubicBezTo>
                  <a:pt x="1266144" y="49387"/>
                  <a:pt x="1267181" y="46329"/>
                  <a:pt x="1269483" y="45330"/>
                </a:cubicBezTo>
                <a:close/>
                <a:moveTo>
                  <a:pt x="33312" y="26743"/>
                </a:moveTo>
                <a:cubicBezTo>
                  <a:pt x="35856" y="26061"/>
                  <a:pt x="39920" y="26199"/>
                  <a:pt x="45506" y="27157"/>
                </a:cubicBezTo>
                <a:cubicBezTo>
                  <a:pt x="56677" y="29071"/>
                  <a:pt x="65926" y="33746"/>
                  <a:pt x="73254" y="41181"/>
                </a:cubicBezTo>
                <a:cubicBezTo>
                  <a:pt x="80582" y="48617"/>
                  <a:pt x="82830" y="56687"/>
                  <a:pt x="79998" y="65391"/>
                </a:cubicBezTo>
                <a:cubicBezTo>
                  <a:pt x="77165" y="74096"/>
                  <a:pt x="71497" y="76250"/>
                  <a:pt x="62994" y="71855"/>
                </a:cubicBezTo>
                <a:cubicBezTo>
                  <a:pt x="54490" y="67460"/>
                  <a:pt x="46969" y="61053"/>
                  <a:pt x="40429" y="52636"/>
                </a:cubicBezTo>
                <a:cubicBezTo>
                  <a:pt x="34636" y="43013"/>
                  <a:pt x="31241" y="35883"/>
                  <a:pt x="30244" y="31244"/>
                </a:cubicBezTo>
                <a:cubicBezTo>
                  <a:pt x="29746" y="28924"/>
                  <a:pt x="30769" y="27424"/>
                  <a:pt x="33312" y="26743"/>
                </a:cubicBezTo>
                <a:close/>
                <a:moveTo>
                  <a:pt x="541979" y="22388"/>
                </a:moveTo>
                <a:cubicBezTo>
                  <a:pt x="540502" y="22082"/>
                  <a:pt x="538778" y="22098"/>
                  <a:pt x="536808" y="22435"/>
                </a:cubicBezTo>
                <a:cubicBezTo>
                  <a:pt x="528928" y="23783"/>
                  <a:pt x="511774" y="26486"/>
                  <a:pt x="485345" y="30544"/>
                </a:cubicBezTo>
                <a:cubicBezTo>
                  <a:pt x="486234" y="32695"/>
                  <a:pt x="487431" y="39163"/>
                  <a:pt x="488937" y="49947"/>
                </a:cubicBezTo>
                <a:cubicBezTo>
                  <a:pt x="492895" y="50047"/>
                  <a:pt x="502614" y="48273"/>
                  <a:pt x="518094" y="44623"/>
                </a:cubicBezTo>
                <a:cubicBezTo>
                  <a:pt x="533574" y="40973"/>
                  <a:pt x="541885" y="42859"/>
                  <a:pt x="543025" y="50280"/>
                </a:cubicBezTo>
                <a:cubicBezTo>
                  <a:pt x="544165" y="57701"/>
                  <a:pt x="538432" y="62677"/>
                  <a:pt x="525827" y="65208"/>
                </a:cubicBezTo>
                <a:cubicBezTo>
                  <a:pt x="513222" y="67739"/>
                  <a:pt x="501528" y="68101"/>
                  <a:pt x="490744" y="66295"/>
                </a:cubicBezTo>
                <a:lnTo>
                  <a:pt x="494336" y="93139"/>
                </a:lnTo>
                <a:cubicBezTo>
                  <a:pt x="500947" y="91333"/>
                  <a:pt x="509329" y="89759"/>
                  <a:pt x="519482" y="88418"/>
                </a:cubicBezTo>
                <a:cubicBezTo>
                  <a:pt x="529634" y="87077"/>
                  <a:pt x="537256" y="86407"/>
                  <a:pt x="542347" y="86407"/>
                </a:cubicBezTo>
                <a:cubicBezTo>
                  <a:pt x="546534" y="62960"/>
                  <a:pt x="548628" y="45430"/>
                  <a:pt x="548628" y="33814"/>
                </a:cubicBezTo>
                <a:cubicBezTo>
                  <a:pt x="548628" y="27114"/>
                  <a:pt x="546412" y="23305"/>
                  <a:pt x="541979" y="22388"/>
                </a:cubicBezTo>
                <a:close/>
                <a:moveTo>
                  <a:pt x="1513060" y="17703"/>
                </a:moveTo>
                <a:cubicBezTo>
                  <a:pt x="1539045" y="14003"/>
                  <a:pt x="1559673" y="26823"/>
                  <a:pt x="1574946" y="56163"/>
                </a:cubicBezTo>
                <a:cubicBezTo>
                  <a:pt x="1584037" y="88128"/>
                  <a:pt x="1571597" y="119848"/>
                  <a:pt x="1537625" y="151325"/>
                </a:cubicBezTo>
                <a:cubicBezTo>
                  <a:pt x="1527501" y="166526"/>
                  <a:pt x="1522439" y="184522"/>
                  <a:pt x="1522439" y="205316"/>
                </a:cubicBezTo>
                <a:lnTo>
                  <a:pt x="1490001" y="205316"/>
                </a:lnTo>
                <a:cubicBezTo>
                  <a:pt x="1489026" y="168806"/>
                  <a:pt x="1503976" y="135558"/>
                  <a:pt x="1534850" y="105572"/>
                </a:cubicBezTo>
                <a:cubicBezTo>
                  <a:pt x="1541777" y="95219"/>
                  <a:pt x="1544803" y="84213"/>
                  <a:pt x="1543928" y="72554"/>
                </a:cubicBezTo>
                <a:cubicBezTo>
                  <a:pt x="1539210" y="56679"/>
                  <a:pt x="1530254" y="49194"/>
                  <a:pt x="1517061" y="50097"/>
                </a:cubicBezTo>
                <a:lnTo>
                  <a:pt x="1511770" y="50097"/>
                </a:lnTo>
                <a:cubicBezTo>
                  <a:pt x="1495494" y="50872"/>
                  <a:pt x="1487807" y="64818"/>
                  <a:pt x="1488711" y="91935"/>
                </a:cubicBezTo>
                <a:lnTo>
                  <a:pt x="1454897" y="91935"/>
                </a:lnTo>
                <a:cubicBezTo>
                  <a:pt x="1453936" y="54822"/>
                  <a:pt x="1465673" y="32036"/>
                  <a:pt x="1490109" y="23575"/>
                </a:cubicBezTo>
                <a:cubicBezTo>
                  <a:pt x="1494081" y="20592"/>
                  <a:pt x="1501732" y="18635"/>
                  <a:pt x="1513060" y="17703"/>
                </a:cubicBezTo>
                <a:close/>
                <a:moveTo>
                  <a:pt x="1206761" y="12977"/>
                </a:moveTo>
                <a:cubicBezTo>
                  <a:pt x="1208586" y="12987"/>
                  <a:pt x="1210753" y="13537"/>
                  <a:pt x="1213260" y="14627"/>
                </a:cubicBezTo>
                <a:cubicBezTo>
                  <a:pt x="1223291" y="18986"/>
                  <a:pt x="1230741" y="24070"/>
                  <a:pt x="1235610" y="29878"/>
                </a:cubicBezTo>
                <a:cubicBezTo>
                  <a:pt x="1240478" y="35685"/>
                  <a:pt x="1240489" y="40948"/>
                  <a:pt x="1235642" y="45666"/>
                </a:cubicBezTo>
                <a:cubicBezTo>
                  <a:pt x="1230795" y="50384"/>
                  <a:pt x="1221388" y="61534"/>
                  <a:pt x="1207420" y="79115"/>
                </a:cubicBezTo>
                <a:cubicBezTo>
                  <a:pt x="1193453" y="96696"/>
                  <a:pt x="1178908" y="111904"/>
                  <a:pt x="1163787" y="124738"/>
                </a:cubicBezTo>
                <a:cubicBezTo>
                  <a:pt x="1148665" y="137573"/>
                  <a:pt x="1134199" y="146564"/>
                  <a:pt x="1120390" y="151712"/>
                </a:cubicBezTo>
                <a:cubicBezTo>
                  <a:pt x="1106580" y="156860"/>
                  <a:pt x="1107207" y="152436"/>
                  <a:pt x="1122272" y="138440"/>
                </a:cubicBezTo>
                <a:cubicBezTo>
                  <a:pt x="1137336" y="124444"/>
                  <a:pt x="1154207" y="104784"/>
                  <a:pt x="1172886" y="79459"/>
                </a:cubicBezTo>
                <a:cubicBezTo>
                  <a:pt x="1191564" y="54134"/>
                  <a:pt x="1200451" y="36804"/>
                  <a:pt x="1199548" y="27468"/>
                </a:cubicBezTo>
                <a:cubicBezTo>
                  <a:pt x="1198881" y="17778"/>
                  <a:pt x="1201285" y="12948"/>
                  <a:pt x="1206761" y="12977"/>
                </a:cubicBezTo>
                <a:close/>
                <a:moveTo>
                  <a:pt x="808438" y="6434"/>
                </a:moveTo>
                <a:cubicBezTo>
                  <a:pt x="811938" y="6676"/>
                  <a:pt x="817414" y="9063"/>
                  <a:pt x="824863" y="13594"/>
                </a:cubicBezTo>
                <a:cubicBezTo>
                  <a:pt x="839763" y="22657"/>
                  <a:pt x="845029" y="29415"/>
                  <a:pt x="840663" y="33868"/>
                </a:cubicBezTo>
                <a:cubicBezTo>
                  <a:pt x="836296" y="38320"/>
                  <a:pt x="829442" y="48111"/>
                  <a:pt x="820099" y="63240"/>
                </a:cubicBezTo>
                <a:cubicBezTo>
                  <a:pt x="810756" y="78369"/>
                  <a:pt x="802249" y="91971"/>
                  <a:pt x="794577" y="104045"/>
                </a:cubicBezTo>
                <a:cubicBezTo>
                  <a:pt x="803568" y="113495"/>
                  <a:pt x="807616" y="125631"/>
                  <a:pt x="806719" y="140451"/>
                </a:cubicBezTo>
                <a:cubicBezTo>
                  <a:pt x="805823" y="155272"/>
                  <a:pt x="805375" y="180020"/>
                  <a:pt x="805375" y="214694"/>
                </a:cubicBezTo>
                <a:cubicBezTo>
                  <a:pt x="805375" y="249727"/>
                  <a:pt x="802475" y="270646"/>
                  <a:pt x="796674" y="277451"/>
                </a:cubicBezTo>
                <a:cubicBezTo>
                  <a:pt x="790874" y="284255"/>
                  <a:pt x="785446" y="281606"/>
                  <a:pt x="780391" y="269503"/>
                </a:cubicBezTo>
                <a:cubicBezTo>
                  <a:pt x="775336" y="257399"/>
                  <a:pt x="774164" y="248103"/>
                  <a:pt x="776874" y="241614"/>
                </a:cubicBezTo>
                <a:cubicBezTo>
                  <a:pt x="779584" y="235126"/>
                  <a:pt x="781836" y="213967"/>
                  <a:pt x="783628" y="178137"/>
                </a:cubicBezTo>
                <a:cubicBezTo>
                  <a:pt x="785421" y="142308"/>
                  <a:pt x="784962" y="122128"/>
                  <a:pt x="782252" y="117597"/>
                </a:cubicBezTo>
                <a:cubicBezTo>
                  <a:pt x="763308" y="140455"/>
                  <a:pt x="744852" y="156968"/>
                  <a:pt x="726884" y="167135"/>
                </a:cubicBezTo>
                <a:cubicBezTo>
                  <a:pt x="708916" y="177302"/>
                  <a:pt x="707643" y="173853"/>
                  <a:pt x="723066" y="156788"/>
                </a:cubicBezTo>
                <a:cubicBezTo>
                  <a:pt x="738489" y="139724"/>
                  <a:pt x="754259" y="118436"/>
                  <a:pt x="770378" y="92924"/>
                </a:cubicBezTo>
                <a:cubicBezTo>
                  <a:pt x="786496" y="67413"/>
                  <a:pt x="796330" y="49595"/>
                  <a:pt x="799879" y="39471"/>
                </a:cubicBezTo>
                <a:cubicBezTo>
                  <a:pt x="803428" y="29347"/>
                  <a:pt x="804755" y="20237"/>
                  <a:pt x="803859" y="12142"/>
                </a:cubicBezTo>
                <a:cubicBezTo>
                  <a:pt x="803411" y="8095"/>
                  <a:pt x="804937" y="6192"/>
                  <a:pt x="808438" y="6434"/>
                </a:cubicBezTo>
                <a:close/>
                <a:moveTo>
                  <a:pt x="161102" y="4065"/>
                </a:moveTo>
                <a:cubicBezTo>
                  <a:pt x="170997" y="4065"/>
                  <a:pt x="181132" y="7059"/>
                  <a:pt x="191507" y="13046"/>
                </a:cubicBezTo>
                <a:cubicBezTo>
                  <a:pt x="201882" y="19033"/>
                  <a:pt x="205686" y="28279"/>
                  <a:pt x="202918" y="40783"/>
                </a:cubicBezTo>
                <a:cubicBezTo>
                  <a:pt x="200151" y="53288"/>
                  <a:pt x="191045" y="53220"/>
                  <a:pt x="175600" y="40579"/>
                </a:cubicBezTo>
                <a:cubicBezTo>
                  <a:pt x="160156" y="27938"/>
                  <a:pt x="150942" y="18692"/>
                  <a:pt x="147959" y="12841"/>
                </a:cubicBezTo>
                <a:cubicBezTo>
                  <a:pt x="144977" y="6991"/>
                  <a:pt x="149358" y="4065"/>
                  <a:pt x="161102" y="4065"/>
                </a:cubicBezTo>
                <a:close/>
                <a:moveTo>
                  <a:pt x="902777" y="2826"/>
                </a:moveTo>
                <a:cubicBezTo>
                  <a:pt x="905824" y="3201"/>
                  <a:pt x="909548" y="4065"/>
                  <a:pt x="913948" y="5420"/>
                </a:cubicBezTo>
                <a:cubicBezTo>
                  <a:pt x="931551" y="10841"/>
                  <a:pt x="938327" y="17993"/>
                  <a:pt x="934276" y="26877"/>
                </a:cubicBezTo>
                <a:cubicBezTo>
                  <a:pt x="930225" y="35761"/>
                  <a:pt x="928199" y="63692"/>
                  <a:pt x="928199" y="110670"/>
                </a:cubicBezTo>
                <a:cubicBezTo>
                  <a:pt x="944031" y="108907"/>
                  <a:pt x="956388" y="107136"/>
                  <a:pt x="965272" y="105357"/>
                </a:cubicBezTo>
                <a:cubicBezTo>
                  <a:pt x="974156" y="103579"/>
                  <a:pt x="982616" y="101772"/>
                  <a:pt x="990654" y="99937"/>
                </a:cubicBezTo>
                <a:cubicBezTo>
                  <a:pt x="998692" y="98101"/>
                  <a:pt x="1006489" y="101934"/>
                  <a:pt x="1014047" y="111434"/>
                </a:cubicBezTo>
                <a:cubicBezTo>
                  <a:pt x="1021604" y="120934"/>
                  <a:pt x="1016807" y="125685"/>
                  <a:pt x="999656" y="125685"/>
                </a:cubicBezTo>
                <a:cubicBezTo>
                  <a:pt x="985517" y="125685"/>
                  <a:pt x="961698" y="127362"/>
                  <a:pt x="928199" y="130718"/>
                </a:cubicBezTo>
                <a:cubicBezTo>
                  <a:pt x="928199" y="187147"/>
                  <a:pt x="927253" y="230278"/>
                  <a:pt x="925360" y="260113"/>
                </a:cubicBezTo>
                <a:cubicBezTo>
                  <a:pt x="923467" y="289948"/>
                  <a:pt x="918942" y="305149"/>
                  <a:pt x="911787" y="305715"/>
                </a:cubicBezTo>
                <a:cubicBezTo>
                  <a:pt x="904631" y="306282"/>
                  <a:pt x="901053" y="292139"/>
                  <a:pt x="901053" y="263286"/>
                </a:cubicBezTo>
                <a:lnTo>
                  <a:pt x="901053" y="135128"/>
                </a:lnTo>
                <a:cubicBezTo>
                  <a:pt x="878826" y="140376"/>
                  <a:pt x="863485" y="143940"/>
                  <a:pt x="855032" y="145818"/>
                </a:cubicBezTo>
                <a:cubicBezTo>
                  <a:pt x="846578" y="147697"/>
                  <a:pt x="836837" y="144338"/>
                  <a:pt x="825810" y="135741"/>
                </a:cubicBezTo>
                <a:cubicBezTo>
                  <a:pt x="814782" y="127144"/>
                  <a:pt x="816940" y="122845"/>
                  <a:pt x="832284" y="122845"/>
                </a:cubicBezTo>
                <a:cubicBezTo>
                  <a:pt x="844531" y="122845"/>
                  <a:pt x="867454" y="119905"/>
                  <a:pt x="901053" y="114026"/>
                </a:cubicBezTo>
                <a:cubicBezTo>
                  <a:pt x="901053" y="84084"/>
                  <a:pt x="900831" y="62279"/>
                  <a:pt x="900386" y="48613"/>
                </a:cubicBezTo>
                <a:cubicBezTo>
                  <a:pt x="899942" y="34947"/>
                  <a:pt x="897690" y="22976"/>
                  <a:pt x="893632" y="12702"/>
                </a:cubicBezTo>
                <a:cubicBezTo>
                  <a:pt x="890588" y="4996"/>
                  <a:pt x="893637" y="1704"/>
                  <a:pt x="902777" y="2826"/>
                </a:cubicBezTo>
                <a:close/>
                <a:moveTo>
                  <a:pt x="550932" y="72"/>
                </a:moveTo>
                <a:cubicBezTo>
                  <a:pt x="553587" y="-141"/>
                  <a:pt x="556243" y="122"/>
                  <a:pt x="558899" y="860"/>
                </a:cubicBezTo>
                <a:cubicBezTo>
                  <a:pt x="564212" y="2337"/>
                  <a:pt x="571278" y="5922"/>
                  <a:pt x="580098" y="11615"/>
                </a:cubicBezTo>
                <a:cubicBezTo>
                  <a:pt x="588917" y="17308"/>
                  <a:pt x="591638" y="22385"/>
                  <a:pt x="588261" y="26845"/>
                </a:cubicBezTo>
                <a:cubicBezTo>
                  <a:pt x="584884" y="31304"/>
                  <a:pt x="581908" y="36531"/>
                  <a:pt x="579334" y="42526"/>
                </a:cubicBezTo>
                <a:cubicBezTo>
                  <a:pt x="576760" y="48520"/>
                  <a:pt x="573186" y="59981"/>
                  <a:pt x="568611" y="76910"/>
                </a:cubicBezTo>
                <a:cubicBezTo>
                  <a:pt x="564037" y="93839"/>
                  <a:pt x="559304" y="103952"/>
                  <a:pt x="554414" y="107250"/>
                </a:cubicBezTo>
                <a:cubicBezTo>
                  <a:pt x="549524" y="110548"/>
                  <a:pt x="545423" y="109043"/>
                  <a:pt x="542110" y="102733"/>
                </a:cubicBezTo>
                <a:cubicBezTo>
                  <a:pt x="532488" y="104540"/>
                  <a:pt x="516262" y="107071"/>
                  <a:pt x="493433" y="110326"/>
                </a:cubicBezTo>
                <a:cubicBezTo>
                  <a:pt x="493433" y="114872"/>
                  <a:pt x="491152" y="118120"/>
                  <a:pt x="486592" y="120070"/>
                </a:cubicBezTo>
                <a:cubicBezTo>
                  <a:pt x="482032" y="122021"/>
                  <a:pt x="478182" y="116199"/>
                  <a:pt x="475041" y="102604"/>
                </a:cubicBezTo>
                <a:cubicBezTo>
                  <a:pt x="471901" y="89009"/>
                  <a:pt x="468362" y="74687"/>
                  <a:pt x="464426" y="59637"/>
                </a:cubicBezTo>
                <a:cubicBezTo>
                  <a:pt x="460489" y="44587"/>
                  <a:pt x="456216" y="33133"/>
                  <a:pt x="451606" y="25274"/>
                </a:cubicBezTo>
                <a:cubicBezTo>
                  <a:pt x="446995" y="17416"/>
                  <a:pt x="448670" y="13956"/>
                  <a:pt x="456628" y="14896"/>
                </a:cubicBezTo>
                <a:cubicBezTo>
                  <a:pt x="464587" y="15835"/>
                  <a:pt x="470180" y="16287"/>
                  <a:pt x="473406" y="16251"/>
                </a:cubicBezTo>
                <a:cubicBezTo>
                  <a:pt x="476633" y="16215"/>
                  <a:pt x="487707" y="14437"/>
                  <a:pt x="506629" y="10916"/>
                </a:cubicBezTo>
                <a:cubicBezTo>
                  <a:pt x="525551" y="7396"/>
                  <a:pt x="537665" y="4470"/>
                  <a:pt x="542971" y="2140"/>
                </a:cubicBezTo>
                <a:cubicBezTo>
                  <a:pt x="545624" y="975"/>
                  <a:pt x="548278" y="286"/>
                  <a:pt x="550932" y="7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96784" y="3586337"/>
            <a:ext cx="4896544" cy="1736646"/>
          </a:xfrm>
          <a:prstGeom prst="roundRect">
            <a:avLst/>
          </a:prstGeom>
          <a:noFill/>
          <a:ln>
            <a:solidFill>
              <a:schemeClr val="tx1"/>
            </a:solidFill>
          </a:ln>
          <a:scene3d>
            <a:camera prst="obliqueBottomLeft"/>
            <a:lightRig rig="threePt" dir="t"/>
          </a:scene3d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菠萝，是热带水果之一。原产于南美洲巴西、巴拉圭的亚马逊河流域一带，16世纪从巴西传入中国。我国广东省菠萝产量较多。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764" y="3140968"/>
            <a:ext cx="1665041" cy="247950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6805" y="2772544"/>
            <a:ext cx="1912446" cy="284792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11032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234644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新知探究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520394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学，然后知不足。</a:t>
            </a: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761319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62944" y="2513013"/>
            <a:ext cx="1800225" cy="1800225"/>
          </a:xfrm>
          <a:prstGeom prst="ellipse">
            <a:avLst/>
          </a:prstGeom>
          <a:solidFill>
            <a:srgbClr val="F5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848882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10" y="1552575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K26.EPS" descr="id:2147501720;FounderCES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5747" y="2276874"/>
            <a:ext cx="7874711" cy="3024335"/>
          </a:xfrm>
          <a:prstGeom prst="rect">
            <a:avLst/>
          </a:prstGeom>
        </p:spPr>
      </p:pic>
      <p:sp>
        <p:nvSpPr>
          <p:cNvPr id="4" name="AutoShape 27"/>
          <p:cNvSpPr>
            <a:spLocks noChangeArrowheads="1"/>
          </p:cNvSpPr>
          <p:nvPr/>
        </p:nvSpPr>
        <p:spPr bwMode="auto">
          <a:xfrm>
            <a:off x="1991544" y="1628803"/>
            <a:ext cx="8208912" cy="576063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cs typeface="+mn-ea"/>
                <a:sym typeface="+mn-lt"/>
              </a:rPr>
              <a:t>李伯伯家也种了一些菠萝，快来看看他们遇到什么问题吧。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1032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K26.EPS" descr="id:2147501720;FounderCES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5856" y="1556792"/>
            <a:ext cx="6768752" cy="2449828"/>
          </a:xfrm>
          <a:prstGeom prst="rect">
            <a:avLst/>
          </a:prstGeom>
        </p:spPr>
      </p:pic>
      <p:sp>
        <p:nvSpPr>
          <p:cNvPr id="17" name="AutoShape 27"/>
          <p:cNvSpPr>
            <a:spLocks noChangeArrowheads="1"/>
          </p:cNvSpPr>
          <p:nvPr/>
        </p:nvSpPr>
        <p:spPr bwMode="auto">
          <a:xfrm>
            <a:off x="3440944" y="4138845"/>
            <a:ext cx="2376264" cy="1354137"/>
          </a:xfrm>
          <a:prstGeom prst="wedgeRoundRectCallout">
            <a:avLst>
              <a:gd name="adj1" fmla="val -79366"/>
              <a:gd name="adj2" fmla="val -28814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从图中，你知道了哪些信息？有什么不明白的问题？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AutoShape 27"/>
          <p:cNvSpPr>
            <a:spLocks noChangeArrowheads="1"/>
          </p:cNvSpPr>
          <p:nvPr/>
        </p:nvSpPr>
        <p:spPr bwMode="auto">
          <a:xfrm>
            <a:off x="6597342" y="4138843"/>
            <a:ext cx="2016224" cy="1058516"/>
          </a:xfrm>
          <a:prstGeom prst="wedgeRoundRectCallout">
            <a:avLst>
              <a:gd name="adj1" fmla="val 69635"/>
              <a:gd name="adj2" fmla="val -2709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“够装”的意思，就是看看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能否全装下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sp>
        <p:nvSpPr>
          <p:cNvPr id="4" name="椭圆 3"/>
          <p:cNvSpPr/>
          <p:nvPr/>
        </p:nvSpPr>
        <p:spPr>
          <a:xfrm>
            <a:off x="8008684" y="1885176"/>
            <a:ext cx="57606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4187328"/>
            <a:ext cx="932804" cy="119135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1032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3" y="3528341"/>
            <a:ext cx="2507239" cy="33193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K26.EPS" descr="id:2147501720;FounderCES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5856" y="1556792"/>
            <a:ext cx="6768752" cy="2449828"/>
          </a:xfrm>
          <a:prstGeom prst="rect">
            <a:avLst/>
          </a:prstGeom>
        </p:spPr>
      </p:pic>
      <p:sp>
        <p:nvSpPr>
          <p:cNvPr id="3" name="AutoShape 27"/>
          <p:cNvSpPr>
            <a:spLocks noChangeArrowheads="1"/>
          </p:cNvSpPr>
          <p:nvPr/>
        </p:nvSpPr>
        <p:spPr bwMode="auto">
          <a:xfrm>
            <a:off x="3431704" y="4221090"/>
            <a:ext cx="2511040" cy="1018349"/>
          </a:xfrm>
          <a:prstGeom prst="wedgeRoundRectCallout">
            <a:avLst>
              <a:gd name="adj1" fmla="val -79366"/>
              <a:gd name="adj2" fmla="val -28814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你会解决吗？说一说你的思路。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" name="组合 4"/>
          <p:cNvGrpSpPr/>
          <p:nvPr/>
        </p:nvGrpSpPr>
        <p:grpSpPr bwMode="auto">
          <a:xfrm rot="16431505" flipH="1">
            <a:off x="7439675" y="3422746"/>
            <a:ext cx="991235" cy="2350771"/>
            <a:chOff x="2368824" y="1044088"/>
            <a:chExt cx="2090841" cy="52543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" name="云形标注 82"/>
            <p:cNvSpPr>
              <a:spLocks noChangeArrowheads="1"/>
            </p:cNvSpPr>
            <p:nvPr/>
          </p:nvSpPr>
          <p:spPr bwMode="auto">
            <a:xfrm rot="239999">
              <a:off x="2368824" y="1044088"/>
              <a:ext cx="2090841" cy="525434"/>
            </a:xfrm>
            <a:prstGeom prst="wedgeRoundRectCallout">
              <a:avLst>
                <a:gd name="adj1" fmla="val 39522"/>
                <a:gd name="adj2" fmla="val 56049"/>
                <a:gd name="adj3" fmla="val 16667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矩形 4"/>
            <p:cNvSpPr>
              <a:spLocks noChangeArrowheads="1"/>
            </p:cNvSpPr>
            <p:nvPr/>
          </p:nvSpPr>
          <p:spPr bwMode="auto">
            <a:xfrm rot="16491504">
              <a:off x="3179533" y="430382"/>
              <a:ext cx="469419" cy="175284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需要精确计算吗？为什么？</a:t>
              </a: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5951" y1="17703" x2="18405" y2="16746"/>
                        <a14:foregroundMark x1="62577" y1="32057" x2="46012" y2="38278"/>
                        <a14:foregroundMark x1="80368" y1="29187" x2="74233" y2="38278"/>
                        <a14:foregroundMark x1="67485" y1="48325" x2="72393" y2="44976"/>
                        <a14:foregroundMark x1="62577" y1="55024" x2="68712" y2="55502"/>
                        <a14:foregroundMark x1="84049" y1="36842" x2="87730" y2="38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51254" y="4662890"/>
            <a:ext cx="676585" cy="86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文本框 10"/>
          <p:cNvSpPr txBox="1"/>
          <p:nvPr/>
        </p:nvSpPr>
        <p:spPr>
          <a:xfrm>
            <a:off x="811032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3" y="3528341"/>
            <a:ext cx="2507239" cy="3319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K26.EPS" descr="id:2147501720;FounderCES"/>
          <p:cNvPicPr/>
          <p:nvPr/>
        </p:nvPicPr>
        <p:blipFill>
          <a:blip r:embed="rId3"/>
          <a:stretch>
            <a:fillRect/>
          </a:stretch>
        </p:blipFill>
        <p:spPr>
          <a:xfrm>
            <a:off x="2999656" y="1556792"/>
            <a:ext cx="6574952" cy="2370934"/>
          </a:xfrm>
          <a:prstGeom prst="rect">
            <a:avLst/>
          </a:prstGeom>
        </p:spPr>
      </p:pic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2617394" y="4561964"/>
            <a:ext cx="83050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把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182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看少了都需要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个纸箱，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个肯定装不下。</a:t>
            </a:r>
          </a:p>
        </p:txBody>
      </p:sp>
      <p:sp>
        <p:nvSpPr>
          <p:cNvPr id="24" name="TextBox 31"/>
          <p:cNvSpPr txBox="1">
            <a:spLocks noChangeArrowheads="1"/>
          </p:cNvSpPr>
          <p:nvPr/>
        </p:nvSpPr>
        <p:spPr bwMode="auto">
          <a:xfrm>
            <a:off x="5999600" y="3938665"/>
            <a:ext cx="22320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＜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TextBox 31"/>
          <p:cNvSpPr txBox="1">
            <a:spLocks noChangeArrowheads="1"/>
          </p:cNvSpPr>
          <p:nvPr/>
        </p:nvSpPr>
        <p:spPr bwMode="auto">
          <a:xfrm>
            <a:off x="2617394" y="3929861"/>
            <a:ext cx="34575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182÷8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≈</a:t>
            </a: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2617393" y="5407375"/>
            <a:ext cx="45526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答：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个纸箱不够装。</a:t>
            </a:r>
          </a:p>
        </p:txBody>
      </p:sp>
      <p:grpSp>
        <p:nvGrpSpPr>
          <p:cNvPr id="4142" name="Group 46"/>
          <p:cNvGrpSpPr/>
          <p:nvPr/>
        </p:nvGrpSpPr>
        <p:grpSpPr>
          <a:xfrm>
            <a:off x="7489666" y="4149762"/>
            <a:ext cx="3151188" cy="1821948"/>
            <a:chOff x="3768" y="1945"/>
            <a:chExt cx="1985" cy="1147"/>
          </a:xfrm>
        </p:grpSpPr>
        <p:pic>
          <p:nvPicPr>
            <p:cNvPr id="15369" name="Picture 5" descr="F:\张良\七彩课堂 三下课件\20春人教3下修改课件+资源\人物图片\79.jpg7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4923" y="2429"/>
              <a:ext cx="830" cy="66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70" name="AutoShape 27"/>
            <p:cNvSpPr/>
            <p:nvPr/>
          </p:nvSpPr>
          <p:spPr>
            <a:xfrm>
              <a:off x="3768" y="1945"/>
              <a:ext cx="1766" cy="519"/>
            </a:xfrm>
            <a:prstGeom prst="wedgeRoundRectCallout">
              <a:avLst>
                <a:gd name="adj1" fmla="val 35719"/>
                <a:gd name="adj2" fmla="val 78232"/>
                <a:gd name="adj3" fmla="val 16667"/>
              </a:avLst>
            </a:prstGeom>
            <a:solidFill>
              <a:srgbClr val="FFFFFF">
                <a:alpha val="0"/>
              </a:srgbClr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先估计需要多少个纸箱，再比一比。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TextBox 31"/>
          <p:cNvSpPr txBox="1">
            <a:spLocks noChangeArrowheads="1"/>
          </p:cNvSpPr>
          <p:nvPr/>
        </p:nvSpPr>
        <p:spPr bwMode="auto">
          <a:xfrm>
            <a:off x="1991645" y="1487111"/>
            <a:ext cx="22320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【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方法一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TextBox 31"/>
          <p:cNvSpPr txBox="1">
            <a:spLocks noChangeArrowheads="1"/>
          </p:cNvSpPr>
          <p:nvPr/>
        </p:nvSpPr>
        <p:spPr bwMode="auto">
          <a:xfrm>
            <a:off x="4256011" y="3931996"/>
            <a:ext cx="198638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（个）</a:t>
            </a:r>
          </a:p>
        </p:txBody>
      </p:sp>
      <p:cxnSp>
        <p:nvCxnSpPr>
          <p:cNvPr id="17" name="直接连接符 16"/>
          <p:cNvCxnSpPr>
            <a:cxnSpLocks noChangeShapeType="1"/>
          </p:cNvCxnSpPr>
          <p:nvPr/>
        </p:nvCxnSpPr>
        <p:spPr bwMode="auto">
          <a:xfrm>
            <a:off x="2786920" y="3861024"/>
            <a:ext cx="221823" cy="155282"/>
          </a:xfrm>
          <a:prstGeom prst="line">
            <a:avLst/>
          </a:prstGeom>
          <a:noFill/>
          <a:ln w="19050" algn="ctr">
            <a:solidFill>
              <a:srgbClr val="0000FF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31"/>
          <p:cNvSpPr txBox="1">
            <a:spLocks noChangeArrowheads="1"/>
          </p:cNvSpPr>
          <p:nvPr/>
        </p:nvSpPr>
        <p:spPr bwMode="auto">
          <a:xfrm>
            <a:off x="2246376" y="3373473"/>
            <a:ext cx="1081087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160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11032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/>
      <p:bldP spid="24" grpId="0"/>
      <p:bldP spid="25" grpId="0"/>
      <p:bldP spid="26" grpId="0" bldLvl="0" animBg="1" autoUpdateAnimBg="0"/>
      <p:bldP spid="16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qdxztsba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1047</Words>
  <Application>Microsoft Office PowerPoint</Application>
  <PresentationFormat>宽屏</PresentationFormat>
  <Paragraphs>187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2020-06-28T02:56:35Z</dcterms:created>
  <dcterms:modified xsi:type="dcterms:W3CDTF">2021-01-08T23:19:53Z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