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7" r:id="rId5"/>
    <p:sldId id="259" r:id="rId6"/>
    <p:sldId id="278" r:id="rId7"/>
    <p:sldId id="270" r:id="rId8"/>
    <p:sldId id="271" r:id="rId9"/>
    <p:sldId id="272" r:id="rId10"/>
    <p:sldId id="274" r:id="rId11"/>
    <p:sldId id="275" r:id="rId12"/>
    <p:sldId id="260" r:id="rId13"/>
    <p:sldId id="335" r:id="rId14"/>
    <p:sldId id="333" r:id="rId15"/>
    <p:sldId id="334" r:id="rId16"/>
    <p:sldId id="336" r:id="rId17"/>
    <p:sldId id="294" r:id="rId18"/>
    <p:sldId id="261" r:id="rId19"/>
    <p:sldId id="287" r:id="rId20"/>
    <p:sldId id="288" r:id="rId21"/>
    <p:sldId id="26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>
        <p:scale>
          <a:sx n="100" d="100"/>
          <a:sy n="100" d="100"/>
        </p:scale>
        <p:origin x="106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E4AFA6-D8E0-4152-BE9B-3B9BC51F239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BB64E0A-7917-4DA7-85B7-F92496F459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0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0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-870857" y="-580571"/>
            <a:ext cx="1509486" cy="1509486"/>
          </a:xfrm>
          <a:prstGeom prst="ellipse">
            <a:avLst/>
          </a:prstGeom>
          <a:noFill/>
          <a:ln w="117475"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040415" y="3164989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99140" y="1920389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3875157" y="3653439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2368902" y="2308646"/>
            <a:ext cx="7089913" cy="494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5.5 </a:t>
            </a:r>
            <a:r>
              <a:rPr lang="zh-CN" altLang="en-US" sz="32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利用面积单位间的进率解决问题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5241094" y="86575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5781094" y="86575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6277622" y="86575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6780198" y="865751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5215007" y="86575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5781094" y="86575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6264959" y="88933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6780198" y="86575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51" y="60222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7"/>
          <p:cNvSpPr txBox="1">
            <a:spLocks noChangeArrowheads="1"/>
          </p:cNvSpPr>
          <p:nvPr/>
        </p:nvSpPr>
        <p:spPr bwMode="auto">
          <a:xfrm>
            <a:off x="847726" y="1332239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问题：解答正确吗？说一说你的想法。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47726" y="4772026"/>
            <a:ext cx="52578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答：一共要用</a:t>
            </a:r>
            <a:r>
              <a:rPr lang="en-US" altLang="zh-CN" sz="28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28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块地砖。</a:t>
            </a:r>
          </a:p>
        </p:txBody>
      </p:sp>
      <p:sp>
        <p:nvSpPr>
          <p:cNvPr id="6154" name="AutoShape 27"/>
          <p:cNvSpPr>
            <a:spLocks noChangeArrowheads="1"/>
          </p:cNvSpPr>
          <p:nvPr/>
        </p:nvSpPr>
        <p:spPr bwMode="auto">
          <a:xfrm>
            <a:off x="917575" y="2488243"/>
            <a:ext cx="7304088" cy="1498599"/>
          </a:xfrm>
          <a:prstGeom prst="wedgeRoundRectCallout">
            <a:avLst>
              <a:gd name="adj1" fmla="val 61112"/>
              <a:gd name="adj2" fmla="val -4781"/>
              <a:gd name="adj3" fmla="val 16667"/>
            </a:avLst>
          </a:prstGeom>
          <a:solidFill>
            <a:srgbClr val="F0E2E1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9×200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＝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1800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（平方分米），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1800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平方分米＝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18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平方米，正好与客厅的面积相等，解答正确。</a:t>
            </a:r>
          </a:p>
        </p:txBody>
      </p:sp>
      <p:pic>
        <p:nvPicPr>
          <p:cNvPr id="14341" name="Picture 12" descr="F:\陈慎龙\模板、图片\人物图片\数学PPT模板\10.jpg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4" t="-2310" r="-6944" b="-1367"/>
          <a:stretch>
            <a:fillRect/>
          </a:stretch>
        </p:blipFill>
        <p:spPr bwMode="auto">
          <a:xfrm>
            <a:off x="9191626" y="2763838"/>
            <a:ext cx="171291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15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835026" y="2891558"/>
            <a:ext cx="10055225" cy="25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cs typeface="+mn-ea"/>
                <a:sym typeface="+mn-lt"/>
              </a:rPr>
              <a:t>         </a:t>
            </a:r>
            <a:r>
              <a:rPr lang="zh-CN" altLang="zh-CN" sz="2800" b="1" dirty="0">
                <a:solidFill>
                  <a:srgbClr val="000000"/>
                </a:solidFill>
                <a:cs typeface="+mn-ea"/>
                <a:sym typeface="+mn-lt"/>
              </a:rPr>
              <a:t>1. 地砖块数＝地面面积÷每块地砖面积＝地面长可铺地砖数×地面宽可铺地砖数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000000"/>
                </a:solidFill>
                <a:cs typeface="+mn-ea"/>
                <a:sym typeface="+mn-lt"/>
              </a:rPr>
              <a:t>         2. 计算的过程中要注意统一单位。</a:t>
            </a:r>
          </a:p>
        </p:txBody>
      </p:sp>
      <p:pic>
        <p:nvPicPr>
          <p:cNvPr id="15362" name="图片 1" descr="标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6" y="1298575"/>
            <a:ext cx="27003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本框 2"/>
          <p:cNvSpPr txBox="1">
            <a:spLocks noChangeArrowheads="1"/>
          </p:cNvSpPr>
          <p:nvPr/>
        </p:nvSpPr>
        <p:spPr bwMode="auto">
          <a:xfrm>
            <a:off x="1097797" y="1412409"/>
            <a:ext cx="206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知识提炼</a:t>
            </a:r>
          </a:p>
        </p:txBody>
      </p:sp>
      <p:sp>
        <p:nvSpPr>
          <p:cNvPr id="5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5794" y="1716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1544" y="3069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2342469" y="1855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44094" y="2005013"/>
            <a:ext cx="1800225" cy="1800225"/>
          </a:xfrm>
          <a:prstGeom prst="ellipse">
            <a:avLst/>
          </a:prstGeom>
          <a:solidFill>
            <a:srgbClr val="F0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430032" y="2911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2"/>
          <p:cNvSpPr txBox="1">
            <a:spLocks noChangeArrowheads="1"/>
          </p:cNvSpPr>
          <p:nvPr/>
        </p:nvSpPr>
        <p:spPr bwMode="auto">
          <a:xfrm>
            <a:off x="635793" y="1236664"/>
            <a:ext cx="10920413" cy="6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1539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800" b="1" dirty="0">
                <a:solidFill>
                  <a:srgbClr val="F15392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在横线上填写适当的单位。</a:t>
            </a:r>
            <a:r>
              <a:rPr lang="zh-CN" altLang="en-US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（选自教材</a:t>
            </a:r>
            <a:r>
              <a:rPr lang="en-US" altLang="zh-CN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P74  T5</a:t>
            </a:r>
            <a:r>
              <a:rPr lang="zh-CN" altLang="en-US" sz="28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endParaRPr lang="en-US" altLang="zh-CN" sz="28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85017" y="1982303"/>
            <a:ext cx="6994525" cy="42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大树高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16______           </a:t>
            </a:r>
          </a:p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蜡笔长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1________    </a:t>
            </a:r>
          </a:p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字典厚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5_______           </a:t>
            </a:r>
          </a:p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学校占地面积是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9000________</a:t>
            </a:r>
            <a:endParaRPr lang="zh-CN" altLang="en-US" sz="2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601118" y="2374901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cs typeface="+mn-ea"/>
                <a:sym typeface="+mn-lt"/>
              </a:rPr>
              <a:t>米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421581" y="3436660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分米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273930" y="4521631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厘米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282279" y="5595936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平方米</a:t>
            </a:r>
          </a:p>
        </p:txBody>
      </p:sp>
      <p:sp>
        <p:nvSpPr>
          <p:cNvPr id="12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6"/>
          <p:cNvSpPr txBox="1">
            <a:spLocks noChangeArrowheads="1"/>
          </p:cNvSpPr>
          <p:nvPr/>
        </p:nvSpPr>
        <p:spPr bwMode="auto">
          <a:xfrm>
            <a:off x="741010" y="1166813"/>
            <a:ext cx="10866790" cy="116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15392"/>
                </a:solidFill>
                <a:cs typeface="+mn-ea"/>
                <a:sym typeface="+mn-lt"/>
              </a:rPr>
              <a:t>2</a:t>
            </a:r>
            <a:r>
              <a:rPr lang="zh-CN" altLang="en-US" sz="2800" b="1" dirty="0">
                <a:solidFill>
                  <a:srgbClr val="F15392"/>
                </a:solidFill>
                <a:cs typeface="+mn-ea"/>
                <a:sym typeface="+mn-lt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用面积是</a:t>
            </a:r>
            <a:r>
              <a:rPr lang="en-US" altLang="zh-CN" sz="2800" b="1" dirty="0">
                <a:solidFill>
                  <a:srgbClr val="000000"/>
                </a:solidFill>
                <a:cs typeface="+mn-ea"/>
                <a:sym typeface="+mn-lt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平方分米的正方形地砖铺人行道，需要多少块？</a:t>
            </a:r>
            <a:r>
              <a:rPr lang="zh-CN" altLang="en-US" sz="2800" b="1" dirty="0">
                <a:solidFill>
                  <a:srgbClr val="00B0F0"/>
                </a:solidFill>
                <a:cs typeface="+mn-ea"/>
                <a:sym typeface="+mn-lt"/>
              </a:rPr>
              <a:t>（选自教材</a:t>
            </a:r>
            <a:r>
              <a:rPr lang="en-US" altLang="zh-CN" sz="2800" b="1" dirty="0">
                <a:solidFill>
                  <a:srgbClr val="00B0F0"/>
                </a:solidFill>
                <a:cs typeface="+mn-ea"/>
                <a:sym typeface="+mn-lt"/>
              </a:rPr>
              <a:t>P73   T4</a:t>
            </a:r>
            <a:r>
              <a:rPr lang="zh-CN" altLang="en-US" sz="2800" b="1" dirty="0">
                <a:solidFill>
                  <a:srgbClr val="00B0F0"/>
                </a:solidFill>
                <a:cs typeface="+mn-ea"/>
                <a:sym typeface="+mn-lt"/>
              </a:rPr>
              <a:t>）</a:t>
            </a:r>
            <a:endParaRPr lang="zh-CN" altLang="en-US" sz="28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843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619484"/>
            <a:ext cx="6632575" cy="34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955676" y="1493838"/>
            <a:ext cx="6545263" cy="42237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解：</a:t>
            </a:r>
            <a:r>
              <a:rPr lang="en-US" altLang="zh-CN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90×6</a:t>
            </a: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540</a:t>
            </a: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（平方米）</a:t>
            </a:r>
            <a:endParaRPr lang="en-US" altLang="zh-CN" sz="2800" b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540</a:t>
            </a: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平方米＝</a:t>
            </a:r>
            <a:r>
              <a:rPr lang="en-US" altLang="zh-CN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54000</a:t>
            </a: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平方分米</a:t>
            </a:r>
            <a:endParaRPr lang="en-US" altLang="zh-CN" sz="2800" b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54000÷4</a:t>
            </a: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13500</a:t>
            </a: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（块）</a:t>
            </a:r>
            <a:endParaRPr lang="en-US" altLang="zh-CN" sz="2800" b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答</a:t>
            </a:r>
            <a:r>
              <a:rPr lang="en-US" altLang="zh-CN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需要</a:t>
            </a:r>
            <a:r>
              <a:rPr lang="en-US" altLang="zh-CN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13500</a:t>
            </a: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块。</a:t>
            </a:r>
          </a:p>
        </p:txBody>
      </p:sp>
      <p:sp>
        <p:nvSpPr>
          <p:cNvPr id="3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21"/>
          <p:cNvSpPr>
            <a:spLocks noChangeArrowheads="1"/>
          </p:cNvSpPr>
          <p:nvPr/>
        </p:nvSpPr>
        <p:spPr bwMode="auto">
          <a:xfrm>
            <a:off x="677069" y="1182091"/>
            <a:ext cx="10837862" cy="196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15392"/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rgbClr val="F15392"/>
                </a:solidFill>
                <a:cs typeface="+mn-ea"/>
                <a:sym typeface="+mn-lt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同学们出的墙报长</a:t>
            </a:r>
            <a:r>
              <a:rPr lang="en-US" altLang="zh-CN" sz="2800" b="1" dirty="0">
                <a:solidFill>
                  <a:srgbClr val="000000"/>
                </a:solidFill>
                <a:cs typeface="+mn-ea"/>
                <a:sym typeface="+mn-lt"/>
              </a:rPr>
              <a:t>18</a:t>
            </a: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分米、宽</a:t>
            </a:r>
            <a:r>
              <a:rPr lang="en-US" altLang="zh-CN" sz="2800" b="1" dirty="0">
                <a:solidFill>
                  <a:srgbClr val="000000"/>
                </a:solidFill>
                <a:cs typeface="+mn-ea"/>
                <a:sym typeface="+mn-lt"/>
              </a:rPr>
              <a:t>12</a:t>
            </a: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分米。墙报的面积是多少平方分米？在墙报四周贴一条花边，花边的总长是多少分米？</a:t>
            </a:r>
            <a:r>
              <a:rPr lang="zh-CN" altLang="en-US" sz="2800" b="1" dirty="0">
                <a:solidFill>
                  <a:srgbClr val="00B0F0"/>
                </a:solidFill>
                <a:cs typeface="+mn-ea"/>
                <a:sym typeface="+mn-lt"/>
              </a:rPr>
              <a:t>（选自教材</a:t>
            </a:r>
            <a:r>
              <a:rPr lang="en-US" altLang="zh-CN" sz="2800" b="1" dirty="0">
                <a:solidFill>
                  <a:srgbClr val="00B0F0"/>
                </a:solidFill>
                <a:cs typeface="+mn-ea"/>
                <a:sym typeface="+mn-lt"/>
              </a:rPr>
              <a:t>P74   T6</a:t>
            </a:r>
            <a:r>
              <a:rPr lang="zh-CN" altLang="en-US" sz="2800" b="1" dirty="0">
                <a:solidFill>
                  <a:srgbClr val="00B0F0"/>
                </a:solidFill>
                <a:cs typeface="+mn-ea"/>
                <a:sym typeface="+mn-lt"/>
              </a:rPr>
              <a:t>）</a:t>
            </a:r>
            <a:endParaRPr lang="en-US" altLang="zh-CN" sz="28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860425" y="3609976"/>
            <a:ext cx="5061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FF0000"/>
                </a:solidFill>
                <a:cs typeface="+mn-ea"/>
                <a:sym typeface="+mn-lt"/>
              </a:rPr>
              <a:t>18×12</a:t>
            </a:r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cs typeface="+mn-ea"/>
                <a:sym typeface="+mn-lt"/>
              </a:rPr>
              <a:t>216</a:t>
            </a:r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（平方分米）</a:t>
            </a:r>
          </a:p>
        </p:txBody>
      </p:sp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860425" y="4425951"/>
            <a:ext cx="5471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cs typeface="+mn-ea"/>
                <a:sym typeface="+mn-lt"/>
              </a:rPr>
              <a:t>（</a:t>
            </a:r>
            <a:r>
              <a:rPr lang="en-US" altLang="zh-CN" sz="3200">
                <a:solidFill>
                  <a:srgbClr val="FF0000"/>
                </a:solidFill>
                <a:cs typeface="+mn-ea"/>
                <a:sym typeface="+mn-lt"/>
              </a:rPr>
              <a:t>18</a:t>
            </a:r>
            <a:r>
              <a:rPr lang="zh-CN" altLang="en-US" sz="3200">
                <a:solidFill>
                  <a:srgbClr val="FF0000"/>
                </a:solidFill>
                <a:cs typeface="+mn-ea"/>
                <a:sym typeface="+mn-lt"/>
              </a:rPr>
              <a:t>＋</a:t>
            </a:r>
            <a:r>
              <a:rPr lang="en-US" altLang="zh-CN" sz="3200">
                <a:solidFill>
                  <a:srgbClr val="FF0000"/>
                </a:solidFill>
                <a:cs typeface="+mn-ea"/>
                <a:sym typeface="+mn-lt"/>
              </a:rPr>
              <a:t>12</a:t>
            </a:r>
            <a:r>
              <a:rPr lang="zh-CN" altLang="en-US" sz="3200">
                <a:solidFill>
                  <a:srgbClr val="FF0000"/>
                </a:solidFill>
                <a:cs typeface="+mn-ea"/>
                <a:sym typeface="+mn-lt"/>
              </a:rPr>
              <a:t>）</a:t>
            </a:r>
            <a:r>
              <a:rPr lang="en-US" altLang="zh-CN" sz="3200">
                <a:solidFill>
                  <a:srgbClr val="FF0000"/>
                </a:solidFill>
                <a:cs typeface="+mn-ea"/>
                <a:sym typeface="+mn-lt"/>
              </a:rPr>
              <a:t>×2</a:t>
            </a:r>
            <a:r>
              <a:rPr lang="zh-CN" altLang="en-US" sz="3200">
                <a:solidFill>
                  <a:srgbClr val="FF0000"/>
                </a:solidFill>
                <a:cs typeface="+mn-ea"/>
                <a:sym typeface="+mn-lt"/>
              </a:rPr>
              <a:t>＝</a:t>
            </a:r>
            <a:r>
              <a:rPr lang="en-US" altLang="zh-CN" sz="3200">
                <a:solidFill>
                  <a:srgbClr val="FF0000"/>
                </a:solidFill>
                <a:cs typeface="+mn-ea"/>
                <a:sym typeface="+mn-lt"/>
              </a:rPr>
              <a:t>60</a:t>
            </a:r>
            <a:r>
              <a:rPr lang="zh-CN" altLang="en-US" sz="3200">
                <a:solidFill>
                  <a:srgbClr val="FF0000"/>
                </a:solidFill>
                <a:cs typeface="+mn-ea"/>
                <a:sym typeface="+mn-lt"/>
              </a:rPr>
              <a:t>（分米）</a:t>
            </a: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860425" y="5243514"/>
            <a:ext cx="1101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cs typeface="+mn-ea"/>
                <a:sym typeface="+mn-lt"/>
              </a:rPr>
              <a:t>答：墙报的面积是</a:t>
            </a:r>
            <a:r>
              <a:rPr lang="en-US" altLang="zh-CN" sz="3200">
                <a:solidFill>
                  <a:srgbClr val="FF0000"/>
                </a:solidFill>
                <a:cs typeface="+mn-ea"/>
                <a:sym typeface="+mn-lt"/>
              </a:rPr>
              <a:t>216</a:t>
            </a:r>
            <a:r>
              <a:rPr lang="zh-CN" altLang="en-US" sz="3200">
                <a:solidFill>
                  <a:srgbClr val="FF0000"/>
                </a:solidFill>
                <a:cs typeface="+mn-ea"/>
                <a:sym typeface="+mn-lt"/>
              </a:rPr>
              <a:t>平方分米，花边的总长是</a:t>
            </a:r>
            <a:r>
              <a:rPr lang="en-US" altLang="zh-CN" sz="3200">
                <a:solidFill>
                  <a:srgbClr val="FF0000"/>
                </a:solidFill>
                <a:cs typeface="+mn-ea"/>
                <a:sym typeface="+mn-lt"/>
              </a:rPr>
              <a:t>60</a:t>
            </a:r>
            <a:r>
              <a:rPr lang="zh-CN" altLang="en-US" sz="3200">
                <a:solidFill>
                  <a:srgbClr val="FF0000"/>
                </a:solidFill>
                <a:cs typeface="+mn-ea"/>
                <a:sym typeface="+mn-lt"/>
              </a:rPr>
              <a:t>分米。</a:t>
            </a:r>
          </a:p>
        </p:txBody>
      </p:sp>
      <p:sp>
        <p:nvSpPr>
          <p:cNvPr id="6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>
            <a:spLocks noChangeArrowheads="1"/>
          </p:cNvSpPr>
          <p:nvPr/>
        </p:nvSpPr>
        <p:spPr bwMode="auto">
          <a:xfrm>
            <a:off x="741010" y="1221594"/>
            <a:ext cx="11026775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15392"/>
                </a:solidFill>
                <a:cs typeface="+mn-ea"/>
                <a:sym typeface="+mn-lt"/>
              </a:rPr>
              <a:t>4</a:t>
            </a:r>
            <a:r>
              <a:rPr lang="zh-CN" altLang="en-US" sz="2800" b="1" dirty="0">
                <a:solidFill>
                  <a:srgbClr val="F15392"/>
                </a:solidFill>
                <a:cs typeface="+mn-ea"/>
                <a:sym typeface="+mn-lt"/>
              </a:rPr>
              <a:t>.</a:t>
            </a:r>
            <a:r>
              <a:rPr lang="zh-CN" altLang="zh-CN" sz="2800" b="1" dirty="0">
                <a:solidFill>
                  <a:srgbClr val="000000"/>
                </a:solidFill>
                <a:cs typeface="+mn-ea"/>
                <a:sym typeface="+mn-lt"/>
              </a:rPr>
              <a:t>一段人行道长180米、宽3米，用面积8平方分米的正方形水泥砖铺地，需要多少块？</a:t>
            </a: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881063" y="3038039"/>
            <a:ext cx="8235950" cy="260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180×3＝540（平方米）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540平方米＝54000平方分米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54000÷8＝6750（块）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答：需要6750块。</a:t>
            </a:r>
          </a:p>
        </p:txBody>
      </p:sp>
      <p:sp>
        <p:nvSpPr>
          <p:cNvPr id="4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5794" y="1716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1544" y="3069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2342469" y="1855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44094" y="2005013"/>
            <a:ext cx="1800225" cy="1800225"/>
          </a:xfrm>
          <a:prstGeom prst="ellipse">
            <a:avLst/>
          </a:prstGeom>
          <a:solidFill>
            <a:srgbClr val="F0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430032" y="2911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353412" y="2148550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3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353412" y="310263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4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131501" y="2146962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5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131501" y="310263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6" name="MH_Text_1"/>
          <p:cNvSpPr/>
          <p:nvPr>
            <p:custDataLst>
              <p:tags r:id="rId5"/>
            </p:custDataLst>
          </p:nvPr>
        </p:nvSpPr>
        <p:spPr>
          <a:xfrm>
            <a:off x="4461494" y="225173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MH_Text_2"/>
          <p:cNvSpPr/>
          <p:nvPr>
            <p:custDataLst>
              <p:tags r:id="rId6"/>
            </p:custDataLst>
          </p:nvPr>
        </p:nvSpPr>
        <p:spPr>
          <a:xfrm>
            <a:off x="4461494" y="320582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3"/>
          <p:cNvSpPr/>
          <p:nvPr>
            <p:custDataLst>
              <p:tags r:id="rId7"/>
            </p:custDataLst>
          </p:nvPr>
        </p:nvSpPr>
        <p:spPr>
          <a:xfrm>
            <a:off x="8239583" y="2251737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4"/>
          <p:cNvSpPr/>
          <p:nvPr>
            <p:custDataLst>
              <p:tags r:id="rId8"/>
            </p:custDataLst>
          </p:nvPr>
        </p:nvSpPr>
        <p:spPr>
          <a:xfrm>
            <a:off x="8239583" y="320582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Others_1"/>
          <p:cNvSpPr txBox="1"/>
          <p:nvPr>
            <p:custDataLst>
              <p:tags r:id="rId9"/>
            </p:custDataLst>
          </p:nvPr>
        </p:nvSpPr>
        <p:spPr>
          <a:xfrm>
            <a:off x="933509" y="111100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1" name="MH_Others_2"/>
          <p:cNvSpPr txBox="1"/>
          <p:nvPr>
            <p:custDataLst>
              <p:tags r:id="rId10"/>
            </p:custDataLst>
          </p:nvPr>
        </p:nvSpPr>
        <p:spPr>
          <a:xfrm>
            <a:off x="1523951" y="204627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16556" y="1596253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000000"/>
                </a:solidFill>
                <a:cs typeface="+mn-ea"/>
                <a:sym typeface="+mn-lt"/>
              </a:rPr>
              <a:t>这节课你们都学会了哪些知识？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16556" y="2381250"/>
            <a:ext cx="10055225" cy="31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         </a:t>
            </a:r>
            <a:r>
              <a:rPr lang="zh-CN" altLang="zh-CN" sz="2800" dirty="0">
                <a:solidFill>
                  <a:srgbClr val="000000"/>
                </a:solidFill>
                <a:cs typeface="+mn-ea"/>
                <a:sym typeface="+mn-lt"/>
              </a:rPr>
              <a:t>1. 地砖块数＝地面面积÷每块地砖面积＝地面长可铺地砖数×地面宽可铺地砖数</a:t>
            </a:r>
          </a:p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>
                <a:solidFill>
                  <a:srgbClr val="000000"/>
                </a:solidFill>
                <a:cs typeface="+mn-ea"/>
                <a:sym typeface="+mn-lt"/>
              </a:rPr>
              <a:t>         2. 计算的过程中要注意统一单位。</a:t>
            </a:r>
          </a:p>
        </p:txBody>
      </p:sp>
      <p:sp>
        <p:nvSpPr>
          <p:cNvPr id="5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040415" y="3164989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99140" y="1920389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3875157" y="3653439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3039745" y="2222500"/>
            <a:ext cx="604520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5241094" y="86575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5781094" y="86575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6277622" y="86575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6780198" y="865751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5215007" y="86575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5781094" y="86575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6264959" y="88933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6780198" y="86575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51" y="60222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5794" y="1716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1544" y="3069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2342469" y="1855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44094" y="2005013"/>
            <a:ext cx="1800225" cy="1800225"/>
          </a:xfrm>
          <a:prstGeom prst="ellipse">
            <a:avLst/>
          </a:prstGeom>
          <a:solidFill>
            <a:srgbClr val="F0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430032" y="2911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2D3A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3271611" y="1536700"/>
            <a:ext cx="83931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rgbClr val="000000"/>
                </a:solidFill>
                <a:cs typeface="+mn-ea"/>
                <a:sym typeface="+mn-lt"/>
              </a:rPr>
              <a:t>填一填。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000000"/>
                </a:solidFill>
                <a:cs typeface="+mn-ea"/>
                <a:sym typeface="+mn-lt"/>
              </a:rPr>
              <a:t>6</a:t>
            </a:r>
            <a:r>
              <a:rPr lang="zh-CN" altLang="en-US" sz="4000">
                <a:solidFill>
                  <a:srgbClr val="000000"/>
                </a:solidFill>
                <a:cs typeface="+mn-ea"/>
                <a:sym typeface="+mn-lt"/>
              </a:rPr>
              <a:t>平方分米＝(       )平方厘米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000000"/>
                </a:solidFill>
                <a:cs typeface="+mn-ea"/>
                <a:sym typeface="+mn-lt"/>
              </a:rPr>
              <a:t>4000</a:t>
            </a:r>
            <a:r>
              <a:rPr lang="zh-CN" altLang="en-US" sz="4000">
                <a:solidFill>
                  <a:srgbClr val="000000"/>
                </a:solidFill>
                <a:cs typeface="+mn-ea"/>
                <a:sym typeface="+mn-lt"/>
              </a:rPr>
              <a:t>平方分米＝(      )平方米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000000"/>
                </a:solidFill>
                <a:cs typeface="+mn-ea"/>
                <a:sym typeface="+mn-lt"/>
              </a:rPr>
              <a:t>400</a:t>
            </a:r>
            <a:r>
              <a:rPr lang="zh-CN" altLang="en-US" sz="4000">
                <a:solidFill>
                  <a:srgbClr val="000000"/>
                </a:solidFill>
                <a:cs typeface="+mn-ea"/>
                <a:sym typeface="+mn-lt"/>
              </a:rPr>
              <a:t>平方厘米＝(      )平方分米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291036" y="2693988"/>
            <a:ext cx="11318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600</a:t>
            </a: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7060974" y="3613944"/>
            <a:ext cx="11318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40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6760935" y="4524376"/>
            <a:ext cx="11318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5794" y="1716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1544" y="3069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2342469" y="1855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44094" y="2005013"/>
            <a:ext cx="1800225" cy="1800225"/>
          </a:xfrm>
          <a:prstGeom prst="ellipse">
            <a:avLst/>
          </a:prstGeom>
          <a:solidFill>
            <a:srgbClr val="F0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430032" y="2911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1" y="1229291"/>
            <a:ext cx="179863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016477" y="1269306"/>
            <a:ext cx="1297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414586" y="1319687"/>
            <a:ext cx="9405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FF0000"/>
                </a:solidFill>
                <a:cs typeface="+mn-ea"/>
                <a:sym typeface="+mn-lt"/>
              </a:rPr>
              <a:t>运用长方形和正方形的面积计算公式解决问题</a:t>
            </a:r>
          </a:p>
        </p:txBody>
      </p:sp>
      <p:grpSp>
        <p:nvGrpSpPr>
          <p:cNvPr id="8200" name="组合 16"/>
          <p:cNvGrpSpPr/>
          <p:nvPr/>
        </p:nvGrpSpPr>
        <p:grpSpPr bwMode="auto">
          <a:xfrm>
            <a:off x="1577975" y="2376489"/>
            <a:ext cx="8623300" cy="3081337"/>
            <a:chOff x="410206" y="1881416"/>
            <a:chExt cx="8898829" cy="3184607"/>
          </a:xfrm>
        </p:grpSpPr>
        <p:pic>
          <p:nvPicPr>
            <p:cNvPr id="8201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436" y="1881416"/>
              <a:ext cx="6293967" cy="3184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圆角矩形标注 14"/>
            <p:cNvSpPr>
              <a:spLocks noChangeArrowheads="1"/>
            </p:cNvSpPr>
            <p:nvPr/>
          </p:nvSpPr>
          <p:spPr bwMode="auto">
            <a:xfrm>
              <a:off x="3437643" y="2107833"/>
              <a:ext cx="5871392" cy="651359"/>
            </a:xfrm>
            <a:prstGeom prst="wedgeRoundRectCallout">
              <a:avLst>
                <a:gd name="adj1" fmla="val -55560"/>
                <a:gd name="adj2" fmla="val 48074"/>
                <a:gd name="adj3" fmla="val 16667"/>
              </a:avLst>
            </a:prstGeom>
            <a:solidFill>
              <a:srgbClr val="F0E2E1"/>
            </a:solidFill>
            <a:ln w="19050" algn="ctr">
              <a:solidFill>
                <a:srgbClr val="00B0F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正方形地砖的边长是</a:t>
              </a:r>
              <a:r>
                <a:rPr lang="en-US" altLang="zh-CN" sz="28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sz="28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分米。</a:t>
              </a:r>
            </a:p>
          </p:txBody>
        </p:sp>
        <p:sp>
          <p:nvSpPr>
            <p:cNvPr id="66" name="圆角矩形标注 15"/>
            <p:cNvSpPr>
              <a:spLocks noChangeArrowheads="1"/>
            </p:cNvSpPr>
            <p:nvPr/>
          </p:nvSpPr>
          <p:spPr bwMode="auto">
            <a:xfrm>
              <a:off x="410206" y="3143117"/>
              <a:ext cx="5750164" cy="774413"/>
            </a:xfrm>
            <a:prstGeom prst="wedgeRoundRectCallout">
              <a:avLst>
                <a:gd name="adj1" fmla="val 58361"/>
                <a:gd name="adj2" fmla="val 21056"/>
                <a:gd name="adj3" fmla="val 16667"/>
              </a:avLst>
            </a:prstGeom>
            <a:solidFill>
              <a:srgbClr val="F0E2E1"/>
            </a:solidFill>
            <a:ln w="19050" algn="ctr">
              <a:solidFill>
                <a:srgbClr val="00B0F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客厅的长是</a:t>
              </a:r>
              <a:r>
                <a:rPr lang="en-US" altLang="zh-CN" sz="28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  <a:r>
                <a:rPr lang="zh-CN" altLang="en-US" sz="28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米，宽是</a:t>
              </a:r>
              <a:r>
                <a:rPr lang="en-US" altLang="zh-CN" sz="28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sz="28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米。</a:t>
              </a:r>
            </a:p>
          </p:txBody>
        </p:sp>
      </p:grpSp>
      <p:sp>
        <p:nvSpPr>
          <p:cNvPr id="67" name="TextBox 16"/>
          <p:cNvSpPr txBox="1">
            <a:spLocks noChangeArrowheads="1"/>
          </p:cNvSpPr>
          <p:nvPr/>
        </p:nvSpPr>
        <p:spPr bwMode="auto">
          <a:xfrm>
            <a:off x="2378076" y="5727701"/>
            <a:ext cx="8539163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铺客厅地面一共要用多少块地砖？</a:t>
            </a:r>
          </a:p>
        </p:txBody>
      </p:sp>
      <p:sp>
        <p:nvSpPr>
          <p:cNvPr id="14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741010" y="1108983"/>
            <a:ext cx="8316912" cy="11405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仔细阅读，你知道了什么？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理解要解决的问题是什么。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30451" y="4642828"/>
            <a:ext cx="4364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要解决的问题是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4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2476501" y="2524126"/>
            <a:ext cx="3090863" cy="1560513"/>
          </a:xfrm>
          <a:prstGeom prst="wedgeRoundRectCallout">
            <a:avLst>
              <a:gd name="adj1" fmla="val -60093"/>
              <a:gd name="adj2" fmla="val -24069"/>
              <a:gd name="adj3" fmla="val 16667"/>
            </a:avLst>
          </a:prstGeom>
          <a:solidFill>
            <a:srgbClr val="F0E2E1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我们知道了客厅的长和宽。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6122989" y="2647950"/>
            <a:ext cx="3603625" cy="1562100"/>
          </a:xfrm>
          <a:prstGeom prst="wedgeRoundRectCallout">
            <a:avLst>
              <a:gd name="adj1" fmla="val 56051"/>
              <a:gd name="adj2" fmla="val -28134"/>
              <a:gd name="adj3" fmla="val 16667"/>
            </a:avLst>
          </a:prstGeom>
          <a:solidFill>
            <a:srgbClr val="F0E2E1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地砖是正方形的，边长是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分米。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330451" y="5287352"/>
            <a:ext cx="8861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一共要用多少块这种正方形的地砖才可以铺满客厅地面？</a:t>
            </a:r>
          </a:p>
        </p:txBody>
      </p:sp>
      <p:pic>
        <p:nvPicPr>
          <p:cNvPr id="10247" name="Picture 22" descr="F:\陈慎龙\模板、图片\人物图片\数学PPT模板\4.jpg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409826"/>
            <a:ext cx="1144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F:\陈慎龙\模板、图片\人物图片\数学PPT模板\10.jpg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4" t="-2310" r="-6944" b="-1367"/>
          <a:stretch>
            <a:fillRect/>
          </a:stretch>
        </p:blipFill>
        <p:spPr bwMode="auto">
          <a:xfrm>
            <a:off x="9982201" y="2266950"/>
            <a:ext cx="17113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2" grpId="0" bldLvl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741010" y="1164203"/>
            <a:ext cx="4185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追问：说一说你是怎么想的。</a:t>
            </a:r>
          </a:p>
        </p:txBody>
      </p:sp>
      <p:sp>
        <p:nvSpPr>
          <p:cNvPr id="7" name="TextBox 27"/>
          <p:cNvSpPr txBox="1">
            <a:spLocks noChangeArrowheads="1"/>
          </p:cNvSpPr>
          <p:nvPr/>
        </p:nvSpPr>
        <p:spPr bwMode="auto">
          <a:xfrm>
            <a:off x="2970214" y="3429000"/>
            <a:ext cx="4259499" cy="260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6×3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18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（平方米）</a:t>
            </a:r>
            <a:endParaRPr lang="en-US" altLang="zh-CN" sz="2800" dirty="0">
              <a:solidFill>
                <a:srgbClr val="FF0000"/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18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平方米＝</a:t>
            </a: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1800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平方分米</a:t>
            </a:r>
            <a:endParaRPr lang="en-US" altLang="zh-CN" sz="2800" dirty="0">
              <a:solidFill>
                <a:srgbClr val="FF0000"/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3×3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9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（平方分米）</a:t>
            </a:r>
            <a:endParaRPr lang="en-US" altLang="zh-CN" sz="2800" dirty="0">
              <a:solidFill>
                <a:srgbClr val="FF0000"/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1800÷9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200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（块）</a:t>
            </a:r>
          </a:p>
        </p:txBody>
      </p:sp>
      <p:sp>
        <p:nvSpPr>
          <p:cNvPr id="15376" name="AutoShape 27"/>
          <p:cNvSpPr>
            <a:spLocks noChangeArrowheads="1"/>
          </p:cNvSpPr>
          <p:nvPr/>
        </p:nvSpPr>
        <p:spPr bwMode="auto">
          <a:xfrm>
            <a:off x="2505076" y="2190750"/>
            <a:ext cx="8496299" cy="884239"/>
          </a:xfrm>
          <a:prstGeom prst="wedgeRoundRectCallout">
            <a:avLst>
              <a:gd name="adj1" fmla="val -56079"/>
              <a:gd name="adj2" fmla="val -12792"/>
              <a:gd name="adj3" fmla="val 16667"/>
            </a:avLst>
          </a:prstGeom>
          <a:solidFill>
            <a:srgbClr val="F0E2E1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我先算出客厅地面的面积，再除以每块地砖的面积，就是</a:t>
            </a: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……</a:t>
            </a:r>
          </a:p>
        </p:txBody>
      </p:sp>
      <p:pic>
        <p:nvPicPr>
          <p:cNvPr id="11269" name="Picture 22" descr="F:\陈慎龙\模板、图片\人物图片\数学PPT模板\4.jpg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" y="2190751"/>
            <a:ext cx="11445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37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738314" y="2637949"/>
            <a:ext cx="3382657" cy="325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米＝</a:t>
            </a: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60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分米</a:t>
            </a:r>
            <a:endParaRPr lang="en-US" altLang="zh-CN" sz="2800" dirty="0">
              <a:solidFill>
                <a:srgbClr val="FF0000"/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米＝</a:t>
            </a: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30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分米</a:t>
            </a:r>
            <a:endParaRPr lang="en-US" altLang="zh-CN" sz="2800" dirty="0">
              <a:solidFill>
                <a:srgbClr val="FF0000"/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60÷3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（块）</a:t>
            </a:r>
            <a:endParaRPr lang="en-US" altLang="zh-CN" sz="2800" dirty="0">
              <a:solidFill>
                <a:srgbClr val="FF0000"/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30÷3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（块）</a:t>
            </a:r>
            <a:endParaRPr lang="en-US" altLang="zh-CN" sz="2800" dirty="0">
              <a:solidFill>
                <a:srgbClr val="FF0000"/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20×10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200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（块）</a:t>
            </a:r>
          </a:p>
        </p:txBody>
      </p:sp>
      <p:sp>
        <p:nvSpPr>
          <p:cNvPr id="15377" name="AutoShape 27"/>
          <p:cNvSpPr>
            <a:spLocks noChangeArrowheads="1"/>
          </p:cNvSpPr>
          <p:nvPr/>
        </p:nvSpPr>
        <p:spPr bwMode="auto">
          <a:xfrm>
            <a:off x="1069975" y="1304926"/>
            <a:ext cx="7672388" cy="971549"/>
          </a:xfrm>
          <a:prstGeom prst="wedgeRoundRectCallout">
            <a:avLst>
              <a:gd name="adj1" fmla="val 56005"/>
              <a:gd name="adj2" fmla="val -2620"/>
              <a:gd name="adj3" fmla="val 16667"/>
            </a:avLst>
          </a:prstGeom>
          <a:solidFill>
            <a:srgbClr val="F0E2E1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我先分别算出客厅的长和宽可以铺多少块地砖，然后用乘法计算出</a:t>
            </a: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……</a:t>
            </a:r>
          </a:p>
        </p:txBody>
      </p:sp>
      <p:pic>
        <p:nvPicPr>
          <p:cNvPr id="13315" name="Picture 12" descr="F:\陈慎龙\模板、图片\人物图片\数学PPT模板\10.jpg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4" t="-2310" r="-6944" b="-1367"/>
          <a:stretch>
            <a:fillRect/>
          </a:stretch>
        </p:blipFill>
        <p:spPr bwMode="auto">
          <a:xfrm>
            <a:off x="9420226" y="1636713"/>
            <a:ext cx="171291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37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nh3n2vb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Microsoft Office PowerPoint</Application>
  <PresentationFormat>宽屏</PresentationFormat>
  <Paragraphs>140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2020-06-28T03:04:08Z</dcterms:created>
  <dcterms:modified xsi:type="dcterms:W3CDTF">2021-01-08T23:24:08Z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