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4" r:id="rId5"/>
    <p:sldId id="260" r:id="rId6"/>
    <p:sldId id="265" r:id="rId7"/>
    <p:sldId id="269" r:id="rId8"/>
    <p:sldId id="270" r:id="rId9"/>
    <p:sldId id="272" r:id="rId10"/>
    <p:sldId id="273" r:id="rId11"/>
    <p:sldId id="271" r:id="rId12"/>
    <p:sldId id="274" r:id="rId13"/>
    <p:sldId id="275" r:id="rId14"/>
    <p:sldId id="340" r:id="rId15"/>
    <p:sldId id="261" r:id="rId16"/>
    <p:sldId id="293" r:id="rId17"/>
    <p:sldId id="294" r:id="rId18"/>
    <p:sldId id="333" r:id="rId19"/>
    <p:sldId id="334" r:id="rId20"/>
    <p:sldId id="314" r:id="rId21"/>
    <p:sldId id="322" r:id="rId22"/>
    <p:sldId id="262" r:id="rId23"/>
    <p:sldId id="341" r:id="rId24"/>
    <p:sldId id="342" r:id="rId25"/>
    <p:sldId id="287" r:id="rId26"/>
    <p:sldId id="25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C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6947BCB-F3E8-4881-A9D6-474E774AFED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E174E81-0CE6-43CA-81D3-002E430BA7A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536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21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34358"/>
            <a:ext cx="704850" cy="532743"/>
          </a:xfrm>
          <a:prstGeom prst="rect">
            <a:avLst/>
          </a:prstGeom>
          <a:solidFill>
            <a:srgbClr val="FB9C07"/>
          </a:solidFill>
          <a:ln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1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2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1.png"/><Relationship Id="rId5" Type="http://schemas.openxmlformats.org/officeDocument/2006/relationships/tags" Target="../tags/tag23.xml"/><Relationship Id="rId10" Type="http://schemas.openxmlformats.org/officeDocument/2006/relationships/notesSlide" Target="../notesSlides/notesSlide26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1513" y="416877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238" y="292417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30"/>
          <p:cNvGrpSpPr/>
          <p:nvPr/>
        </p:nvGrpSpPr>
        <p:grpSpPr bwMode="auto">
          <a:xfrm>
            <a:off x="1506255" y="4567276"/>
            <a:ext cx="5068887" cy="399494"/>
            <a:chOff x="7206155" y="5040852"/>
            <a:chExt cx="5067096" cy="398488"/>
          </a:xfrm>
        </p:grpSpPr>
        <p:sp>
          <p:nvSpPr>
            <p:cNvPr id="12" name="文本框 11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xippt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副标题 2"/>
          <p:cNvSpPr>
            <a:spLocks noChangeArrowheads="1"/>
          </p:cNvSpPr>
          <p:nvPr/>
        </p:nvSpPr>
        <p:spPr bwMode="auto">
          <a:xfrm>
            <a:off x="0" y="3226575"/>
            <a:ext cx="7089913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4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7.2 </a:t>
            </a:r>
            <a:r>
              <a:rPr lang="zh-CN" altLang="en-US" sz="4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简单的小数加、减法</a:t>
            </a:r>
          </a:p>
        </p:txBody>
      </p:sp>
      <p:grpSp>
        <p:nvGrpSpPr>
          <p:cNvPr id="15" name="PA_组合 42"/>
          <p:cNvGrpSpPr/>
          <p:nvPr>
            <p:custDataLst>
              <p:tags r:id="rId1"/>
            </p:custDataLst>
          </p:nvPr>
        </p:nvGrpSpPr>
        <p:grpSpPr>
          <a:xfrm>
            <a:off x="2872192" y="1779588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5"/>
          <p:cNvGrpSpPr/>
          <p:nvPr>
            <p:custDataLst>
              <p:tags r:id="rId2"/>
            </p:custDataLst>
          </p:nvPr>
        </p:nvGrpSpPr>
        <p:grpSpPr>
          <a:xfrm>
            <a:off x="3412192" y="1779588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48"/>
          <p:cNvGrpSpPr/>
          <p:nvPr>
            <p:custDataLst>
              <p:tags r:id="rId3"/>
            </p:custDataLst>
          </p:nvPr>
        </p:nvGrpSpPr>
        <p:grpSpPr>
          <a:xfrm>
            <a:off x="3908720" y="1779588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PA_组合 51"/>
          <p:cNvGrpSpPr/>
          <p:nvPr>
            <p:custDataLst>
              <p:tags r:id="rId4"/>
            </p:custDataLst>
          </p:nvPr>
        </p:nvGrpSpPr>
        <p:grpSpPr>
          <a:xfrm>
            <a:off x="4411296" y="1779588"/>
            <a:ext cx="540000" cy="540000"/>
            <a:chOff x="5309025" y="2094564"/>
            <a:chExt cx="1461661" cy="1461661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7" name="PA_文本框 26"/>
          <p:cNvSpPr txBox="1"/>
          <p:nvPr>
            <p:custDataLst>
              <p:tags r:id="rId5"/>
            </p:custDataLst>
          </p:nvPr>
        </p:nvSpPr>
        <p:spPr>
          <a:xfrm>
            <a:off x="2846105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三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PA_文本框 26"/>
          <p:cNvSpPr txBox="1"/>
          <p:nvPr>
            <p:custDataLst>
              <p:tags r:id="rId6"/>
            </p:custDataLst>
          </p:nvPr>
        </p:nvSpPr>
        <p:spPr>
          <a:xfrm>
            <a:off x="3412192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9" name="PA_矩形 56"/>
          <p:cNvSpPr/>
          <p:nvPr>
            <p:custDataLst>
              <p:tags r:id="rId7"/>
            </p:custDataLst>
          </p:nvPr>
        </p:nvSpPr>
        <p:spPr>
          <a:xfrm>
            <a:off x="3896057" y="180317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30" name="PA_矩形 57"/>
          <p:cNvSpPr/>
          <p:nvPr>
            <p:custDataLst>
              <p:tags r:id="rId8"/>
            </p:custDataLst>
          </p:nvPr>
        </p:nvSpPr>
        <p:spPr>
          <a:xfrm>
            <a:off x="4411296" y="1779588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31" name="Picture 2" descr="“书”的图片搜索结果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151606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28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612" y="3104770"/>
            <a:ext cx="5132387" cy="304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4" name="组合 30"/>
          <p:cNvGrpSpPr/>
          <p:nvPr/>
        </p:nvGrpSpPr>
        <p:grpSpPr bwMode="auto">
          <a:xfrm>
            <a:off x="725488" y="1259235"/>
            <a:ext cx="6538912" cy="823912"/>
            <a:chOff x="1527471" y="2046777"/>
            <a:chExt cx="5244804" cy="824739"/>
          </a:xfrm>
        </p:grpSpPr>
        <p:sp>
          <p:nvSpPr>
            <p:cNvPr id="13315" name="TextBox 3"/>
            <p:cNvSpPr txBox="1">
              <a:spLocks noChangeArrowheads="1"/>
            </p:cNvSpPr>
            <p:nvPr/>
          </p:nvSpPr>
          <p:spPr bwMode="auto">
            <a:xfrm>
              <a:off x="1527471" y="2225708"/>
              <a:ext cx="5244804" cy="645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买</a:t>
              </a:r>
              <a:r>
                <a:rPr lang="en-US" altLang="zh-CN" sz="360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个      比</a:t>
              </a:r>
              <a:r>
                <a:rPr lang="en-US" altLang="zh-CN" sz="360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支     贵多少钱？</a:t>
              </a:r>
            </a:p>
          </p:txBody>
        </p:sp>
        <p:pic>
          <p:nvPicPr>
            <p:cNvPr id="13316" name="Picture 3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676" y="2352350"/>
              <a:ext cx="497428" cy="38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7" name="Picture 3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9873" y="2046777"/>
              <a:ext cx="412370" cy="824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7"/>
          <p:cNvSpPr txBox="1">
            <a:spLocks noChangeArrowheads="1"/>
          </p:cNvSpPr>
          <p:nvPr/>
        </p:nvSpPr>
        <p:spPr bwMode="auto">
          <a:xfrm>
            <a:off x="892174" y="5344844"/>
            <a:ext cx="5132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角－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6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角＝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角＝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0.2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元</a:t>
            </a:r>
          </a:p>
        </p:txBody>
      </p:sp>
      <p:sp>
        <p:nvSpPr>
          <p:cNvPr id="4" name="TextBox 26"/>
          <p:cNvSpPr txBox="1">
            <a:spLocks noChangeArrowheads="1"/>
          </p:cNvSpPr>
          <p:nvPr/>
        </p:nvSpPr>
        <p:spPr bwMode="auto">
          <a:xfrm>
            <a:off x="892174" y="3546207"/>
            <a:ext cx="3138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0.8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元＝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</a:t>
            </a:r>
          </a:p>
        </p:txBody>
      </p:sp>
      <p:sp>
        <p:nvSpPr>
          <p:cNvPr id="5" name="TextBox 26"/>
          <p:cNvSpPr txBox="1">
            <a:spLocks noChangeArrowheads="1"/>
          </p:cNvSpPr>
          <p:nvPr/>
        </p:nvSpPr>
        <p:spPr bwMode="auto">
          <a:xfrm>
            <a:off x="892174" y="4446319"/>
            <a:ext cx="383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0.6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元＝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6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892174" y="2644506"/>
            <a:ext cx="2922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方法二：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1613"/>
            <a:ext cx="5114925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8" name="组合 30"/>
          <p:cNvGrpSpPr/>
          <p:nvPr/>
        </p:nvGrpSpPr>
        <p:grpSpPr bwMode="auto">
          <a:xfrm>
            <a:off x="909638" y="1504950"/>
            <a:ext cx="7796212" cy="825500"/>
            <a:chOff x="1527471" y="2135783"/>
            <a:chExt cx="7796725" cy="824739"/>
          </a:xfrm>
        </p:grpSpPr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1527471" y="2226188"/>
              <a:ext cx="7796725" cy="643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买</a:t>
              </a:r>
              <a:r>
                <a:rPr lang="en-US" altLang="zh-CN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支   比</a:t>
              </a:r>
              <a:r>
                <a:rPr lang="en-US" altLang="zh-CN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支   贵多少钱？</a:t>
              </a:r>
            </a:p>
          </p:txBody>
        </p:sp>
        <p:pic>
          <p:nvPicPr>
            <p:cNvPr id="14340" name="Picture 3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367" y="2135783"/>
              <a:ext cx="412370" cy="824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30"/>
          <p:cNvSpPr txBox="1">
            <a:spLocks noChangeArrowheads="1"/>
          </p:cNvSpPr>
          <p:nvPr/>
        </p:nvSpPr>
        <p:spPr bwMode="auto">
          <a:xfrm>
            <a:off x="1255714" y="2693989"/>
            <a:ext cx="28209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1.2</a:t>
            </a:r>
            <a:r>
              <a:rPr lang="zh-CN" altLang="en-US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0.6</a:t>
            </a:r>
            <a:r>
              <a:rPr lang="zh-CN" altLang="en-US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grpSp>
        <p:nvGrpSpPr>
          <p:cNvPr id="8" name="Group 73"/>
          <p:cNvGrpSpPr/>
          <p:nvPr/>
        </p:nvGrpSpPr>
        <p:grpSpPr bwMode="auto">
          <a:xfrm>
            <a:off x="1403350" y="3386138"/>
            <a:ext cx="3225800" cy="1835150"/>
            <a:chOff x="824" y="2978"/>
            <a:chExt cx="2032" cy="1156"/>
          </a:xfrm>
        </p:grpSpPr>
        <p:sp>
          <p:nvSpPr>
            <p:cNvPr id="9" name="Text Box 65"/>
            <p:cNvSpPr txBox="1">
              <a:spLocks noChangeArrowheads="1"/>
            </p:cNvSpPr>
            <p:nvPr/>
          </p:nvSpPr>
          <p:spPr bwMode="auto">
            <a:xfrm>
              <a:off x="1163" y="3728"/>
              <a:ext cx="129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0 . 6</a:t>
              </a:r>
            </a:p>
          </p:txBody>
        </p:sp>
        <p:sp>
          <p:nvSpPr>
            <p:cNvPr id="10" name="Text Box 67"/>
            <p:cNvSpPr txBox="1">
              <a:spLocks noChangeArrowheads="1"/>
            </p:cNvSpPr>
            <p:nvPr/>
          </p:nvSpPr>
          <p:spPr bwMode="auto">
            <a:xfrm>
              <a:off x="1164" y="2978"/>
              <a:ext cx="1692" cy="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1 . 2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0 . 6</a:t>
              </a:r>
            </a:p>
          </p:txBody>
        </p:sp>
        <p:sp>
          <p:nvSpPr>
            <p:cNvPr id="11" name="Text Box 68"/>
            <p:cNvSpPr txBox="1">
              <a:spLocks noChangeArrowheads="1"/>
            </p:cNvSpPr>
            <p:nvPr/>
          </p:nvSpPr>
          <p:spPr bwMode="auto">
            <a:xfrm>
              <a:off x="824" y="3364"/>
              <a:ext cx="327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zh-CN" altLang="en-US" sz="3600" b="1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－  </a:t>
              </a:r>
            </a:p>
          </p:txBody>
        </p:sp>
        <p:sp>
          <p:nvSpPr>
            <p:cNvPr id="13" name="Line 69"/>
            <p:cNvSpPr>
              <a:spLocks noChangeShapeType="1"/>
            </p:cNvSpPr>
            <p:nvPr/>
          </p:nvSpPr>
          <p:spPr bwMode="auto">
            <a:xfrm flipV="1">
              <a:off x="880" y="3744"/>
              <a:ext cx="90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131889" y="5513716"/>
            <a:ext cx="4403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你能列竖式计算吗？</a:t>
            </a:r>
          </a:p>
        </p:txBody>
      </p:sp>
      <p:pic>
        <p:nvPicPr>
          <p:cNvPr id="14348" name="Picture 23" descr="C:\Users\lenovo\Documents\Tencent Files\854000543\Image\C2C\P$MK)P@F~[5_Z3CWMA}Y4N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6" y="1444626"/>
            <a:ext cx="601663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65"/>
          <p:cNvSpPr txBox="1">
            <a:spLocks noChangeArrowheads="1"/>
          </p:cNvSpPr>
          <p:nvPr/>
        </p:nvSpPr>
        <p:spPr bwMode="auto">
          <a:xfrm>
            <a:off x="3486151" y="2693989"/>
            <a:ext cx="20494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0 . 6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bldLvl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12"/>
          <p:cNvSpPr>
            <a:spLocks noChangeArrowheads="1"/>
          </p:cNvSpPr>
          <p:nvPr/>
        </p:nvSpPr>
        <p:spPr bwMode="auto">
          <a:xfrm>
            <a:off x="641351" y="3108325"/>
            <a:ext cx="10907713" cy="255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cs typeface="+mn-ea"/>
                <a:sym typeface="+mn-lt"/>
              </a:rPr>
              <a:t>   </a:t>
            </a:r>
            <a:r>
              <a:rPr lang="zh-CN" altLang="en-US" sz="2800" b="1" dirty="0">
                <a:solidFill>
                  <a:srgbClr val="00B0F0"/>
                </a:solidFill>
                <a:cs typeface="+mn-ea"/>
                <a:sym typeface="+mn-lt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小结：竖式计算小数的加法和减法时，先把各数的小数点对齐，再按照整数加、减法的法则进行计算，得数里的小数点要和横线上的小数点对齐。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4330700" y="1319214"/>
            <a:ext cx="2139950" cy="1576387"/>
            <a:chOff x="3042377" y="1856768"/>
            <a:chExt cx="1628620" cy="1576227"/>
          </a:xfrm>
        </p:grpSpPr>
        <p:sp>
          <p:nvSpPr>
            <p:cNvPr id="16387" name="Text Box 57"/>
            <p:cNvSpPr txBox="1">
              <a:spLocks noChangeArrowheads="1"/>
            </p:cNvSpPr>
            <p:nvPr/>
          </p:nvSpPr>
          <p:spPr bwMode="auto">
            <a:xfrm>
              <a:off x="3824169" y="2787720"/>
              <a:ext cx="830263" cy="64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0.2</a:t>
              </a:r>
            </a:p>
          </p:txBody>
        </p:sp>
        <p:sp>
          <p:nvSpPr>
            <p:cNvPr id="16388" name="Text Box 59"/>
            <p:cNvSpPr txBox="1">
              <a:spLocks noChangeArrowheads="1"/>
            </p:cNvSpPr>
            <p:nvPr/>
          </p:nvSpPr>
          <p:spPr bwMode="auto">
            <a:xfrm>
              <a:off x="3042377" y="1856768"/>
              <a:ext cx="1628620" cy="99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lnSpc>
                  <a:spcPct val="80000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     0.8</a:t>
              </a:r>
            </a:p>
            <a:p>
              <a:pPr algn="r" fontAlgn="base">
                <a:lnSpc>
                  <a:spcPct val="80000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  <a:cs typeface="+mn-ea"/>
                  <a:sym typeface="+mn-lt"/>
                </a:rPr>
                <a:t>－ </a:t>
              </a: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16389" name="Line 61"/>
            <p:cNvSpPr>
              <a:spLocks noChangeShapeType="1"/>
            </p:cNvSpPr>
            <p:nvPr/>
          </p:nvSpPr>
          <p:spPr bwMode="auto">
            <a:xfrm>
              <a:off x="3695847" y="2859537"/>
              <a:ext cx="90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7234239" y="1308100"/>
            <a:ext cx="2046287" cy="1658938"/>
            <a:chOff x="4835371" y="1845603"/>
            <a:chExt cx="1763373" cy="1659732"/>
          </a:xfrm>
        </p:grpSpPr>
        <p:sp>
          <p:nvSpPr>
            <p:cNvPr id="16391" name="Text Box 71"/>
            <p:cNvSpPr txBox="1">
              <a:spLocks noChangeArrowheads="1"/>
            </p:cNvSpPr>
            <p:nvPr/>
          </p:nvSpPr>
          <p:spPr bwMode="auto">
            <a:xfrm>
              <a:off x="5768481" y="2859495"/>
              <a:ext cx="830263" cy="64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16392" name="Text Box 72"/>
            <p:cNvSpPr txBox="1">
              <a:spLocks noChangeArrowheads="1"/>
            </p:cNvSpPr>
            <p:nvPr/>
          </p:nvSpPr>
          <p:spPr bwMode="auto">
            <a:xfrm>
              <a:off x="4835371" y="1845603"/>
              <a:ext cx="1761326" cy="999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lnSpc>
                  <a:spcPct val="80000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     1.2</a:t>
              </a:r>
            </a:p>
            <a:p>
              <a:pPr algn="r" fontAlgn="base">
                <a:lnSpc>
                  <a:spcPct val="80000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  <a:cs typeface="+mn-ea"/>
                  <a:sym typeface="+mn-lt"/>
                </a:rPr>
                <a:t>－ </a:t>
              </a: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16393" name="Line 73"/>
            <p:cNvSpPr>
              <a:spLocks noChangeShapeType="1"/>
            </p:cNvSpPr>
            <p:nvPr/>
          </p:nvSpPr>
          <p:spPr bwMode="auto">
            <a:xfrm>
              <a:off x="5585941" y="2859495"/>
              <a:ext cx="90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 bwMode="auto">
          <a:xfrm>
            <a:off x="1973263" y="1270001"/>
            <a:ext cx="1738312" cy="1641475"/>
            <a:chOff x="1763882" y="2166989"/>
            <a:chExt cx="1088272" cy="1496067"/>
          </a:xfrm>
        </p:grpSpPr>
        <p:sp>
          <p:nvSpPr>
            <p:cNvPr id="16395" name="Text Box 39"/>
            <p:cNvSpPr txBox="1">
              <a:spLocks noChangeArrowheads="1"/>
            </p:cNvSpPr>
            <p:nvPr/>
          </p:nvSpPr>
          <p:spPr bwMode="auto">
            <a:xfrm>
              <a:off x="2114079" y="3074988"/>
              <a:ext cx="663575" cy="588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1.4</a:t>
              </a:r>
            </a:p>
          </p:txBody>
        </p:sp>
        <p:sp>
          <p:nvSpPr>
            <p:cNvPr id="16396" name="Line 37"/>
            <p:cNvSpPr>
              <a:spLocks noChangeShapeType="1"/>
            </p:cNvSpPr>
            <p:nvPr/>
          </p:nvSpPr>
          <p:spPr bwMode="auto">
            <a:xfrm>
              <a:off x="1952154" y="3140393"/>
              <a:ext cx="90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397" name="Text Box 41"/>
            <p:cNvSpPr txBox="1">
              <a:spLocks noChangeArrowheads="1"/>
            </p:cNvSpPr>
            <p:nvPr/>
          </p:nvSpPr>
          <p:spPr bwMode="auto">
            <a:xfrm>
              <a:off x="1763882" y="2166989"/>
              <a:ext cx="1011130" cy="99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0.8</a:t>
              </a:r>
            </a:p>
            <a:p>
              <a:pPr algn="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16398" name="Text Box 42"/>
            <p:cNvSpPr txBox="1">
              <a:spLocks noChangeArrowheads="1"/>
            </p:cNvSpPr>
            <p:nvPr/>
          </p:nvSpPr>
          <p:spPr bwMode="auto">
            <a:xfrm>
              <a:off x="1885479" y="2608900"/>
              <a:ext cx="381000" cy="588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  <a:cs typeface="+mn-ea"/>
                  <a:sym typeface="+mn-lt"/>
                </a:rPr>
                <a:t>＋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915989" y="2473919"/>
            <a:ext cx="10091737" cy="255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       </a:t>
            </a:r>
            <a:r>
              <a:rPr lang="zh-CN" altLang="zh-CN" sz="2800" b="1" dirty="0">
                <a:solidFill>
                  <a:srgbClr val="000000"/>
                </a:solidFill>
                <a:cs typeface="+mn-ea"/>
                <a:sym typeface="+mn-lt"/>
              </a:rPr>
              <a:t>1. 计算小数加法，先把小数点对齐（也就是相同数位对齐），再从末位加起，依次往前加，加到哪一位满十，就向前一位进 1，计算时不要忘记加进位的 1。</a:t>
            </a:r>
          </a:p>
        </p:txBody>
      </p:sp>
      <p:grpSp>
        <p:nvGrpSpPr>
          <p:cNvPr id="17410" name="组合 1"/>
          <p:cNvGrpSpPr/>
          <p:nvPr/>
        </p:nvGrpSpPr>
        <p:grpSpPr bwMode="auto">
          <a:xfrm>
            <a:off x="1077914" y="1138238"/>
            <a:ext cx="2700337" cy="749300"/>
            <a:chOff x="525" y="235"/>
            <a:chExt cx="4252" cy="1182"/>
          </a:xfrm>
        </p:grpSpPr>
        <p:pic>
          <p:nvPicPr>
            <p:cNvPr id="17411" name="图片 1" descr="标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" y="235"/>
              <a:ext cx="4252" cy="1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2" name="文本框 2"/>
            <p:cNvSpPr txBox="1">
              <a:spLocks noChangeArrowheads="1"/>
            </p:cNvSpPr>
            <p:nvPr/>
          </p:nvSpPr>
          <p:spPr bwMode="auto">
            <a:xfrm>
              <a:off x="1067" y="413"/>
              <a:ext cx="3247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cs typeface="+mn-ea"/>
                  <a:sym typeface="+mn-lt"/>
                </a:rPr>
                <a:t>知识提炼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976314" y="1721096"/>
            <a:ext cx="10048875" cy="341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000000"/>
                </a:solidFill>
                <a:cs typeface="+mn-ea"/>
                <a:sym typeface="+mn-lt"/>
              </a:rPr>
              <a:t>         2. 计算小数减法，先把被减数和减数的小数点对齐（也就是把相同数位对齐），再从末位减起，依次往前减，如果哪一位上不够减，就从前一位退 1 当 10，跟本位上的数合起来再减，计算时不要忘记减退位点。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课堂练习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2"/>
          <p:cNvSpPr txBox="1">
            <a:spLocks noChangeArrowheads="1"/>
          </p:cNvSpPr>
          <p:nvPr/>
        </p:nvSpPr>
        <p:spPr bwMode="auto">
          <a:xfrm>
            <a:off x="696914" y="1175108"/>
            <a:ext cx="10974387" cy="14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15392"/>
                </a:solidFill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srgbClr val="F15392"/>
                </a:solidFill>
                <a:cs typeface="+mn-ea"/>
                <a:sym typeface="+mn-lt"/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计算题。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（1）下面的计算对吗？对的打“√”，错的打“×”并改正。</a:t>
            </a:r>
          </a:p>
        </p:txBody>
      </p:sp>
      <p:pic>
        <p:nvPicPr>
          <p:cNvPr id="19459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3244850"/>
            <a:ext cx="482917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534026" y="4733926"/>
            <a:ext cx="7969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400">
                <a:solidFill>
                  <a:srgbClr val="FF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8256588" y="3375026"/>
            <a:ext cx="21320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1  3 . 6  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8693150" y="4019551"/>
            <a:ext cx="12763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2 . 9</a:t>
            </a: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7831139" y="4656139"/>
            <a:ext cx="1881187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8121651" y="4675189"/>
            <a:ext cx="1895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1  6 . 5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831138" y="4019551"/>
            <a:ext cx="628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+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653463" y="4154488"/>
            <a:ext cx="84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</a:t>
            </a:r>
            <a:r>
              <a:rPr lang="en-US" altLang="zh-CN" sz="2400">
                <a:solidFill>
                  <a:srgbClr val="FF0000"/>
                </a:solidFill>
                <a:cs typeface="+mn-ea"/>
                <a:sym typeface="+mn-lt"/>
              </a:rPr>
              <a:t>1 </a:t>
            </a: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/>
      <p:bldP spid="19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9" y="1928814"/>
            <a:ext cx="4524375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748213" y="3384551"/>
            <a:ext cx="7985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400">
                <a:solidFill>
                  <a:srgbClr val="FF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661275" y="2079626"/>
            <a:ext cx="2133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1  7 . 3  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8116888" y="2738438"/>
            <a:ext cx="1276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9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7307264" y="3360739"/>
            <a:ext cx="1881187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004176" y="3411538"/>
            <a:ext cx="1895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8 . 3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307263" y="2724151"/>
            <a:ext cx="628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-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483476" y="1577976"/>
            <a:ext cx="8858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</a:t>
            </a:r>
            <a:r>
              <a:rPr lang="en-US" altLang="zh-CN" sz="3600" b="1">
                <a:solidFill>
                  <a:srgbClr val="FF0000"/>
                </a:solidFill>
                <a:cs typeface="+mn-ea"/>
                <a:sym typeface="+mn-lt"/>
              </a:rPr>
              <a:t>. </a:t>
            </a: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3" grpId="0"/>
      <p:bldP spid="19" grpId="0"/>
      <p:bldP spid="6" grpId="0"/>
      <p:bldP spid="7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5"/>
          <p:cNvSpPr>
            <a:spLocks noChangeArrowheads="1"/>
          </p:cNvSpPr>
          <p:nvPr/>
        </p:nvSpPr>
        <p:spPr bwMode="auto">
          <a:xfrm>
            <a:off x="528638" y="1329392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855" indent="-3638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15392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800" b="1" dirty="0">
                <a:solidFill>
                  <a:srgbClr val="F15392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（选自教材</a:t>
            </a:r>
            <a:r>
              <a:rPr lang="en-US" altLang="zh-CN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P98  T1</a:t>
            </a:r>
            <a:r>
              <a:rPr lang="zh-CN" altLang="en-US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94"/>
          <a:stretch>
            <a:fillRect/>
          </a:stretch>
        </p:blipFill>
        <p:spPr bwMode="auto">
          <a:xfrm>
            <a:off x="658813" y="2849564"/>
            <a:ext cx="5141912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9"/>
          <a:stretch>
            <a:fillRect/>
          </a:stretch>
        </p:blipFill>
        <p:spPr bwMode="auto">
          <a:xfrm>
            <a:off x="5800725" y="2822575"/>
            <a:ext cx="560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4532314" y="2906713"/>
            <a:ext cx="1246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6.8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552950" y="3444876"/>
            <a:ext cx="124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2.2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4421188" y="3949701"/>
            <a:ext cx="15732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10.1</a:t>
            </a: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10161589" y="2906713"/>
            <a:ext cx="1246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1.2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0161589" y="3479801"/>
            <a:ext cx="1246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3.8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0161589" y="4090989"/>
            <a:ext cx="12461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0.9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5"/>
          <p:cNvSpPr>
            <a:spLocks noChangeArrowheads="1"/>
          </p:cNvSpPr>
          <p:nvPr/>
        </p:nvSpPr>
        <p:spPr bwMode="auto">
          <a:xfrm>
            <a:off x="596105" y="1379538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855" indent="-3638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15392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800" b="1" dirty="0">
                <a:solidFill>
                  <a:srgbClr val="F15392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（选自教材</a:t>
            </a:r>
            <a:r>
              <a:rPr lang="en-US" altLang="zh-CN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P98  T3</a:t>
            </a:r>
            <a:r>
              <a:rPr lang="zh-CN" altLang="en-US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331" y="2663825"/>
            <a:ext cx="9939337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70842" y="3459163"/>
            <a:ext cx="927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6.9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461667" y="3459163"/>
            <a:ext cx="927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9.0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158831" y="3451226"/>
            <a:ext cx="10683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2. 4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0049667" y="3443288"/>
            <a:ext cx="927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6.4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670842" y="4818064"/>
            <a:ext cx="927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1.5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248942" y="4889501"/>
            <a:ext cx="12080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20.3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090567" y="4889501"/>
            <a:ext cx="12080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14.6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9908381" y="4889501"/>
            <a:ext cx="12080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35.6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236302" y="1802044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4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3236302" y="2756132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5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236302" y="3710219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6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3236302" y="4665894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7" name="MH_Text_1"/>
          <p:cNvSpPr/>
          <p:nvPr>
            <p:custDataLst>
              <p:tags r:id="rId5"/>
            </p:custDataLst>
          </p:nvPr>
        </p:nvSpPr>
        <p:spPr>
          <a:xfrm>
            <a:off x="4344384" y="1905232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MH_Text_2"/>
          <p:cNvSpPr/>
          <p:nvPr>
            <p:custDataLst>
              <p:tags r:id="rId6"/>
            </p:custDataLst>
          </p:nvPr>
        </p:nvSpPr>
        <p:spPr>
          <a:xfrm>
            <a:off x="4344384" y="2859319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MH_Text_3"/>
          <p:cNvSpPr/>
          <p:nvPr>
            <p:custDataLst>
              <p:tags r:id="rId7"/>
            </p:custDataLst>
          </p:nvPr>
        </p:nvSpPr>
        <p:spPr>
          <a:xfrm>
            <a:off x="4344384" y="3814994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MH_Text_4"/>
          <p:cNvSpPr/>
          <p:nvPr>
            <p:custDataLst>
              <p:tags r:id="rId8"/>
            </p:custDataLst>
          </p:nvPr>
        </p:nvSpPr>
        <p:spPr>
          <a:xfrm>
            <a:off x="4344384" y="4769082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MH_Others_1"/>
          <p:cNvSpPr txBox="1"/>
          <p:nvPr>
            <p:custDataLst>
              <p:tags r:id="rId9"/>
            </p:custDataLst>
          </p:nvPr>
        </p:nvSpPr>
        <p:spPr>
          <a:xfrm>
            <a:off x="816952" y="1516063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42" name="MH_Others_2"/>
          <p:cNvSpPr txBox="1"/>
          <p:nvPr>
            <p:custDataLst>
              <p:tags r:id="rId10"/>
            </p:custDataLst>
          </p:nvPr>
        </p:nvSpPr>
        <p:spPr>
          <a:xfrm>
            <a:off x="1407394" y="2451332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2"/>
          <p:cNvSpPr txBox="1">
            <a:spLocks noChangeArrowheads="1"/>
          </p:cNvSpPr>
          <p:nvPr/>
        </p:nvSpPr>
        <p:spPr bwMode="auto">
          <a:xfrm>
            <a:off x="746125" y="1336676"/>
            <a:ext cx="10294938" cy="14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15392"/>
                </a:solidFill>
                <a:cs typeface="+mn-ea"/>
                <a:sym typeface="+mn-lt"/>
              </a:rPr>
              <a:t>4</a:t>
            </a:r>
            <a:r>
              <a:rPr lang="zh-CN" altLang="en-US" sz="3200" b="1" dirty="0">
                <a:solidFill>
                  <a:srgbClr val="F15392"/>
                </a:solidFill>
                <a:cs typeface="+mn-ea"/>
                <a:sym typeface="+mn-lt"/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一只鸭子重2.9千克，比一只鸡重1.1千克，一只鸡重多少千克？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365376" y="3592514"/>
            <a:ext cx="64928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  <a:cs typeface="+mn-ea"/>
                <a:sym typeface="+mn-lt"/>
              </a:rPr>
              <a:t>2.9－1.1＝1.8（千克）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  <a:cs typeface="+mn-ea"/>
                <a:sym typeface="+mn-lt"/>
              </a:rPr>
              <a:t>答：一只鸡重1.8千克。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2"/>
          <p:cNvSpPr txBox="1">
            <a:spLocks noChangeArrowheads="1"/>
          </p:cNvSpPr>
          <p:nvPr/>
        </p:nvSpPr>
        <p:spPr bwMode="auto">
          <a:xfrm>
            <a:off x="832287" y="1390651"/>
            <a:ext cx="10382250" cy="14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15392"/>
                </a:solidFill>
                <a:cs typeface="+mn-ea"/>
                <a:sym typeface="+mn-lt"/>
              </a:rPr>
              <a:t>5</a:t>
            </a:r>
            <a:r>
              <a:rPr lang="zh-CN" altLang="en-US" sz="3200" b="1">
                <a:solidFill>
                  <a:srgbClr val="F15392"/>
                </a:solidFill>
                <a:cs typeface="+mn-ea"/>
                <a:sym typeface="+mn-lt"/>
              </a:rPr>
              <a:t>.</a:t>
            </a:r>
            <a:r>
              <a:rPr lang="zh-CN" altLang="en-US" sz="3200" b="1">
                <a:solidFill>
                  <a:srgbClr val="000000"/>
                </a:solidFill>
                <a:cs typeface="+mn-ea"/>
                <a:sym typeface="+mn-lt"/>
              </a:rPr>
              <a:t>丽丽买一本故事书用去5.4元，比买一本科技书便宜4.8元。一本科技书多少钱？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288026" y="3854451"/>
            <a:ext cx="58451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  <a:cs typeface="+mn-ea"/>
                <a:sym typeface="+mn-lt"/>
              </a:rPr>
              <a:t>5.4＋4.8＝10.2（元）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  <a:cs typeface="+mn-ea"/>
                <a:sym typeface="+mn-lt"/>
              </a:rPr>
              <a:t>答：一本科技书10.2元钱。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课堂小结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1049339" y="1905001"/>
            <a:ext cx="10091737" cy="314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         </a:t>
            </a:r>
            <a:r>
              <a:rPr lang="zh-CN" altLang="zh-CN" sz="2800" b="1" dirty="0">
                <a:solidFill>
                  <a:srgbClr val="000000"/>
                </a:solidFill>
                <a:cs typeface="+mn-ea"/>
                <a:sym typeface="+mn-lt"/>
              </a:rPr>
              <a:t>1. 计算小数加法，先把小数点对齐（也就是相同数位对齐），再从末位加起，依次往前加，加到哪一位满十，就向前一位进 1，计算时不要忘记加进位的 1。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50206" y="1324481"/>
            <a:ext cx="530016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2800" b="1" noProof="1">
                <a:solidFill>
                  <a:srgbClr val="000000"/>
                </a:solidFill>
                <a:cs typeface="+mn-ea"/>
                <a:sym typeface="+mn-lt"/>
              </a:rPr>
              <a:t>这节课你们都学会了哪些知识？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1071564" y="1497013"/>
            <a:ext cx="10048875" cy="422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000000"/>
                </a:solidFill>
                <a:cs typeface="+mn-ea"/>
                <a:sym typeface="+mn-lt"/>
              </a:rPr>
              <a:t>         2. 计算小数减法，先把被减数和减数的小数点对齐（也就是把相同数位对齐），再从末位减起，依次往前减，如果哪一位上不够减，就从前一位退 1 当 10，跟本位上的数合起来再减，计算时不要忘记减退位点。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1513" y="416877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238" y="292417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30"/>
          <p:cNvGrpSpPr/>
          <p:nvPr/>
        </p:nvGrpSpPr>
        <p:grpSpPr bwMode="auto">
          <a:xfrm>
            <a:off x="1506255" y="4567276"/>
            <a:ext cx="5068887" cy="399494"/>
            <a:chOff x="7206155" y="5040852"/>
            <a:chExt cx="5067096" cy="398488"/>
          </a:xfrm>
        </p:grpSpPr>
        <p:sp>
          <p:nvSpPr>
            <p:cNvPr id="12" name="文本框 11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xippt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副标题 2"/>
          <p:cNvSpPr>
            <a:spLocks noChangeArrowheads="1"/>
          </p:cNvSpPr>
          <p:nvPr/>
        </p:nvSpPr>
        <p:spPr bwMode="auto">
          <a:xfrm>
            <a:off x="0" y="3226575"/>
            <a:ext cx="7089913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感谢各位的聆听</a:t>
            </a:r>
          </a:p>
        </p:txBody>
      </p:sp>
      <p:grpSp>
        <p:nvGrpSpPr>
          <p:cNvPr id="15" name="PA_组合 42"/>
          <p:cNvGrpSpPr/>
          <p:nvPr>
            <p:custDataLst>
              <p:tags r:id="rId1"/>
            </p:custDataLst>
          </p:nvPr>
        </p:nvGrpSpPr>
        <p:grpSpPr>
          <a:xfrm>
            <a:off x="2872192" y="1779588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5"/>
          <p:cNvGrpSpPr/>
          <p:nvPr>
            <p:custDataLst>
              <p:tags r:id="rId2"/>
            </p:custDataLst>
          </p:nvPr>
        </p:nvGrpSpPr>
        <p:grpSpPr>
          <a:xfrm>
            <a:off x="3412192" y="1779588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48"/>
          <p:cNvGrpSpPr/>
          <p:nvPr>
            <p:custDataLst>
              <p:tags r:id="rId3"/>
            </p:custDataLst>
          </p:nvPr>
        </p:nvGrpSpPr>
        <p:grpSpPr>
          <a:xfrm>
            <a:off x="3908720" y="1779588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PA_组合 51"/>
          <p:cNvGrpSpPr/>
          <p:nvPr>
            <p:custDataLst>
              <p:tags r:id="rId4"/>
            </p:custDataLst>
          </p:nvPr>
        </p:nvGrpSpPr>
        <p:grpSpPr>
          <a:xfrm>
            <a:off x="4411296" y="1779588"/>
            <a:ext cx="540000" cy="540000"/>
            <a:chOff x="5309025" y="2094564"/>
            <a:chExt cx="1461661" cy="1461661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7" name="PA_文本框 26"/>
          <p:cNvSpPr txBox="1"/>
          <p:nvPr>
            <p:custDataLst>
              <p:tags r:id="rId5"/>
            </p:custDataLst>
          </p:nvPr>
        </p:nvSpPr>
        <p:spPr>
          <a:xfrm>
            <a:off x="2846105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三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PA_文本框 26"/>
          <p:cNvSpPr txBox="1"/>
          <p:nvPr>
            <p:custDataLst>
              <p:tags r:id="rId6"/>
            </p:custDataLst>
          </p:nvPr>
        </p:nvSpPr>
        <p:spPr>
          <a:xfrm>
            <a:off x="3412192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9" name="PA_矩形 56"/>
          <p:cNvSpPr/>
          <p:nvPr>
            <p:custDataLst>
              <p:tags r:id="rId7"/>
            </p:custDataLst>
          </p:nvPr>
        </p:nvSpPr>
        <p:spPr>
          <a:xfrm>
            <a:off x="3896057" y="180317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30" name="PA_矩形 57"/>
          <p:cNvSpPr/>
          <p:nvPr>
            <p:custDataLst>
              <p:tags r:id="rId8"/>
            </p:custDataLst>
          </p:nvPr>
        </p:nvSpPr>
        <p:spPr>
          <a:xfrm>
            <a:off x="4411296" y="1779588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31" name="Picture 2" descr="“书”的图片搜索结果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151606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温故知新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957263" y="1406526"/>
            <a:ext cx="6411912" cy="164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cs typeface="+mn-ea"/>
                <a:sym typeface="+mn-lt"/>
              </a:rPr>
              <a:t>列竖式计算。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cs typeface="+mn-ea"/>
                <a:sym typeface="+mn-lt"/>
              </a:rPr>
              <a:t>69+27=                       101-37=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65313" y="3233739"/>
            <a:ext cx="12763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6  9  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865313" y="3810001"/>
            <a:ext cx="1276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2  7</a:t>
            </a:r>
          </a:p>
        </p:txBody>
      </p:sp>
      <p:cxnSp>
        <p:nvCxnSpPr>
          <p:cNvPr id="2" name="直接连接符 1"/>
          <p:cNvCxnSpPr/>
          <p:nvPr/>
        </p:nvCxnSpPr>
        <p:spPr>
          <a:xfrm flipV="1">
            <a:off x="1155700" y="4446589"/>
            <a:ext cx="1881188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28776" y="4552951"/>
            <a:ext cx="1895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9  6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5700" y="3810001"/>
            <a:ext cx="628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+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82788" y="4068764"/>
            <a:ext cx="754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  1 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645570" y="2370690"/>
            <a:ext cx="1350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96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387975" y="3235326"/>
            <a:ext cx="21653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1  0  1 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810250" y="3810001"/>
            <a:ext cx="1276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3  7</a:t>
            </a: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5100639" y="4446589"/>
            <a:ext cx="1881187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573714" y="4552951"/>
            <a:ext cx="1895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6  4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100638" y="3810001"/>
            <a:ext cx="628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-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734050" y="2806701"/>
            <a:ext cx="755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FF0000"/>
                </a:solidFill>
                <a:cs typeface="+mn-ea"/>
                <a:sym typeface="+mn-lt"/>
              </a:rPr>
              <a:t>  </a:t>
            </a:r>
            <a:r>
              <a:rPr lang="en-US" altLang="zh-CN" sz="3600" b="1">
                <a:solidFill>
                  <a:srgbClr val="FF0000"/>
                </a:solidFill>
                <a:cs typeface="+mn-ea"/>
                <a:sym typeface="+mn-lt"/>
              </a:rPr>
              <a:t>.</a:t>
            </a:r>
            <a:r>
              <a:rPr lang="en-US" altLang="zh-CN" sz="240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177882" y="2385771"/>
            <a:ext cx="1350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64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7" grpId="0"/>
      <p:bldP spid="10" grpId="0"/>
      <p:bldP spid="11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新知探究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" descr="标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6" y="1263120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5"/>
          <p:cNvSpPr txBox="1">
            <a:spLocks noChangeArrowheads="1"/>
          </p:cNvSpPr>
          <p:nvPr/>
        </p:nvSpPr>
        <p:spPr bwMode="auto">
          <a:xfrm>
            <a:off x="1008063" y="1248833"/>
            <a:ext cx="15986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cs typeface="+mn-ea"/>
                <a:sym typeface="+mn-lt"/>
              </a:rPr>
              <a:t>知识点</a:t>
            </a:r>
          </a:p>
        </p:txBody>
      </p:sp>
      <p:sp>
        <p:nvSpPr>
          <p:cNvPr id="8196" name="文本框 7"/>
          <p:cNvSpPr txBox="1">
            <a:spLocks noChangeArrowheads="1"/>
          </p:cNvSpPr>
          <p:nvPr/>
        </p:nvSpPr>
        <p:spPr bwMode="auto">
          <a:xfrm>
            <a:off x="2971006" y="1286001"/>
            <a:ext cx="5926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FF0000"/>
                </a:solidFill>
                <a:cs typeface="+mn-ea"/>
                <a:sym typeface="+mn-lt"/>
              </a:rPr>
              <a:t>小数加、减法的计算方法</a:t>
            </a:r>
          </a:p>
        </p:txBody>
      </p:sp>
      <p:grpSp>
        <p:nvGrpSpPr>
          <p:cNvPr id="8197" name="组合 27"/>
          <p:cNvGrpSpPr/>
          <p:nvPr/>
        </p:nvGrpSpPr>
        <p:grpSpPr bwMode="auto">
          <a:xfrm>
            <a:off x="625476" y="2104197"/>
            <a:ext cx="987425" cy="754062"/>
            <a:chOff x="1277" y="3118"/>
            <a:chExt cx="1555" cy="1187"/>
          </a:xfrm>
        </p:grpSpPr>
        <p:pic>
          <p:nvPicPr>
            <p:cNvPr id="8198" name="Picture 46" descr="U1ppt题号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" y="3118"/>
              <a:ext cx="155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文本框 6"/>
            <p:cNvSpPr txBox="1">
              <a:spLocks noChangeArrowheads="1"/>
            </p:cNvSpPr>
            <p:nvPr/>
          </p:nvSpPr>
          <p:spPr bwMode="auto">
            <a:xfrm>
              <a:off x="1732" y="3262"/>
              <a:ext cx="610" cy="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168B7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</p:grpSp>
      <p:sp>
        <p:nvSpPr>
          <p:cNvPr id="8200" name="矩形 48"/>
          <p:cNvSpPr>
            <a:spLocks noChangeArrowheads="1"/>
          </p:cNvSpPr>
          <p:nvPr/>
        </p:nvSpPr>
        <p:spPr bwMode="auto">
          <a:xfrm>
            <a:off x="1473201" y="2177222"/>
            <a:ext cx="10501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买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个       和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支   ，一共多少钱？</a:t>
            </a:r>
            <a:endParaRPr lang="zh-CN" altLang="en-US" sz="32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8201" name="Picture 3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2234372"/>
            <a:ext cx="6111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3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002598"/>
            <a:ext cx="388938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3159414"/>
            <a:ext cx="5368926" cy="31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框 12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6"/>
          <p:cNvSpPr txBox="1">
            <a:spLocks noChangeArrowheads="1"/>
          </p:cNvSpPr>
          <p:nvPr/>
        </p:nvSpPr>
        <p:spPr bwMode="auto">
          <a:xfrm>
            <a:off x="1652588" y="2009776"/>
            <a:ext cx="269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0.8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元＝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</a:t>
            </a:r>
          </a:p>
        </p:txBody>
      </p:sp>
      <p:sp>
        <p:nvSpPr>
          <p:cNvPr id="7" name="TextBox 26"/>
          <p:cNvSpPr txBox="1">
            <a:spLocks noChangeArrowheads="1"/>
          </p:cNvSpPr>
          <p:nvPr/>
        </p:nvSpPr>
        <p:spPr bwMode="auto">
          <a:xfrm>
            <a:off x="1652588" y="2760664"/>
            <a:ext cx="2690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0.6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元＝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</a:t>
            </a:r>
          </a:p>
        </p:txBody>
      </p:sp>
      <p:pic>
        <p:nvPicPr>
          <p:cNvPr id="10243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2608264"/>
            <a:ext cx="578485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1652588" y="3643314"/>
            <a:ext cx="3027362" cy="17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8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角＋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</a:t>
            </a:r>
            <a:endParaRPr lang="en-US" altLang="zh-CN" sz="28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元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</a:t>
            </a:r>
            <a:endParaRPr lang="en-US" altLang="zh-CN" sz="28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1.4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元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71500" y="1339851"/>
            <a:ext cx="8193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方法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：化小数为整数，再进行加。</a:t>
            </a:r>
            <a:endParaRPr lang="zh-CN" altLang="zh-CN" sz="28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492250" y="2000251"/>
            <a:ext cx="34242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.8</a:t>
            </a:r>
            <a:r>
              <a:rPr lang="zh-CN" altLang="zh-CN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0.6</a:t>
            </a:r>
            <a:r>
              <a:rPr lang="zh-CN" altLang="en-US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grpSp>
        <p:nvGrpSpPr>
          <p:cNvPr id="32" name="Group 60"/>
          <p:cNvGrpSpPr/>
          <p:nvPr/>
        </p:nvGrpSpPr>
        <p:grpSpPr bwMode="auto">
          <a:xfrm>
            <a:off x="1971676" y="2649539"/>
            <a:ext cx="2574925" cy="2035175"/>
            <a:chOff x="1441" y="1478"/>
            <a:chExt cx="629" cy="1282"/>
          </a:xfrm>
        </p:grpSpPr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1595" y="2354"/>
              <a:ext cx="475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zh-CN" sz="360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1 . 4</a:t>
              </a:r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1441" y="2411"/>
              <a:ext cx="413" cy="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1269" name="Group 59"/>
            <p:cNvGrpSpPr/>
            <p:nvPr/>
          </p:nvGrpSpPr>
          <p:grpSpPr bwMode="auto">
            <a:xfrm>
              <a:off x="1446" y="1478"/>
              <a:ext cx="600" cy="975"/>
              <a:chOff x="5074" y="2274"/>
              <a:chExt cx="600" cy="975"/>
            </a:xfrm>
          </p:grpSpPr>
          <p:sp>
            <p:nvSpPr>
              <p:cNvPr id="36" name="Text Box 43"/>
              <p:cNvSpPr txBox="1">
                <a:spLocks noChangeArrowheads="1"/>
              </p:cNvSpPr>
              <p:nvPr/>
            </p:nvSpPr>
            <p:spPr bwMode="auto">
              <a:xfrm>
                <a:off x="5175" y="2274"/>
                <a:ext cx="499" cy="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lnSpc>
                    <a:spcPct val="50000"/>
                  </a:lnSpc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zh-CN" sz="36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</a:t>
                </a:r>
              </a:p>
              <a:p>
                <a:pPr eaLnBrk="1" fontAlgn="base" hangingPunct="1">
                  <a:lnSpc>
                    <a:spcPct val="50000"/>
                  </a:lnSpc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zh-CN" sz="36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 0 . 8</a:t>
                </a:r>
              </a:p>
              <a:p>
                <a:pPr eaLnBrk="1" fontAlgn="base" hangingPunct="1">
                  <a:lnSpc>
                    <a:spcPct val="50000"/>
                  </a:lnSpc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zh-CN" sz="36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 0 . 6</a:t>
                </a:r>
              </a:p>
            </p:txBody>
          </p:sp>
          <p:sp>
            <p:nvSpPr>
              <p:cNvPr id="37" name="Text Box 58"/>
              <p:cNvSpPr txBox="1">
                <a:spLocks noChangeArrowheads="1"/>
              </p:cNvSpPr>
              <p:nvPr/>
            </p:nvSpPr>
            <p:spPr bwMode="auto">
              <a:xfrm>
                <a:off x="5074" y="2843"/>
                <a:ext cx="227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36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＋</a:t>
                </a:r>
              </a:p>
            </p:txBody>
          </p:sp>
        </p:grpSp>
      </p:grpSp>
      <p:pic>
        <p:nvPicPr>
          <p:cNvPr id="11272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64" y="2322513"/>
            <a:ext cx="5570537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"/>
          <p:cNvSpPr txBox="1">
            <a:spLocks noChangeArrowheads="1"/>
          </p:cNvSpPr>
          <p:nvPr/>
        </p:nvSpPr>
        <p:spPr bwMode="auto">
          <a:xfrm>
            <a:off x="642939" y="1089026"/>
            <a:ext cx="46132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方法</a:t>
            </a:r>
            <a:r>
              <a:rPr lang="en-US" altLang="zh-CN" sz="36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：列竖式计算。</a:t>
            </a:r>
            <a:endParaRPr lang="zh-CN" altLang="zh-CN" sz="36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Text Box 41"/>
          <p:cNvSpPr txBox="1">
            <a:spLocks noChangeArrowheads="1"/>
          </p:cNvSpPr>
          <p:nvPr/>
        </p:nvSpPr>
        <p:spPr bwMode="auto">
          <a:xfrm>
            <a:off x="3649664" y="2005014"/>
            <a:ext cx="19446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6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1.4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537" y="3112076"/>
            <a:ext cx="6062662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0" name="组合 30"/>
          <p:cNvGrpSpPr/>
          <p:nvPr/>
        </p:nvGrpSpPr>
        <p:grpSpPr bwMode="auto">
          <a:xfrm>
            <a:off x="832287" y="1398588"/>
            <a:ext cx="6538912" cy="823912"/>
            <a:chOff x="1527471" y="2075197"/>
            <a:chExt cx="5244804" cy="824739"/>
          </a:xfrm>
        </p:grpSpPr>
        <p:sp>
          <p:nvSpPr>
            <p:cNvPr id="12291" name="TextBox 3"/>
            <p:cNvSpPr txBox="1">
              <a:spLocks noChangeArrowheads="1"/>
            </p:cNvSpPr>
            <p:nvPr/>
          </p:nvSpPr>
          <p:spPr bwMode="auto">
            <a:xfrm>
              <a:off x="1527471" y="2225708"/>
              <a:ext cx="5244804" cy="645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买</a:t>
              </a:r>
              <a:r>
                <a:rPr lang="en-US" altLang="zh-CN" sz="360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个       比</a:t>
              </a:r>
              <a:r>
                <a:rPr lang="en-US" altLang="zh-CN" sz="360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支      贵多少钱？</a:t>
              </a:r>
            </a:p>
          </p:txBody>
        </p:sp>
        <p:pic>
          <p:nvPicPr>
            <p:cNvPr id="12292" name="Picture 3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4842" y="2379429"/>
              <a:ext cx="497428" cy="38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3" name="Picture 3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8573" y="2075197"/>
              <a:ext cx="412370" cy="824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62"/>
          <p:cNvGrpSpPr/>
          <p:nvPr/>
        </p:nvGrpSpPr>
        <p:grpSpPr bwMode="auto">
          <a:xfrm>
            <a:off x="1686362" y="3316288"/>
            <a:ext cx="2736850" cy="1808162"/>
            <a:chOff x="1918" y="1675"/>
            <a:chExt cx="789" cy="1139"/>
          </a:xfrm>
        </p:grpSpPr>
        <p:sp>
          <p:nvSpPr>
            <p:cNvPr id="12295" name="Text Box 48"/>
            <p:cNvSpPr txBox="1">
              <a:spLocks noChangeArrowheads="1"/>
            </p:cNvSpPr>
            <p:nvPr/>
          </p:nvSpPr>
          <p:spPr bwMode="auto">
            <a:xfrm>
              <a:off x="2161" y="1675"/>
              <a:ext cx="528" cy="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srgbClr val="FF0000"/>
                  </a:solidFill>
                  <a:cs typeface="+mn-ea"/>
                  <a:sym typeface="+mn-lt"/>
                </a:rPr>
                <a:t>0 . 8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srgbClr val="FF0000"/>
                  </a:solidFill>
                  <a:cs typeface="+mn-ea"/>
                  <a:sym typeface="+mn-lt"/>
                </a:rPr>
                <a:t>0 . 6</a:t>
              </a:r>
            </a:p>
          </p:txBody>
        </p:sp>
        <p:sp>
          <p:nvSpPr>
            <p:cNvPr id="12296" name="Text Box 49"/>
            <p:cNvSpPr txBox="1">
              <a:spLocks noChangeArrowheads="1"/>
            </p:cNvSpPr>
            <p:nvPr/>
          </p:nvSpPr>
          <p:spPr bwMode="auto">
            <a:xfrm>
              <a:off x="1918" y="2074"/>
              <a:ext cx="343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0000"/>
                  </a:solidFill>
                  <a:cs typeface="+mn-ea"/>
                  <a:sym typeface="+mn-lt"/>
                </a:rPr>
                <a:t>  － </a:t>
              </a:r>
            </a:p>
          </p:txBody>
        </p:sp>
        <p:sp>
          <p:nvSpPr>
            <p:cNvPr id="12297" name="Text Box 46"/>
            <p:cNvSpPr txBox="1">
              <a:spLocks noChangeArrowheads="1"/>
            </p:cNvSpPr>
            <p:nvPr/>
          </p:nvSpPr>
          <p:spPr bwMode="auto">
            <a:xfrm>
              <a:off x="2159" y="2408"/>
              <a:ext cx="54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FF0000"/>
                  </a:solidFill>
                  <a:cs typeface="+mn-ea"/>
                  <a:sym typeface="+mn-lt"/>
                </a:rPr>
                <a:t>0 . 2</a:t>
              </a:r>
            </a:p>
          </p:txBody>
        </p:sp>
        <p:sp>
          <p:nvSpPr>
            <p:cNvPr id="12298" name="Line 60"/>
            <p:cNvSpPr>
              <a:spLocks noChangeShapeType="1"/>
            </p:cNvSpPr>
            <p:nvPr/>
          </p:nvSpPr>
          <p:spPr bwMode="auto">
            <a:xfrm>
              <a:off x="1996" y="2448"/>
              <a:ext cx="47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827525" y="2527301"/>
            <a:ext cx="2466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方法一：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u1tkljp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</Words>
  <Application>Microsoft Office PowerPoint</Application>
  <PresentationFormat>宽屏</PresentationFormat>
  <Paragraphs>192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0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2020-06-28T03:12:00Z</dcterms:created>
  <dcterms:modified xsi:type="dcterms:W3CDTF">2021-01-08T23:25:59Z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