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478" r:id="rId3"/>
    <p:sldId id="809" r:id="rId4"/>
    <p:sldId id="810" r:id="rId5"/>
    <p:sldId id="811" r:id="rId6"/>
    <p:sldId id="812" r:id="rId7"/>
    <p:sldId id="813" r:id="rId8"/>
    <p:sldId id="814" r:id="rId9"/>
    <p:sldId id="815" r:id="rId10"/>
    <p:sldId id="816" r:id="rId11"/>
    <p:sldId id="817" r:id="rId12"/>
    <p:sldId id="287" r:id="rId13"/>
    <p:sldId id="479" r:id="rId14"/>
  </p:sldIdLst>
  <p:sldSz cx="12192000" cy="6858000"/>
  <p:notesSz cx="6858000" cy="9144000"/>
  <p:embeddedFontLst>
    <p:embeddedFont>
      <p:font typeface="FandolFang R" panose="02010600030101010101" charset="-122"/>
      <p:regular r:id="rId16"/>
    </p:embeddedFont>
    <p:embeddedFont>
      <p:font typeface="思源黑体 CN Bold" panose="02010600030101010101" charset="-122"/>
      <p:regular r:id="rId17"/>
    </p:embeddedFont>
    <p:embeddedFont>
      <p:font typeface="思源黑体 CN Light" panose="02010600030101010101" charset="-122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15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0871F26-25E0-4F2A-9D5B-ACCB54C24361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86C679B-E77D-46C5-871A-3CF210ABF3A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rot="18661910" flipH="1" flipV="1">
            <a:off x="-1517178" y="-140762"/>
            <a:ext cx="3034356" cy="989862"/>
          </a:xfrm>
          <a:prstGeom prst="rect">
            <a:avLst/>
          </a:prstGeom>
          <a:solidFill>
            <a:srgbClr val="3F6C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649106" y="354169"/>
            <a:ext cx="2376897" cy="464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3F6CAA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rot="18661910" flipH="1">
            <a:off x="-1760183" y="331922"/>
            <a:ext cx="7611159" cy="2482896"/>
          </a:xfrm>
          <a:prstGeom prst="rect">
            <a:avLst/>
          </a:prstGeom>
          <a:solidFill>
            <a:srgbClr val="3F6C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 rot="18661910" flipH="1">
            <a:off x="8285517" y="5761694"/>
            <a:ext cx="7611159" cy="2482896"/>
          </a:xfrm>
          <a:prstGeom prst="rect">
            <a:avLst/>
          </a:prstGeom>
          <a:solidFill>
            <a:srgbClr val="3F6C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63355" y="1642675"/>
            <a:ext cx="5261673" cy="3507782"/>
          </a:xfrm>
          <a:custGeom>
            <a:avLst/>
            <a:gdLst>
              <a:gd name="connsiteX0" fmla="*/ 0 w 5800725"/>
              <a:gd name="connsiteY0" fmla="*/ 0 h 3867150"/>
              <a:gd name="connsiteX1" fmla="*/ 5800725 w 5800725"/>
              <a:gd name="connsiteY1" fmla="*/ 0 h 3867150"/>
              <a:gd name="connsiteX2" fmla="*/ 5800725 w 5800725"/>
              <a:gd name="connsiteY2" fmla="*/ 3867150 h 3867150"/>
              <a:gd name="connsiteX3" fmla="*/ 1650976 w 5800725"/>
              <a:gd name="connsiteY3" fmla="*/ 3867150 h 3867150"/>
              <a:gd name="connsiteX4" fmla="*/ 0 w 5800725"/>
              <a:gd name="connsiteY4" fmla="*/ 198755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0725" h="3867150">
                <a:moveTo>
                  <a:pt x="0" y="0"/>
                </a:moveTo>
                <a:lnTo>
                  <a:pt x="5800725" y="0"/>
                </a:lnTo>
                <a:lnTo>
                  <a:pt x="5800725" y="3867150"/>
                </a:lnTo>
                <a:lnTo>
                  <a:pt x="1650976" y="3867150"/>
                </a:lnTo>
                <a:lnTo>
                  <a:pt x="0" y="198755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grpSp>
        <p:nvGrpSpPr>
          <p:cNvPr id="10" name="组合 9"/>
          <p:cNvGrpSpPr/>
          <p:nvPr/>
        </p:nvGrpSpPr>
        <p:grpSpPr>
          <a:xfrm flipH="1">
            <a:off x="6786425" y="2164844"/>
            <a:ext cx="5071745" cy="1231722"/>
            <a:chOff x="6774009" y="2607642"/>
            <a:chExt cx="4752658" cy="1231722"/>
          </a:xfrm>
        </p:grpSpPr>
        <p:sp>
          <p:nvSpPr>
            <p:cNvPr id="11" name="文本框 10"/>
            <p:cNvSpPr txBox="1"/>
            <p:nvPr/>
          </p:nvSpPr>
          <p:spPr>
            <a:xfrm flipH="1">
              <a:off x="8153093" y="2607642"/>
              <a:ext cx="3335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F6CAA"/>
                  </a:solidFill>
                  <a:effectLst/>
                  <a:uLnTx/>
                  <a:uFillTx/>
                  <a:cs typeface="+mn-ea"/>
                  <a:sym typeface="+mn-lt"/>
                </a:rPr>
                <a:t>口语交际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F6CAA"/>
                  </a:solidFill>
                  <a:effectLst/>
                  <a:uLnTx/>
                  <a:uFillTx/>
                  <a:cs typeface="+mn-ea"/>
                  <a:sym typeface="+mn-lt"/>
                </a:rPr>
                <a:t>——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 flipH="1">
              <a:off x="6774009" y="3254589"/>
              <a:ext cx="4752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3200" b="1" dirty="0">
                  <a:solidFill>
                    <a:srgbClr val="3F6CAA"/>
                  </a:solidFill>
                  <a:cs typeface="+mn-ea"/>
                  <a:sym typeface="+mn-lt"/>
                </a:rPr>
                <a:t>该不该实行班干部轮流制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24929" y="3556080"/>
            <a:ext cx="4618947" cy="779936"/>
            <a:chOff x="857959" y="3839216"/>
            <a:chExt cx="4618947" cy="779936"/>
          </a:xfrm>
        </p:grpSpPr>
        <p:sp>
          <p:nvSpPr>
            <p:cNvPr id="14" name="文本框 13"/>
            <p:cNvSpPr txBox="1"/>
            <p:nvPr/>
          </p:nvSpPr>
          <p:spPr>
            <a:xfrm>
              <a:off x="857959" y="3927156"/>
              <a:ext cx="4175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E2E2E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语文精品</a:t>
              </a:r>
              <a:r>
                <a:rPr lang="zh-CN" altLang="en-US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课件   三年级下册 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E2E2E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42559" y="4342153"/>
              <a:ext cx="1440000" cy="276999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77583" y="4342153"/>
              <a:ext cx="1440000" cy="276999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959397" y="3839216"/>
              <a:ext cx="45175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椭圆 17"/>
          <p:cNvSpPr>
            <a:spLocks noChangeAspect="1"/>
          </p:cNvSpPr>
          <p:nvPr/>
        </p:nvSpPr>
        <p:spPr>
          <a:xfrm flipH="1">
            <a:off x="4911021" y="965028"/>
            <a:ext cx="216000" cy="216000"/>
          </a:xfrm>
          <a:prstGeom prst="ellipse">
            <a:avLst/>
          </a:prstGeom>
          <a:noFill/>
          <a:ln>
            <a:solidFill>
              <a:schemeClr val="bg1">
                <a:lumMod val="85000"/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 flipH="1">
            <a:off x="8181059" y="755088"/>
            <a:ext cx="144000" cy="144000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909529" y="5092921"/>
            <a:ext cx="1332000" cy="290333"/>
            <a:chOff x="9732897" y="5521199"/>
            <a:chExt cx="1332000" cy="290333"/>
          </a:xfrm>
          <a:solidFill>
            <a:srgbClr val="3F6CAA"/>
          </a:solidFill>
        </p:grpSpPr>
        <p:sp>
          <p:nvSpPr>
            <p:cNvPr id="22" name="矩形 21"/>
            <p:cNvSpPr/>
            <p:nvPr/>
          </p:nvSpPr>
          <p:spPr>
            <a:xfrm>
              <a:off x="9732897" y="5521199"/>
              <a:ext cx="1332000" cy="29033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732897" y="5549922"/>
              <a:ext cx="133200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20XX.XX.XX</a:t>
              </a:r>
              <a:endParaRPr kumimoji="0" lang="zh-CN" altLang="en-US" sz="11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229850" y="438709"/>
            <a:ext cx="139055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YOUR LOGO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 rot="18661910" flipH="1">
            <a:off x="3928218" y="4771596"/>
            <a:ext cx="1824398" cy="595151"/>
          </a:xfrm>
          <a:prstGeom prst="rect">
            <a:avLst/>
          </a:prstGeom>
          <a:solidFill>
            <a:srgbClr val="3F6C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课堂小结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42670" y="2318085"/>
            <a:ext cx="6105525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这节课，大家把自己对班干部选举要不要实行班干部轮流制的问题，进行了讨论，并最终达成了一致意见。每个人都参与了讨论，对班干部选举制度尽了一份力量。</a:t>
            </a:r>
          </a:p>
        </p:txBody>
      </p:sp>
      <p:pic>
        <p:nvPicPr>
          <p:cNvPr id="4" name="Picture 2" descr="http://img.mp.itc.cn/upload/20170516/b7fc8f099e9d4aff97926ac798a4b704_t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8205" y="3326377"/>
            <a:ext cx="3921125" cy="24695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课文总结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61602" y="2627630"/>
            <a:ext cx="905256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口语交际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该不该实行班干部轮流制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表明观点，说清理由     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边听边思考，尊重不同想法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68" y="1546224"/>
            <a:ext cx="1241376" cy="452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rot="18661910" flipH="1">
            <a:off x="-1760183" y="331922"/>
            <a:ext cx="7611159" cy="2482896"/>
          </a:xfrm>
          <a:prstGeom prst="rect">
            <a:avLst/>
          </a:prstGeom>
          <a:solidFill>
            <a:srgbClr val="3F6C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 rot="18661910" flipH="1">
            <a:off x="8285517" y="5761694"/>
            <a:ext cx="7611159" cy="2482896"/>
          </a:xfrm>
          <a:prstGeom prst="rect">
            <a:avLst/>
          </a:prstGeom>
          <a:solidFill>
            <a:srgbClr val="3F6C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63355" y="1642675"/>
            <a:ext cx="5261673" cy="3507782"/>
          </a:xfrm>
          <a:custGeom>
            <a:avLst/>
            <a:gdLst>
              <a:gd name="connsiteX0" fmla="*/ 0 w 5800725"/>
              <a:gd name="connsiteY0" fmla="*/ 0 h 3867150"/>
              <a:gd name="connsiteX1" fmla="*/ 5800725 w 5800725"/>
              <a:gd name="connsiteY1" fmla="*/ 0 h 3867150"/>
              <a:gd name="connsiteX2" fmla="*/ 5800725 w 5800725"/>
              <a:gd name="connsiteY2" fmla="*/ 3867150 h 3867150"/>
              <a:gd name="connsiteX3" fmla="*/ 1650976 w 5800725"/>
              <a:gd name="connsiteY3" fmla="*/ 3867150 h 3867150"/>
              <a:gd name="connsiteX4" fmla="*/ 0 w 5800725"/>
              <a:gd name="connsiteY4" fmla="*/ 198755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0725" h="3867150">
                <a:moveTo>
                  <a:pt x="0" y="0"/>
                </a:moveTo>
                <a:lnTo>
                  <a:pt x="5800725" y="0"/>
                </a:lnTo>
                <a:lnTo>
                  <a:pt x="5800725" y="3867150"/>
                </a:lnTo>
                <a:lnTo>
                  <a:pt x="1650976" y="3867150"/>
                </a:lnTo>
                <a:lnTo>
                  <a:pt x="0" y="198755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grpSp>
        <p:nvGrpSpPr>
          <p:cNvPr id="10" name="组合 9"/>
          <p:cNvGrpSpPr/>
          <p:nvPr/>
        </p:nvGrpSpPr>
        <p:grpSpPr>
          <a:xfrm flipH="1">
            <a:off x="6786425" y="2164844"/>
            <a:ext cx="4657451" cy="1231722"/>
            <a:chOff x="7162238" y="2607642"/>
            <a:chExt cx="4364429" cy="1231722"/>
          </a:xfrm>
        </p:grpSpPr>
        <p:sp>
          <p:nvSpPr>
            <p:cNvPr id="11" name="文本框 10"/>
            <p:cNvSpPr txBox="1"/>
            <p:nvPr/>
          </p:nvSpPr>
          <p:spPr>
            <a:xfrm flipH="1">
              <a:off x="8153093" y="2607642"/>
              <a:ext cx="3335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F6CAA"/>
                  </a:solidFill>
                  <a:effectLst/>
                  <a:uLnTx/>
                  <a:uFillTx/>
                  <a:cs typeface="+mn-ea"/>
                  <a:sym typeface="+mn-lt"/>
                </a:rPr>
                <a:t>口语交际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F6CAA"/>
                  </a:solidFill>
                  <a:effectLst/>
                  <a:uLnTx/>
                  <a:uFillTx/>
                  <a:cs typeface="+mn-ea"/>
                  <a:sym typeface="+mn-lt"/>
                </a:rPr>
                <a:t>——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 flipH="1">
              <a:off x="7162238" y="3254589"/>
              <a:ext cx="4364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b="1" dirty="0">
                  <a:solidFill>
                    <a:srgbClr val="3F6CAA"/>
                  </a:solidFill>
                  <a:cs typeface="+mn-ea"/>
                  <a:sym typeface="+mn-lt"/>
                </a:rPr>
                <a:t>感谢各位的仔细聆听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24929" y="3556080"/>
            <a:ext cx="4618947" cy="779936"/>
            <a:chOff x="857959" y="3839216"/>
            <a:chExt cx="4618947" cy="779936"/>
          </a:xfrm>
        </p:grpSpPr>
        <p:sp>
          <p:nvSpPr>
            <p:cNvPr id="14" name="文本框 13"/>
            <p:cNvSpPr txBox="1"/>
            <p:nvPr/>
          </p:nvSpPr>
          <p:spPr>
            <a:xfrm>
              <a:off x="857959" y="3927156"/>
              <a:ext cx="4175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E2E2E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语文精品</a:t>
              </a:r>
              <a:r>
                <a:rPr lang="zh-CN" altLang="en-US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课件   三年级下册 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E2E2E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42559" y="4342153"/>
              <a:ext cx="1440000" cy="276999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77583" y="4342153"/>
              <a:ext cx="1440000" cy="276999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959397" y="3839216"/>
              <a:ext cx="45175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椭圆 17"/>
          <p:cNvSpPr>
            <a:spLocks noChangeAspect="1"/>
          </p:cNvSpPr>
          <p:nvPr/>
        </p:nvSpPr>
        <p:spPr>
          <a:xfrm flipH="1">
            <a:off x="4911021" y="965028"/>
            <a:ext cx="216000" cy="216000"/>
          </a:xfrm>
          <a:prstGeom prst="ellipse">
            <a:avLst/>
          </a:prstGeom>
          <a:noFill/>
          <a:ln>
            <a:solidFill>
              <a:schemeClr val="bg1">
                <a:lumMod val="85000"/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 flipH="1">
            <a:off x="8181059" y="755088"/>
            <a:ext cx="144000" cy="144000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909529" y="5092921"/>
            <a:ext cx="1332000" cy="290333"/>
            <a:chOff x="9732897" y="5521199"/>
            <a:chExt cx="1332000" cy="290333"/>
          </a:xfrm>
          <a:solidFill>
            <a:srgbClr val="3F6CAA"/>
          </a:solidFill>
        </p:grpSpPr>
        <p:sp>
          <p:nvSpPr>
            <p:cNvPr id="22" name="矩形 21"/>
            <p:cNvSpPr/>
            <p:nvPr/>
          </p:nvSpPr>
          <p:spPr>
            <a:xfrm>
              <a:off x="9732897" y="5521199"/>
              <a:ext cx="1332000" cy="29033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732897" y="5549922"/>
              <a:ext cx="133200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20XX.XX.XX</a:t>
              </a:r>
              <a:endParaRPr kumimoji="0" lang="zh-CN" altLang="en-US" sz="11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229850" y="438709"/>
            <a:ext cx="139055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YOUR LOGO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 rot="18661910" flipH="1">
            <a:off x="3928218" y="4771596"/>
            <a:ext cx="1824398" cy="595151"/>
          </a:xfrm>
          <a:prstGeom prst="rect">
            <a:avLst/>
          </a:prstGeom>
          <a:solidFill>
            <a:srgbClr val="3F6C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课前导读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4376420" y="1735455"/>
            <a:ext cx="4603750" cy="1024324"/>
          </a:xfrm>
          <a:prstGeom prst="wedgeRoundRectCallout">
            <a:avLst>
              <a:gd name="adj1" fmla="val -70005"/>
              <a:gd name="adj2" fmla="val 47498"/>
              <a:gd name="adj3" fmla="val 16667"/>
            </a:avLst>
          </a:prstGeom>
          <a:solidFill>
            <a:srgbClr val="3F6CAA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刘杰浩同学所在班级的选举制度是什么？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5195" y="3580130"/>
            <a:ext cx="3616960" cy="702766"/>
          </a:xfrm>
          <a:prstGeom prst="cloudCallout">
            <a:avLst>
              <a:gd name="adj1" fmla="val 75676"/>
              <a:gd name="adj2" fmla="val -17980"/>
            </a:avLst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班干部轮流制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87609" y="4795815"/>
            <a:ext cx="5497195" cy="1026396"/>
          </a:xfrm>
          <a:prstGeom prst="snip2DiagRect">
            <a:avLst/>
          </a:prstGeom>
          <a:solidFill>
            <a:srgbClr val="3F6CAA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这节课我们要讨论的话题就是“该不该实行班干部轮流制”。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54" y="1394526"/>
            <a:ext cx="1315852" cy="47958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804" y="2153498"/>
            <a:ext cx="1594310" cy="3277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1" grpId="0" animBg="1"/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交际指导：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81269" y="2401567"/>
            <a:ext cx="6241415" cy="30387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组内讨论。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先在小组内讨论，该不该实行班干部轮流制，每个人都要根据自己的体会发表意见，发言要有理有据，最后小组内达成共识。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10" y="2958213"/>
            <a:ext cx="3857786" cy="1925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交际指导：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6965" y="1613044"/>
            <a:ext cx="9958070" cy="3962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全班交流。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小组讨论结束后，每个小组推举代表进行全班交流。交流时要注意：一要根据班级的实际情况或存在的问题进行讨论；二是发言时要先表明自己的观点，再说清楚自己的理由，让人觉得言之有理，可以信服。别人发言要边听边思考，想想别人讲的话是否有道理，要尊重别人不同的想法，针对别人的观点还可以提出自己的意见或建议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交际指导：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90625" y="1950352"/>
            <a:ext cx="5692775" cy="36742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评议执行。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根据同学们提出的不同观点和建议，师生共同评一评，看看哪些才是符合实际的，大家都认同并且能做到的。最后形成制度，在班级执行。</a:t>
            </a:r>
          </a:p>
        </p:txBody>
      </p:sp>
      <p:pic>
        <p:nvPicPr>
          <p:cNvPr id="4" name="图片 3" descr="1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50760" y="2927350"/>
            <a:ext cx="327850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分组讨论：</a:t>
            </a:r>
          </a:p>
        </p:txBody>
      </p:sp>
      <p:pic>
        <p:nvPicPr>
          <p:cNvPr id="5" name="图片 4" descr="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180" y="3843655"/>
            <a:ext cx="1823085" cy="24326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81735" y="3191007"/>
            <a:ext cx="7228840" cy="2595888"/>
          </a:xfrm>
          <a:prstGeom prst="wedgeRoundRectCallout">
            <a:avLst>
              <a:gd name="adj1" fmla="val 58085"/>
              <a:gd name="adj2" fmla="val -12418"/>
              <a:gd name="adj3" fmla="val 16667"/>
            </a:avLst>
          </a:prstGeom>
          <a:solidFill>
            <a:srgbClr val="3F6CAA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）自己要说清楚想法和理由。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）一边听，一边思考，想想别人讲得是否有道理，尊重不同的想法。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）每组达成一致意见，选定一种观点，准备在全班交流展示。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37380" y="196659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注意事项：</a:t>
            </a:r>
          </a:p>
        </p:txBody>
      </p:sp>
      <p:pic>
        <p:nvPicPr>
          <p:cNvPr id="9" name="图片 8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003" y="1571377"/>
            <a:ext cx="1245839" cy="131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交际内容：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17899" y="3177403"/>
            <a:ext cx="7680325" cy="2671315"/>
          </a:xfrm>
          <a:prstGeom prst="bevel">
            <a:avLst>
              <a:gd name="adj" fmla="val 6346"/>
            </a:avLst>
          </a:prstGeom>
          <a:solidFill>
            <a:srgbClr val="3F6CAA"/>
          </a:solidFill>
          <a:ln w="9525"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总起来说，有两种观点：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）轮流担任班干部，能调动全班每个同学的积极性。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）应该由最适合的同学长期担任班干部，这样比较稳定。　　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选定班级内支持人数最多的观点，进行班干部选举。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制定班干部选举制度。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060190" y="1240790"/>
            <a:ext cx="1691640" cy="1484630"/>
            <a:chOff x="7338" y="2000"/>
            <a:chExt cx="4888" cy="2928"/>
          </a:xfrm>
        </p:grpSpPr>
        <p:pic>
          <p:nvPicPr>
            <p:cNvPr id="12" name="图片 11" descr="1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8" y="2000"/>
              <a:ext cx="4888" cy="2928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8125" y="3089"/>
              <a:ext cx="3631" cy="1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小结：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82" y="2378374"/>
            <a:ext cx="1760475" cy="361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交际示范：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24300" y="2690495"/>
            <a:ext cx="6932953" cy="2243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同学们，班级是我们共同的家，良好的班级秩序靠大家来管理和维护。今天，我们来讨论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“该不该实行班干部轮流制”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这个问题，希望同学们都积极发言，为班级管理出谋献策。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68" y="1546224"/>
            <a:ext cx="1241376" cy="452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交际示范：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32580" y="2641834"/>
            <a:ext cx="6973491" cy="1574332"/>
          </a:xfrm>
          <a:prstGeom prst="wedgeRoundRectCallout">
            <a:avLst>
              <a:gd name="adj1" fmla="val -60014"/>
              <a:gd name="adj2" fmla="val 21976"/>
              <a:gd name="adj3" fmla="val 16667"/>
            </a:avLst>
          </a:prstGeom>
          <a:noFill/>
          <a:ln w="38100">
            <a:solidFill>
              <a:srgbClr val="8DEADE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我认为应该由最合适的同学长期担任班干部，因为学生的工作能力不一样，有的同学根本不胜任，让这样的同学当班干部，等于赶鸭子上架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6" y="3150782"/>
            <a:ext cx="3166526" cy="3209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axra0dw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宽屏</PresentationFormat>
  <Paragraphs>67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思源黑体 CN Light</vt:lpstr>
      <vt:lpstr>思源宋体 CN Heavy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2020-07-23T11:21:00Z</dcterms:created>
  <dcterms:modified xsi:type="dcterms:W3CDTF">2021-01-08T23:28:49Z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