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705" r:id="rId5"/>
    <p:sldId id="706" r:id="rId6"/>
    <p:sldId id="707" r:id="rId7"/>
    <p:sldId id="708" r:id="rId8"/>
    <p:sldId id="709" r:id="rId9"/>
    <p:sldId id="710" r:id="rId10"/>
    <p:sldId id="711" r:id="rId11"/>
    <p:sldId id="712" r:id="rId12"/>
    <p:sldId id="713" r:id="rId13"/>
    <p:sldId id="714" r:id="rId14"/>
    <p:sldId id="715" r:id="rId15"/>
    <p:sldId id="716" r:id="rId16"/>
    <p:sldId id="717" r:id="rId17"/>
    <p:sldId id="718" r:id="rId18"/>
    <p:sldId id="724" r:id="rId19"/>
    <p:sldId id="725" r:id="rId20"/>
    <p:sldId id="726" r:id="rId21"/>
    <p:sldId id="719" r:id="rId22"/>
    <p:sldId id="723" r:id="rId23"/>
    <p:sldId id="720" r:id="rId24"/>
    <p:sldId id="721" r:id="rId25"/>
    <p:sldId id="722" r:id="rId26"/>
    <p:sldId id="287" r:id="rId27"/>
    <p:sldId id="257" r:id="rId28"/>
  </p:sldIdLst>
  <p:sldSz cx="12192000" cy="6858000"/>
  <p:notesSz cx="6858000" cy="9144000"/>
  <p:embeddedFontLst>
    <p:embeddedFont>
      <p:font typeface="FandolFang R" panose="02010600030101010101" charset="-122"/>
      <p:regular r:id="rId30"/>
    </p:embeddedFont>
    <p:embeddedFont>
      <p:font typeface="思源黑体 CN Light" panose="0201060003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5EE137-B4B6-427A-AF34-1DC72EEBDD1F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E041F97-2A11-4F3C-8172-1A30690E949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476500" y="1031090"/>
            <a:ext cx="7239000" cy="2475480"/>
            <a:chOff x="655032" y="2391891"/>
            <a:chExt cx="4752082" cy="2475480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cs typeface="+mn-ea"/>
                  <a:sym typeface="+mn-lt"/>
                </a:rPr>
                <a:t>池子与河流</a:t>
              </a:r>
              <a:r>
                <a:rPr lang="en-US" altLang="zh-CN" sz="6000" b="1" dirty="0"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5281741" y="4077600"/>
            <a:ext cx="1384360" cy="321642"/>
            <a:chOff x="10185400" y="5731858"/>
            <a:chExt cx="1384360" cy="321642"/>
          </a:xfrm>
        </p:grpSpPr>
        <p:sp>
          <p:nvSpPr>
            <p:cNvPr id="17" name="矩形 16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0453" y="2440747"/>
            <a:ext cx="999329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滚滚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滔滔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涯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妇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2025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2025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2025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忙忙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碌碌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遵循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应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验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61562" y="1947539"/>
            <a:ext cx="1447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tāo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tāo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28351" y="1933422"/>
            <a:ext cx="762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53848" y="784999"/>
            <a:ext cx="2424430" cy="890171"/>
          </a:xfrm>
          <a:prstGeom prst="cloudCallout">
            <a:avLst>
              <a:gd name="adj1" fmla="val 18346"/>
              <a:gd name="adj2" fmla="val 75498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210165" y="1953727"/>
            <a:ext cx="885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460424" y="3700190"/>
            <a:ext cx="1500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230949" y="3718019"/>
            <a:ext cx="1170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yàn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55995" y="3700559"/>
            <a:ext cx="1150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02353" y="3718019"/>
            <a:ext cx="935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1" y="2608309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/>
          <p:cNvSpPr/>
          <p:nvPr/>
        </p:nvSpPr>
        <p:spPr>
          <a:xfrm>
            <a:off x="1498563" y="2488629"/>
            <a:ext cx="84294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生涯                       表示承认某个事实，引起下文转折。               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蜿蜒                      （预言、预感）和后来发生的事实相符。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贯穿                       弯弯曲曲眼神的样子。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遵循                       穿过、连通。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应验                        指从事某种活动或职业的人。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固然                        遵从、依照。</a:t>
            </a:r>
          </a:p>
        </p:txBody>
      </p:sp>
      <p:sp>
        <p:nvSpPr>
          <p:cNvPr id="4" name="矩形 3"/>
          <p:cNvSpPr/>
          <p:nvPr/>
        </p:nvSpPr>
        <p:spPr>
          <a:xfrm>
            <a:off x="1219734" y="149279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把词语和意思用线连起来。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343785" y="2914101"/>
            <a:ext cx="2052573" cy="21765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22535" y="3427758"/>
            <a:ext cx="2068681" cy="5746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49206" y="3971890"/>
            <a:ext cx="2068681" cy="5746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322535" y="4546497"/>
            <a:ext cx="1895352" cy="9797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343785" y="3427758"/>
            <a:ext cx="1986333" cy="16086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256295" y="2890748"/>
            <a:ext cx="1961592" cy="27440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36302" y="1748245"/>
            <a:ext cx="9109227" cy="1408070"/>
          </a:xfrm>
          <a:prstGeom prst="hexagon">
            <a:avLst/>
          </a:prstGeom>
          <a:noFill/>
          <a:ln w="63500">
            <a:solidFill>
              <a:srgbClr val="FBD0DB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滚滚滔滔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大水奔流的样子。 　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黄河之水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滚滚滔滔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，奔流不息。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0384" y="3910420"/>
            <a:ext cx="9852025" cy="1398510"/>
          </a:xfrm>
          <a:prstGeom prst="hexagon">
            <a:avLst/>
          </a:prstGeom>
          <a:solidFill>
            <a:srgbClr val="FDDEE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源源不断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形容接连不断、连绵不绝。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山上的水正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源源不断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地流进小溪里。。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96852" y="3974272"/>
            <a:ext cx="6625693" cy="11428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23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池子以为自己过着 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的生活，十分得意，而河流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，负载船只的生活。</a:t>
            </a:r>
          </a:p>
        </p:txBody>
      </p:sp>
      <p:sp>
        <p:nvSpPr>
          <p:cNvPr id="5" name="矩形 5"/>
          <p:cNvSpPr/>
          <p:nvPr/>
        </p:nvSpPr>
        <p:spPr>
          <a:xfrm>
            <a:off x="1348870" y="2185777"/>
            <a:ext cx="5816631" cy="122717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再读课文，思考：文中讲了池子和河流的之间什么事情？</a:t>
            </a:r>
          </a:p>
        </p:txBody>
      </p:sp>
      <p:sp>
        <p:nvSpPr>
          <p:cNvPr id="8" name="矩形 7"/>
          <p:cNvSpPr/>
          <p:nvPr/>
        </p:nvSpPr>
        <p:spPr>
          <a:xfrm>
            <a:off x="4509698" y="399135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安逸、清闲</a:t>
            </a:r>
          </a:p>
        </p:txBody>
      </p:sp>
      <p:sp>
        <p:nvSpPr>
          <p:cNvPr id="9" name="矩形 8"/>
          <p:cNvSpPr/>
          <p:nvPr/>
        </p:nvSpPr>
        <p:spPr>
          <a:xfrm>
            <a:off x="3549300" y="459057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奔流不息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22577" b="28924"/>
          <a:stretch>
            <a:fillRect/>
          </a:stretch>
        </p:blipFill>
        <p:spPr>
          <a:xfrm>
            <a:off x="7306002" y="1452656"/>
            <a:ext cx="3687655" cy="178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910" y="3696337"/>
            <a:ext cx="2627604" cy="148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3793147" y="1686915"/>
            <a:ext cx="3818438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 大声朗读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1-6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小节：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9829" y="2949672"/>
            <a:ext cx="9492342" cy="2031325"/>
          </a:xfrm>
          <a:prstGeom prst="rect">
            <a:avLst/>
          </a:prstGeom>
          <a:solidFill>
            <a:schemeClr val="accent6">
              <a:lumMod val="50000"/>
              <a:alpha val="43137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、池子对于河流的生活是怎样评价的？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、她喜欢怎样的生活？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3882328" y="1256420"/>
            <a:ext cx="3818438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 分角色朗读课文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2146" y="2708589"/>
            <a:ext cx="5023854" cy="2862322"/>
          </a:xfrm>
          <a:prstGeom prst="rect">
            <a:avLst/>
          </a:prstGeom>
          <a:solidFill>
            <a:srgbClr val="DAE3F3">
              <a:alpha val="43137"/>
            </a:srgbClr>
          </a:solidFill>
          <a:ln w="19050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“这是怎么回事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池子对她的邻居河流说道，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我什么时候看见你，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你总是滚滚滔滔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亲爱的姐姐，你难道不会疲劳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79883" y="2721898"/>
            <a:ext cx="4185761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池子向河流提出了什么疑问？</a:t>
            </a:r>
          </a:p>
        </p:txBody>
      </p:sp>
      <p:sp>
        <p:nvSpPr>
          <p:cNvPr id="7" name="矩形 6"/>
          <p:cNvSpPr/>
          <p:nvPr/>
        </p:nvSpPr>
        <p:spPr>
          <a:xfrm>
            <a:off x="6779883" y="3420884"/>
            <a:ext cx="331971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难道你不会疲劳？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79883" y="4138225"/>
            <a:ext cx="2646878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反问句说明什么？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205522" y="5441836"/>
            <a:ext cx="4043966" cy="341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779883" y="4925874"/>
            <a:ext cx="4128902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说明“疲劳”是池子的感觉。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180269" y="2418303"/>
            <a:ext cx="4123199" cy="2862322"/>
          </a:xfrm>
          <a:prstGeom prst="rect">
            <a:avLst/>
          </a:prstGeom>
          <a:solidFill>
            <a:srgbClr val="DAE3F3">
              <a:alpha val="43137"/>
            </a:srgbClr>
          </a:solidFill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我差不多老是看见，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你一会儿背着沉重的货船，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一会儿驮着长串的木筏，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还有小划子啊小船，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简直数也数不完。</a:t>
            </a:r>
          </a:p>
        </p:txBody>
      </p:sp>
      <p:sp>
        <p:nvSpPr>
          <p:cNvPr id="4" name="矩形 3"/>
          <p:cNvSpPr/>
          <p:nvPr/>
        </p:nvSpPr>
        <p:spPr>
          <a:xfrm>
            <a:off x="6096000" y="1416360"/>
            <a:ext cx="3262432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画线的词语说明什么？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6229326" y="2281190"/>
            <a:ext cx="3001278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说明河流每天都在工作，非常忙碌。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287887" y="5210894"/>
            <a:ext cx="22666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88725" y="2971730"/>
            <a:ext cx="22666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154" y="3822264"/>
            <a:ext cx="4287320" cy="1838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10" name="矩形 9"/>
          <p:cNvSpPr/>
          <p:nvPr/>
        </p:nvSpPr>
        <p:spPr>
          <a:xfrm>
            <a:off x="984195" y="2121128"/>
            <a:ext cx="4534203" cy="2862322"/>
          </a:xfrm>
          <a:prstGeom prst="rect">
            <a:avLst/>
          </a:prstGeom>
          <a:solidFill>
            <a:srgbClr val="DAE3F3">
              <a:alpha val="43137"/>
            </a:srgbClr>
          </a:solidFill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“你几时才能抛开这样的生涯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要是换了我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说句老实话，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我可真要愁死啦！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我的命运有多好，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比起来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你我相差竟这么大！”</a:t>
            </a:r>
          </a:p>
        </p:txBody>
      </p:sp>
      <p:sp>
        <p:nvSpPr>
          <p:cNvPr id="11" name="矩形 10"/>
          <p:cNvSpPr/>
          <p:nvPr/>
        </p:nvSpPr>
        <p:spPr>
          <a:xfrm>
            <a:off x="6096000" y="2001078"/>
            <a:ext cx="5416868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池子的生活和河流的生活有什么差别？</a:t>
            </a:r>
          </a:p>
        </p:txBody>
      </p:sp>
      <p:sp>
        <p:nvSpPr>
          <p:cNvPr id="12" name="矩形 11"/>
          <p:cNvSpPr/>
          <p:nvPr/>
        </p:nvSpPr>
        <p:spPr>
          <a:xfrm>
            <a:off x="6096000" y="2557224"/>
            <a:ext cx="4793029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池子的生活很清闲，很安逸；河流的生活很忙碌。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012955" y="4888620"/>
            <a:ext cx="3718071" cy="165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096000" y="3711386"/>
            <a:ext cx="5416868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为什么池子提议河流抛开现在的生活？</a:t>
            </a:r>
          </a:p>
        </p:txBody>
      </p:sp>
      <p:sp>
        <p:nvSpPr>
          <p:cNvPr id="15" name="矩形 14"/>
          <p:cNvSpPr/>
          <p:nvPr/>
        </p:nvSpPr>
        <p:spPr>
          <a:xfrm>
            <a:off x="6096000" y="4383286"/>
            <a:ext cx="4793029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希望河流成为和自己一样贪图安逸的人。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021268" y="1610138"/>
            <a:ext cx="4534203" cy="2862322"/>
          </a:xfrm>
          <a:prstGeom prst="rect">
            <a:avLst/>
          </a:prstGeom>
          <a:solidFill>
            <a:srgbClr val="DAE3F3">
              <a:alpha val="43137"/>
            </a:srgbClr>
          </a:solidFill>
          <a:ln w="19050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“固然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我并不出名，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我没有出现在地图上，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像你那样蜿蜒地贯穿全国，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也没有行吟诗人为我弹琴歌唱。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这一切其实都是空的。”</a:t>
            </a:r>
          </a:p>
        </p:txBody>
      </p:sp>
      <p:sp>
        <p:nvSpPr>
          <p:cNvPr id="4" name="矩形 3"/>
          <p:cNvSpPr/>
          <p:nvPr/>
        </p:nvSpPr>
        <p:spPr>
          <a:xfrm>
            <a:off x="905154" y="5247862"/>
            <a:ext cx="9675761" cy="58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池子认为贯穿全国和有诗人吟诵都是空的，可见池子是多么的目光短浅。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078799" y="4412211"/>
            <a:ext cx="3718071" cy="165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610138"/>
            <a:ext cx="4146423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139704" y="2035907"/>
            <a:ext cx="4956296" cy="3416320"/>
          </a:xfrm>
          <a:prstGeom prst="rect">
            <a:avLst/>
          </a:prstGeom>
          <a:solidFill>
            <a:srgbClr val="DAE3F3">
              <a:alpha val="43137"/>
            </a:srgbClr>
          </a:solidFill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“可是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我安闲地躺在柔软的泥土里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像贵妇人躺在鸭绒垫上一样。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我不用为大船和木筏操心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小划子有多重也用不着想，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至多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有一两片树叶被微风吹落，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在我的胸膛上轻轻摇荡。”</a:t>
            </a:r>
          </a:p>
        </p:txBody>
      </p:sp>
      <p:sp>
        <p:nvSpPr>
          <p:cNvPr id="4" name="矩形 3"/>
          <p:cNvSpPr/>
          <p:nvPr/>
        </p:nvSpPr>
        <p:spPr>
          <a:xfrm>
            <a:off x="6842610" y="2868530"/>
            <a:ext cx="405621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你觉得池子是个怎样的人？</a:t>
            </a:r>
          </a:p>
        </p:txBody>
      </p:sp>
      <p:sp>
        <p:nvSpPr>
          <p:cNvPr id="5" name="矩形 4"/>
          <p:cNvSpPr/>
          <p:nvPr/>
        </p:nvSpPr>
        <p:spPr>
          <a:xfrm>
            <a:off x="6866535" y="3986647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懒惰、自私、庸碌无为的人。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4" t="7813" r="5476" b="7813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327900" y="1297801"/>
            <a:ext cx="3168015" cy="912495"/>
            <a:chOff x="360" y="260"/>
            <a:chExt cx="4989" cy="1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27900" y="2251391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327900" y="3204981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27900" y="4158571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27900" y="5112162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课堂练习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77925" y="1519067"/>
            <a:ext cx="19223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cs typeface="+mn-ea"/>
                <a:sym typeface="+mn-lt"/>
              </a:rPr>
              <a:t>目录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696085" y="2627063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CONTENTS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058138" y="2462436"/>
            <a:ext cx="3947820" cy="2308324"/>
          </a:xfrm>
          <a:prstGeom prst="rect">
            <a:avLst/>
          </a:prstGeom>
          <a:solidFill>
            <a:srgbClr val="DAE3F3">
              <a:alpha val="43137"/>
            </a:srgbClr>
          </a:solidFill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“这清闲的生活无忧无虑，还有什么能够代替？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任凭人世间忙忙碌碌，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我只在睡梦中推究哲理。”</a:t>
            </a:r>
          </a:p>
        </p:txBody>
      </p:sp>
      <p:sp>
        <p:nvSpPr>
          <p:cNvPr id="4" name="矩形 3"/>
          <p:cNvSpPr/>
          <p:nvPr/>
        </p:nvSpPr>
        <p:spPr>
          <a:xfrm>
            <a:off x="6291040" y="2404072"/>
            <a:ext cx="405621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这是什么句式？说明什么？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0" y="3429000"/>
            <a:ext cx="482793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写出了池子沉迷于现在的生活，没有看到背后的危机。</a:t>
            </a:r>
          </a:p>
        </p:txBody>
      </p:sp>
      <p:cxnSp>
        <p:nvCxnSpPr>
          <p:cNvPr id="7" name="直接连接符 6"/>
          <p:cNvCxnSpPr>
            <a:stCxn id="3" idx="1"/>
          </p:cNvCxnSpPr>
          <p:nvPr/>
        </p:nvCxnSpPr>
        <p:spPr>
          <a:xfrm>
            <a:off x="1058138" y="3616598"/>
            <a:ext cx="27350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矩形 2"/>
          <p:cNvSpPr/>
          <p:nvPr/>
        </p:nvSpPr>
        <p:spPr>
          <a:xfrm>
            <a:off x="2848130" y="1569926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讨论：河流和池子的话你赞同哪一个？为什么？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9855" y="2630342"/>
            <a:ext cx="3777599" cy="1329008"/>
            <a:chOff x="1057746" y="2704110"/>
            <a:chExt cx="4815020" cy="1712140"/>
          </a:xfrm>
        </p:grpSpPr>
        <p:sp>
          <p:nvSpPr>
            <p:cNvPr id="5" name="云形 4"/>
            <p:cNvSpPr/>
            <p:nvPr/>
          </p:nvSpPr>
          <p:spPr>
            <a:xfrm>
              <a:off x="1057746" y="2704110"/>
              <a:ext cx="4815020" cy="1712140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590400" y="3112215"/>
              <a:ext cx="3919471" cy="71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赞同河流的话。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93147" y="3065291"/>
            <a:ext cx="6917073" cy="2531561"/>
            <a:chOff x="5252814" y="3822954"/>
            <a:chExt cx="4815020" cy="2026427"/>
          </a:xfrm>
        </p:grpSpPr>
        <p:sp>
          <p:nvSpPr>
            <p:cNvPr id="9" name="云形 8"/>
            <p:cNvSpPr/>
            <p:nvPr/>
          </p:nvSpPr>
          <p:spPr>
            <a:xfrm>
              <a:off x="5252814" y="3822954"/>
              <a:ext cx="4815020" cy="2026427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805317" y="4264148"/>
              <a:ext cx="3919471" cy="1305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因为池子贪图安逸，最后完全枯竭；河流为人们做贡献，被人们尊敬，最后长流不息。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60501" y="900790"/>
            <a:ext cx="3806190" cy="1866265"/>
            <a:chOff x="4453" y="1481"/>
            <a:chExt cx="5994" cy="2122"/>
          </a:xfrm>
        </p:grpSpPr>
        <p:pic>
          <p:nvPicPr>
            <p:cNvPr id="4" name="图片 3" descr="11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53" y="1481"/>
              <a:ext cx="5994" cy="212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103" y="2069"/>
              <a:ext cx="2694" cy="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课文主旨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25"/>
          <p:cNvSpPr/>
          <p:nvPr/>
        </p:nvSpPr>
        <p:spPr>
          <a:xfrm>
            <a:off x="1384300" y="3565304"/>
            <a:ext cx="9603014" cy="18747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这首寓言诗，通过池子以河流的对话以及池子与河流的不同结局，告诉我们只顾贪图眼前的安逸就会走向灭亡；锐意进取，多做贡献就会实现人生的价值。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3" name="Picture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18" y="3264749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17"/>
          <p:cNvSpPr/>
          <p:nvPr/>
        </p:nvSpPr>
        <p:spPr>
          <a:xfrm>
            <a:off x="1015352" y="1651609"/>
            <a:ext cx="10932575" cy="32316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.看拼音，写词语。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jìng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shēng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xún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yìng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yàn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（          ）     （          ）    （              ）    （     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yuán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yuán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duàn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yōu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           ）                              （                  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45012" y="297717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尊  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97868" y="2977994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生  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93605" y="2978927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遵  循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31679" y="2967335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应   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45012" y="4271687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源  源  不 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96354" y="4271686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无 忧 无 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矩形 17"/>
          <p:cNvSpPr/>
          <p:nvPr/>
        </p:nvSpPr>
        <p:spPr>
          <a:xfrm>
            <a:off x="1297268" y="2201639"/>
            <a:ext cx="11071522" cy="26585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找样子写词语。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源源不断（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式）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无忧无虑（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ABAC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）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1097" y="31407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亭亭玉立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92523" y="311777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洋洋得意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62600" y="311776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窃窃私语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29440" y="42582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自高自大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44624" y="42582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自言自语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74861" y="41990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快人快语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矩形 17"/>
          <p:cNvSpPr/>
          <p:nvPr/>
        </p:nvSpPr>
        <p:spPr>
          <a:xfrm>
            <a:off x="747364" y="1536174"/>
            <a:ext cx="10697272" cy="37856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在括号里天上适当的词语。 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的木筏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的生活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的河流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地躺   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地飘动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地流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货船   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哲理    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规律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79491" y="32368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长串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43429" y="32496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安逸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10068" y="32496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繁忙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71824" y="39828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静静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43429" y="399570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轻轻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88322" y="401362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缓缓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40854" y="47526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驮着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43429" y="471627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推究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56251" y="475965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违背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476500" y="1031090"/>
            <a:ext cx="7239000" cy="2475480"/>
            <a:chOff x="655032" y="2391891"/>
            <a:chExt cx="4752082" cy="2475480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cs typeface="+mn-ea"/>
                  <a:sym typeface="+mn-lt"/>
                </a:rPr>
                <a:t>感谢各位的聆听</a:t>
              </a:r>
              <a:endParaRPr lang="en-US" altLang="zh-CN" sz="6000" b="1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5281741" y="4077600"/>
            <a:ext cx="1384360" cy="321642"/>
            <a:chOff x="10185400" y="5731858"/>
            <a:chExt cx="1384360" cy="321642"/>
          </a:xfrm>
        </p:grpSpPr>
        <p:sp>
          <p:nvSpPr>
            <p:cNvPr id="17" name="矩形 16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文本框 4"/>
          <p:cNvSpPr txBox="1"/>
          <p:nvPr/>
        </p:nvSpPr>
        <p:spPr>
          <a:xfrm rot="10800000" flipV="1">
            <a:off x="5111074" y="1042824"/>
            <a:ext cx="2298888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池       塘</a:t>
            </a:r>
          </a:p>
        </p:txBody>
      </p:sp>
      <p:sp>
        <p:nvSpPr>
          <p:cNvPr id="9" name="矩形 8"/>
          <p:cNvSpPr/>
          <p:nvPr/>
        </p:nvSpPr>
        <p:spPr>
          <a:xfrm>
            <a:off x="6260518" y="2413337"/>
            <a:ext cx="474224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蓝天下池面风平浪静，偶尔有几片树叶掉进水中，掀起一圈圈波纹。</a:t>
            </a:r>
          </a:p>
        </p:txBody>
      </p:sp>
      <p:pic>
        <p:nvPicPr>
          <p:cNvPr id="10" name="Picture 2" descr="http://pic21.nipic.com/20120609/8868076_082935182145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3"/>
          <a:stretch>
            <a:fillRect/>
          </a:stretch>
        </p:blipFill>
        <p:spPr bwMode="auto">
          <a:xfrm>
            <a:off x="1438761" y="2348503"/>
            <a:ext cx="4136571" cy="253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1440806" y="5485375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用一个什么词语来形容这种生活？</a:t>
            </a:r>
          </a:p>
        </p:txBody>
      </p:sp>
      <p:sp>
        <p:nvSpPr>
          <p:cNvPr id="12" name="文本框 11"/>
          <p:cNvSpPr txBox="1"/>
          <p:nvPr/>
        </p:nvSpPr>
        <p:spPr>
          <a:xfrm rot="10800000" flipV="1">
            <a:off x="7269913" y="5341521"/>
            <a:ext cx="2298888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安逸、享受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8" name="文本框 7"/>
          <p:cNvSpPr txBox="1"/>
          <p:nvPr/>
        </p:nvSpPr>
        <p:spPr>
          <a:xfrm rot="10800000" flipV="1">
            <a:off x="5196784" y="1074677"/>
            <a:ext cx="2103988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河     流</a:t>
            </a:r>
          </a:p>
        </p:txBody>
      </p:sp>
      <p:sp>
        <p:nvSpPr>
          <p:cNvPr id="13" name="矩形 12"/>
          <p:cNvSpPr/>
          <p:nvPr/>
        </p:nvSpPr>
        <p:spPr>
          <a:xfrm>
            <a:off x="5882871" y="2608831"/>
            <a:ext cx="4742248" cy="1308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河流奔腾不息，负责船只驶向宽阔的海洋。</a:t>
            </a:r>
          </a:p>
        </p:txBody>
      </p:sp>
      <p:pic>
        <p:nvPicPr>
          <p:cNvPr id="14" name="Picture 4" descr="http://pic13.huitu.com/res/20131022/395098_20131022164550956200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0"/>
          <a:stretch>
            <a:fillRect/>
          </a:stretch>
        </p:blipFill>
        <p:spPr bwMode="auto">
          <a:xfrm>
            <a:off x="1463265" y="2044652"/>
            <a:ext cx="3733519" cy="240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矩形 14"/>
          <p:cNvSpPr/>
          <p:nvPr/>
        </p:nvSpPr>
        <p:spPr>
          <a:xfrm>
            <a:off x="1503696" y="5050299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用一个什么词语来形容这种生活？</a:t>
            </a:r>
          </a:p>
        </p:txBody>
      </p:sp>
      <p:sp>
        <p:nvSpPr>
          <p:cNvPr id="16" name="文本框 15"/>
          <p:cNvSpPr txBox="1"/>
          <p:nvPr/>
        </p:nvSpPr>
        <p:spPr>
          <a:xfrm rot="10800000" flipV="1">
            <a:off x="7300772" y="4947899"/>
            <a:ext cx="1844027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勇于奉献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1380972" y="2774558"/>
            <a:ext cx="9430056" cy="130888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今天，有一个河流和一条河流是邻居，其间会有怎样的对话？我们一起走进这个寓言故事。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1220588" y="1730940"/>
            <a:ext cx="6049713" cy="3812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克雷洛夫：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(1769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- 1844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享年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岁，来自俄国，是世界著名的寓言家、作家，全名是伊凡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安德列耶维奇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克雷洛夫。代表作有：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大炮和风帆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鹰与鸡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受宠的象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等等。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Picture 2" descr="http://pic.gerenjianli.com/mingren/1977/65174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1257" y="1730940"/>
            <a:ext cx="2859672" cy="357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矩形 4"/>
          <p:cNvSpPr/>
          <p:nvPr/>
        </p:nvSpPr>
        <p:spPr>
          <a:xfrm>
            <a:off x="6703691" y="3199581"/>
            <a:ext cx="4238834" cy="11350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这篇文章主要写什么内容？</a:t>
            </a:r>
          </a:p>
        </p:txBody>
      </p:sp>
      <p:sp>
        <p:nvSpPr>
          <p:cNvPr id="7" name="矩形 6"/>
          <p:cNvSpPr/>
          <p:nvPr/>
        </p:nvSpPr>
        <p:spPr>
          <a:xfrm>
            <a:off x="5119808" y="1634119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听 读 课 文</a:t>
            </a:r>
          </a:p>
        </p:txBody>
      </p:sp>
      <p:pic>
        <p:nvPicPr>
          <p:cNvPr id="8" name="池子与河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257" y="2534023"/>
            <a:ext cx="4384300" cy="2466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9" name="矩形 8"/>
          <p:cNvSpPr/>
          <p:nvPr/>
        </p:nvSpPr>
        <p:spPr>
          <a:xfrm>
            <a:off x="928687" y="2476407"/>
            <a:ext cx="8976360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87795" y="1539795"/>
            <a:ext cx="1284605" cy="134175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自读要求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595" y="168745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自读课文：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40482" y="168489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自读检查：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75655" y="2110032"/>
            <a:ext cx="5416868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指名读课文，同学检查字音是否正确。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8382" y="3108002"/>
            <a:ext cx="5416868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分小节读课文，说说每小节写了什么？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1" y="2608309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014z2rm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Microsoft Office PowerPoint</Application>
  <PresentationFormat>宽屏</PresentationFormat>
  <Paragraphs>186</Paragraphs>
  <Slides>27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2020-07-23T16:40:00Z</dcterms:created>
  <dcterms:modified xsi:type="dcterms:W3CDTF">2021-01-08T23:29:03Z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