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362" r:id="rId3"/>
    <p:sldId id="361" r:id="rId4"/>
    <p:sldId id="858" r:id="rId5"/>
    <p:sldId id="859" r:id="rId6"/>
    <p:sldId id="860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69" r:id="rId16"/>
    <p:sldId id="870" r:id="rId17"/>
    <p:sldId id="871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287" r:id="rId26"/>
    <p:sldId id="363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E55B950-009E-4359-8A1A-1B62BBAA918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523AEE-3C53-431A-9520-3C6D315CCA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7BA9-590C-4981-BE07-A49E7434D2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E8DB-70D7-4398-B189-2136A901A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7BA9-590C-4981-BE07-A49E7434D2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E8DB-70D7-4398-B189-2136A901A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058603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05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5860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5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FA847BA9-590C-4981-BE07-A49E7434D26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92E3E8DB-70D7-4398-B189-2136A901A72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26531;&#26680;&#23401;&#23376;&#26007;&#21439;&#23448;.mp4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521165" y="-1595285"/>
            <a:ext cx="2750732" cy="2752236"/>
          </a:xfrm>
          <a:prstGeom prst="ellipse">
            <a:avLst/>
          </a:prstGeom>
          <a:solidFill>
            <a:srgbClr val="058603">
              <a:alpha val="7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0254301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560925" y="4521117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9261661" y="5650523"/>
            <a:ext cx="817307" cy="817753"/>
          </a:xfrm>
          <a:prstGeom prst="ellipse">
            <a:avLst/>
          </a:prstGeom>
          <a:solidFill>
            <a:srgbClr val="05860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22718" y="-1341359"/>
            <a:ext cx="8720136" cy="9263063"/>
            <a:chOff x="-2535554" y="-1568450"/>
            <a:chExt cx="8720136" cy="9263063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-2535554" y="-1017587"/>
              <a:ext cx="8707437" cy="8712200"/>
            </a:xfrm>
            <a:prstGeom prst="ellipse">
              <a:avLst/>
            </a:prstGeom>
            <a:solidFill>
              <a:srgbClr val="058603">
                <a:alpha val="7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-2522855" y="-1568450"/>
              <a:ext cx="8707437" cy="8712200"/>
            </a:xfrm>
            <a:prstGeom prst="ellipse">
              <a:avLst/>
            </a:prstGeom>
            <a:solidFill>
              <a:srgbClr val="058603">
                <a:alpha val="1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2465" y="4953375"/>
            <a:ext cx="1393535" cy="1394296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8214" y="5056079"/>
            <a:ext cx="1291592" cy="1291592"/>
            <a:chOff x="8856663" y="1851026"/>
            <a:chExt cx="1514475" cy="1514475"/>
          </a:xfrm>
          <a:solidFill>
            <a:srgbClr val="058603">
              <a:alpha val="41000"/>
            </a:srgbClr>
          </a:solidFill>
        </p:grpSpPr>
        <p:sp>
          <p:nvSpPr>
            <p:cNvPr id="14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440000" flipH="1">
            <a:off x="10441975" y="218281"/>
            <a:ext cx="1706563" cy="1379538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29" y="0"/>
            <a:ext cx="5230200" cy="7853154"/>
          </a:xfrm>
          <a:custGeom>
            <a:avLst/>
            <a:gdLst>
              <a:gd name="connsiteX0" fmla="*/ 0 w 5604661"/>
              <a:gd name="connsiteY0" fmla="*/ 0 h 7853154"/>
              <a:gd name="connsiteX1" fmla="*/ 4137469 w 5604661"/>
              <a:gd name="connsiteY1" fmla="*/ 0 h 7853154"/>
              <a:gd name="connsiteX2" fmla="*/ 4279406 w 5604661"/>
              <a:gd name="connsiteY2" fmla="*/ 129001 h 7853154"/>
              <a:gd name="connsiteX3" fmla="*/ 5604661 w 5604661"/>
              <a:gd name="connsiteY3" fmla="*/ 3328450 h 7853154"/>
              <a:gd name="connsiteX4" fmla="*/ 1079957 w 5604661"/>
              <a:gd name="connsiteY4" fmla="*/ 7853154 h 7853154"/>
              <a:gd name="connsiteX5" fmla="*/ 168071 w 5604661"/>
              <a:gd name="connsiteY5" fmla="*/ 7761228 h 7853154"/>
              <a:gd name="connsiteX6" fmla="*/ 0 w 5604661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1" h="7853154">
                <a:moveTo>
                  <a:pt x="0" y="0"/>
                </a:moveTo>
                <a:lnTo>
                  <a:pt x="4137469" y="0"/>
                </a:lnTo>
                <a:lnTo>
                  <a:pt x="4279406" y="129001"/>
                </a:lnTo>
                <a:cubicBezTo>
                  <a:pt x="5098217" y="947812"/>
                  <a:pt x="5604661" y="2078988"/>
                  <a:pt x="5604661" y="3328450"/>
                </a:cubicBezTo>
                <a:cubicBezTo>
                  <a:pt x="5604661" y="5827375"/>
                  <a:pt x="3578882" y="7853154"/>
                  <a:pt x="1079957" y="7853154"/>
                </a:cubicBezTo>
                <a:cubicBezTo>
                  <a:pt x="767591" y="7853154"/>
                  <a:pt x="462619" y="7821501"/>
                  <a:pt x="168071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grpSp>
        <p:nvGrpSpPr>
          <p:cNvPr id="79" name="组合 78"/>
          <p:cNvGrpSpPr/>
          <p:nvPr/>
        </p:nvGrpSpPr>
        <p:grpSpPr>
          <a:xfrm>
            <a:off x="6212159" y="1764809"/>
            <a:ext cx="5388286" cy="2388698"/>
            <a:chOff x="752564" y="2478673"/>
            <a:chExt cx="4615310" cy="2388698"/>
          </a:xfrm>
        </p:grpSpPr>
        <p:sp>
          <p:nvSpPr>
            <p:cNvPr id="80" name="文本框 79"/>
            <p:cNvSpPr txBox="1"/>
            <p:nvPr/>
          </p:nvSpPr>
          <p:spPr>
            <a:xfrm>
              <a:off x="784594" y="2478673"/>
              <a:ext cx="4583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rgbClr val="058603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058603"/>
                  </a:solidFill>
                  <a:cs typeface="+mn-ea"/>
                  <a:sym typeface="+mn-lt"/>
                </a:rPr>
                <a:t>枣核</a:t>
              </a:r>
              <a:r>
                <a:rPr lang="en-US" altLang="zh-CN" sz="8000" b="1" dirty="0">
                  <a:solidFill>
                    <a:srgbClr val="058603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5860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flipH="1">
            <a:off x="7638685" y="4971364"/>
            <a:ext cx="2467179" cy="321642"/>
            <a:chOff x="10185400" y="5731858"/>
            <a:chExt cx="1384360" cy="321642"/>
          </a:xfrm>
        </p:grpSpPr>
        <p:sp>
          <p:nvSpPr>
            <p:cNvPr id="85" name="矩形 8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13865" y="2475230"/>
            <a:ext cx="91732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古时候，在山脚下的一个村庄里有一户人家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没想到说了这个话不久，果然生了一个枣核那么大的孩子。夫妻俩欢喜得很，给孩子起了个名叫“枣核”。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431030" y="3265805"/>
            <a:ext cx="3362960" cy="381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713865" y="4713605"/>
            <a:ext cx="2661285" cy="127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/>
          <p:nvPr/>
        </p:nvSpPr>
        <p:spPr>
          <a:xfrm>
            <a:off x="1099820" y="1516091"/>
            <a:ext cx="19446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来历：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118475" y="3992245"/>
            <a:ext cx="2661285" cy="127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244600" y="2475230"/>
            <a:ext cx="10033000" cy="3252470"/>
          </a:xfrm>
          <a:prstGeom prst="rect">
            <a:avLst/>
          </a:prstGeom>
          <a:noFill/>
          <a:ln>
            <a:solidFill>
              <a:srgbClr val="058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81726" y="2463165"/>
            <a:ext cx="7847012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枣核说：“爹、娘，你们不用愁，别看我人小，一样能做事情。”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155803" y="3934778"/>
            <a:ext cx="8651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1277281" y="1819275"/>
            <a:ext cx="19446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特点：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405801" y="3934778"/>
            <a:ext cx="259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/>
          <p:cNvSpPr txBox="1"/>
          <p:nvPr/>
        </p:nvSpPr>
        <p:spPr>
          <a:xfrm>
            <a:off x="2336143" y="4514215"/>
            <a:ext cx="1295400" cy="904272"/>
          </a:xfrm>
          <a:prstGeom prst="bevel">
            <a:avLst/>
          </a:prstGeom>
          <a:solidFill>
            <a:srgbClr val="FBD0D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人小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5778161" y="4559935"/>
            <a:ext cx="1295400" cy="913605"/>
          </a:xfrm>
          <a:prstGeom prst="bevel">
            <a:avLst/>
          </a:prstGeom>
          <a:solidFill>
            <a:srgbClr val="FBD0D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020" y="1772920"/>
            <a:ext cx="98806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枣核说:“爹、娘，你们不用愁，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别看我人小，一样能做事情。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”      枣核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很勤快，天天干活，学了很多的本领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。他能扶犁，能赶驴，柴比别人打得多，因为别人上不去的地方他也能，上去，他一蹦就能蹦到屋脊那么高。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44315" y="4147820"/>
            <a:ext cx="6419850" cy="1255805"/>
          </a:xfrm>
          <a:prstGeom prst="wedgeRoundRectCallout">
            <a:avLst>
              <a:gd name="adj1" fmla="val -34579"/>
              <a:gd name="adj2" fmla="val -68823"/>
              <a:gd name="adj3" fmla="val 16667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枣核虽然人特别小，他不光能做一般人能做的事情，还能做一般人干不了的事情。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3821" b="5978"/>
          <a:stretch>
            <a:fillRect/>
          </a:stretch>
        </p:blipFill>
        <p:spPr>
          <a:xfrm>
            <a:off x="1162685" y="3404394"/>
            <a:ext cx="3843020" cy="2413635"/>
          </a:xfrm>
          <a:prstGeom prst="snip2Same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55215" y="1740694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枣核做了一件什么了不起的事情？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3255" y="2632869"/>
            <a:ext cx="6701790" cy="1518593"/>
          </a:xfrm>
          <a:prstGeom prst="doubleWav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枣核靠自己的聪明夺回了老百姓被县衙门抢走的牛、驴并安然逃脱。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19910" y="2005330"/>
            <a:ext cx="8551545" cy="1438656"/>
          </a:xfrm>
          <a:prstGeom prst="hexagon">
            <a:avLst/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等衙役们睡着了，枣核解开缰绳，又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一蹦蹦到驴耳朵里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，‘哦喝！哦喝！’大声吆喝着赶驴。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7150" y="3881755"/>
            <a:ext cx="5080000" cy="1255805"/>
          </a:xfrm>
          <a:prstGeom prst="wedgeRoundRectCallout">
            <a:avLst>
              <a:gd name="adj1" fmla="val -34037"/>
              <a:gd name="adj2" fmla="val -71240"/>
              <a:gd name="adj3" fmla="val 16667"/>
            </a:avLst>
          </a:prstGeom>
          <a:noFill/>
          <a:ln w="38100">
            <a:solidFill>
              <a:srgbClr val="FBD0DB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枣核很小，人可以钻进驴耳朵里，衙役们不会发现他。</a:t>
            </a:r>
          </a:p>
        </p:txBody>
      </p:sp>
      <p:sp>
        <p:nvSpPr>
          <p:cNvPr id="6" name="文本框 5"/>
          <p:cNvSpPr txBox="1"/>
          <p:nvPr/>
        </p:nvSpPr>
        <p:spPr>
          <a:xfrm rot="20640000">
            <a:off x="2071370" y="3850640"/>
            <a:ext cx="1493520" cy="738520"/>
          </a:xfrm>
          <a:prstGeom prst="teardrop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聪明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2430" y="1798955"/>
            <a:ext cx="906208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衙役们拿铁链来绑枣核，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噗的一声，枣核从铁链缝里蹦了出来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，站在那里哈哈大笑。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49495" y="3101975"/>
            <a:ext cx="5526405" cy="1739640"/>
          </a:xfrm>
          <a:prstGeom prst="cloudCallout">
            <a:avLst>
              <a:gd name="adj1" fmla="val 14667"/>
              <a:gd name="adj2" fmla="val -75540"/>
            </a:avLst>
          </a:prstGeom>
          <a:noFill/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枣核小，是完全可能从铁链缝里钻出来的。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3460115"/>
            <a:ext cx="3230245" cy="2539365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64680" y="1219200"/>
            <a:ext cx="1539875" cy="708520"/>
          </a:xfrm>
          <a:prstGeom prst="downArrowCallo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动作灵敏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76045" y="1529935"/>
            <a:ext cx="9215755" cy="2102265"/>
          </a:xfrm>
          <a:prstGeom prst="snip2Diag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枣核这次不往别处蹦，一蹦蹦到了县官的胡子上，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抓着胡子荡秋千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。县官直喊：“快打！快打！”衙役一棍子打下去，没打着枣核，却打着县官的下巴骨啦，把县官的牙都打了下来。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91890" y="3920710"/>
            <a:ext cx="2246630" cy="1739640"/>
          </a:xfrm>
          <a:prstGeom prst="cloudCallout">
            <a:avLst>
              <a:gd name="adj1" fmla="val -88439"/>
              <a:gd name="adj2" fmla="val -563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想象合理，动作灵敏。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70" y="3998180"/>
            <a:ext cx="3053080" cy="169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6660" y="4952365"/>
            <a:ext cx="7175500" cy="840467"/>
          </a:xfrm>
          <a:prstGeom prst="flowChartMultidocument">
            <a:avLst/>
          </a:prstGeom>
          <a:solidFill>
            <a:srgbClr val="87CDD5"/>
          </a:solidFill>
          <a:ln w="9525">
            <a:solidFill>
              <a:srgbClr val="FBD0DB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看到县官气成这样子很是大快人心。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44670" y="1553210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说一说：读到这里，你有什么感想？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5445" y="2584450"/>
            <a:ext cx="751395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县官鼻子都气歪了，脸涨得通红，嚷道：“多加几个人，多加几条棍，给我狠狠地打！”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5445" y="2584450"/>
            <a:ext cx="751395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县官鼻子都气歪了，脸涨得通红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，嚷道：“多加几个人，多加几条棍，给我狠狠地打！”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00340" y="4064000"/>
            <a:ext cx="2959120" cy="735747"/>
          </a:xfrm>
          <a:prstGeom prst="flowChartTerminator">
            <a:avLst/>
          </a:prstGeom>
          <a:noFill/>
          <a:ln w="38100">
            <a:solidFill>
              <a:srgbClr val="87CD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夸张、神态描写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96839" y="5090795"/>
            <a:ext cx="6128385" cy="577902"/>
          </a:xfrm>
          <a:prstGeom prst="wedgeRoundRectCallout">
            <a:avLst>
              <a:gd name="adj1" fmla="val -41316"/>
              <a:gd name="adj2" fmla="val -79814"/>
              <a:gd name="adj3" fmla="val 16667"/>
            </a:avLst>
          </a:prstGeom>
          <a:solidFill>
            <a:schemeClr val="accent2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夸张地写出了县官恼怒的状态。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1059" y="1433830"/>
            <a:ext cx="95408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夸张：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是为了达到某种表达效果的需要，对事物的形象、特征、作用、程度等方面着意夸大或缩小的修辞方式。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作用：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突出事物的本质，或加强作者的某种感情，强调语气，烘托气氛，引起读者的联想。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3519" y="4206875"/>
            <a:ext cx="5624632" cy="624423"/>
          </a:xfrm>
          <a:prstGeom prst="snip2Diag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县官鼻子都气歪了，脸涨得通红。</a:t>
            </a:r>
          </a:p>
        </p:txBody>
      </p:sp>
      <p:pic>
        <p:nvPicPr>
          <p:cNvPr id="7" name="图片 6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7999" y="1390650"/>
            <a:ext cx="1415415" cy="24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8275" y="3538855"/>
            <a:ext cx="8747125" cy="230695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枣核把乡亲们的牲口迁回来之后，县官又命令手下人把百姓的粮食拉到衙门里。枣核又想法把装粮食的仓库的钥匙偷了出来，组织乡亲们把粮食拉回了家。县官又一次把枣核捉拿到县衙，想好好惩治枣核。但是还是没有得逞。没办法只好把枣核给放了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7597" y="2073275"/>
            <a:ext cx="942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这件事之后，枣核可能还有哪些聪明能干的故事？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521165" y="-1595285"/>
            <a:ext cx="2750732" cy="2752236"/>
          </a:xfrm>
          <a:prstGeom prst="ellipse">
            <a:avLst/>
          </a:prstGeom>
          <a:solidFill>
            <a:srgbClr val="058603">
              <a:alpha val="7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0254301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560925" y="4521117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9261661" y="5650523"/>
            <a:ext cx="817307" cy="817753"/>
          </a:xfrm>
          <a:prstGeom prst="ellipse">
            <a:avLst/>
          </a:prstGeom>
          <a:solidFill>
            <a:srgbClr val="05860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22718" y="-1341359"/>
            <a:ext cx="8720136" cy="9263063"/>
            <a:chOff x="-2535554" y="-1568450"/>
            <a:chExt cx="8720136" cy="9263063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-2535554" y="-1017587"/>
              <a:ext cx="8707437" cy="8712200"/>
            </a:xfrm>
            <a:prstGeom prst="ellipse">
              <a:avLst/>
            </a:prstGeom>
            <a:solidFill>
              <a:srgbClr val="058603">
                <a:alpha val="7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-2522855" y="-1568450"/>
              <a:ext cx="8707437" cy="8712200"/>
            </a:xfrm>
            <a:prstGeom prst="ellipse">
              <a:avLst/>
            </a:prstGeom>
            <a:solidFill>
              <a:srgbClr val="058603">
                <a:alpha val="1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2465" y="4953375"/>
            <a:ext cx="1393535" cy="1394296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8214" y="5056079"/>
            <a:ext cx="1291592" cy="1291592"/>
            <a:chOff x="8856663" y="1851026"/>
            <a:chExt cx="1514475" cy="1514475"/>
          </a:xfrm>
          <a:solidFill>
            <a:srgbClr val="058603">
              <a:alpha val="41000"/>
            </a:srgbClr>
          </a:solidFill>
        </p:grpSpPr>
        <p:sp>
          <p:nvSpPr>
            <p:cNvPr id="14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440000" flipH="1">
            <a:off x="10441975" y="218281"/>
            <a:ext cx="1706563" cy="1379538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29" y="0"/>
            <a:ext cx="5230200" cy="7853154"/>
          </a:xfrm>
          <a:custGeom>
            <a:avLst/>
            <a:gdLst>
              <a:gd name="connsiteX0" fmla="*/ 0 w 5604661"/>
              <a:gd name="connsiteY0" fmla="*/ 0 h 7853154"/>
              <a:gd name="connsiteX1" fmla="*/ 4137469 w 5604661"/>
              <a:gd name="connsiteY1" fmla="*/ 0 h 7853154"/>
              <a:gd name="connsiteX2" fmla="*/ 4279406 w 5604661"/>
              <a:gd name="connsiteY2" fmla="*/ 129001 h 7853154"/>
              <a:gd name="connsiteX3" fmla="*/ 5604661 w 5604661"/>
              <a:gd name="connsiteY3" fmla="*/ 3328450 h 7853154"/>
              <a:gd name="connsiteX4" fmla="*/ 1079957 w 5604661"/>
              <a:gd name="connsiteY4" fmla="*/ 7853154 h 7853154"/>
              <a:gd name="connsiteX5" fmla="*/ 168071 w 5604661"/>
              <a:gd name="connsiteY5" fmla="*/ 7761228 h 7853154"/>
              <a:gd name="connsiteX6" fmla="*/ 0 w 5604661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1" h="7853154">
                <a:moveTo>
                  <a:pt x="0" y="0"/>
                </a:moveTo>
                <a:lnTo>
                  <a:pt x="4137469" y="0"/>
                </a:lnTo>
                <a:lnTo>
                  <a:pt x="4279406" y="129001"/>
                </a:lnTo>
                <a:cubicBezTo>
                  <a:pt x="5098217" y="947812"/>
                  <a:pt x="5604661" y="2078988"/>
                  <a:pt x="5604661" y="3328450"/>
                </a:cubicBezTo>
                <a:cubicBezTo>
                  <a:pt x="5604661" y="5827375"/>
                  <a:pt x="3578882" y="7853154"/>
                  <a:pt x="1079957" y="7853154"/>
                </a:cubicBezTo>
                <a:cubicBezTo>
                  <a:pt x="767591" y="7853154"/>
                  <a:pt x="462619" y="7821501"/>
                  <a:pt x="168071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6755120" y="967396"/>
            <a:ext cx="3281888" cy="5162784"/>
            <a:chOff x="6908038" y="1801761"/>
            <a:chExt cx="2594670" cy="4207279"/>
          </a:xfrm>
        </p:grpSpPr>
        <p:grpSp>
          <p:nvGrpSpPr>
            <p:cNvPr id="71" name="组合 70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73" name="文本框 7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77" name="文本框 7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89" name="文本框 88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6908038" y="4396707"/>
              <a:ext cx="2594670" cy="747352"/>
              <a:chOff x="360" y="260"/>
              <a:chExt cx="4989" cy="1437"/>
            </a:xfrm>
          </p:grpSpPr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93" name="文本框 9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6908038" y="5261688"/>
              <a:ext cx="2594670" cy="747352"/>
              <a:chOff x="360" y="260"/>
              <a:chExt cx="4989" cy="1437"/>
            </a:xfrm>
          </p:grpSpPr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97" name="文本框 9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6931" y="2777808"/>
            <a:ext cx="5080000" cy="2154222"/>
          </a:xfrm>
          <a:prstGeom prst="cube">
            <a:avLst>
              <a:gd name="adj" fmla="val 9696"/>
            </a:avLst>
          </a:prstGeom>
          <a:solidFill>
            <a:srgbClr val="FFC5C5"/>
          </a:solidFill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枣核不仅勤快、聪明、动作灵敏而且敢作敢当，是个机智勇敢的好孩子。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17161" y="1821815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回顾全文，说一说：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枣核是一个怎样的孩子？</a:t>
            </a:r>
          </a:p>
        </p:txBody>
      </p:sp>
      <p:pic>
        <p:nvPicPr>
          <p:cNvPr id="11" name="图片 1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095" y="2777843"/>
            <a:ext cx="466280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44197" y="2413635"/>
            <a:ext cx="68014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《枣核》讲述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枣核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惩罚了恶人，帮助乡亲，获得大家的尊敬的过程，故事体现了孩子的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机智勇敢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，也有神奇美妙的幻想，饱含诗意与热情。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4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3284" y="305593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呱呱落地</a:t>
            </a:r>
          </a:p>
        </p:txBody>
      </p:sp>
      <p:sp>
        <p:nvSpPr>
          <p:cNvPr id="6" name="矩形 17"/>
          <p:cNvSpPr/>
          <p:nvPr/>
        </p:nvSpPr>
        <p:spPr>
          <a:xfrm>
            <a:off x="1550035" y="1998345"/>
            <a:ext cx="824103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一、照样子，写词语。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1.哈哈大笑：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、             、             。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2.大摇大摆：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、             、              。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04510" y="3056048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洋洋得意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1855" y="3056048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欣欣向荣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3490" y="393552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大模大样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99735" y="393552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大是大非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21855" y="393552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大江大浪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矩形 17"/>
          <p:cNvSpPr/>
          <p:nvPr/>
        </p:nvSpPr>
        <p:spPr>
          <a:xfrm>
            <a:off x="660400" y="1659890"/>
            <a:ext cx="1005268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二、把词语和解释连起来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衙役                               古代装钱物的口袋。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善罢甘休                        衙门里的差役。    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钱搭                              好好地了结纠纷,不再使事态持续下去。                                     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575435" y="3151505"/>
            <a:ext cx="3067050" cy="7766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396580" y="4093997"/>
            <a:ext cx="2102848" cy="5324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525905" y="3190240"/>
            <a:ext cx="3246120" cy="16021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9758" y="1708029"/>
            <a:ext cx="9470241" cy="2062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1.将故事讲给父母听。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2.你还知道哪些惩恶扬善的小故事，给同学们讲一讲。</a:t>
            </a:r>
          </a:p>
        </p:txBody>
      </p:sp>
      <p:pic>
        <p:nvPicPr>
          <p:cNvPr id="10" name="图片 9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7" y="3558639"/>
            <a:ext cx="1890304" cy="257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521165" y="-1595285"/>
            <a:ext cx="2750732" cy="2752236"/>
          </a:xfrm>
          <a:prstGeom prst="ellipse">
            <a:avLst/>
          </a:prstGeom>
          <a:solidFill>
            <a:srgbClr val="058603">
              <a:alpha val="7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0254301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560925" y="4521117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9261661" y="5650523"/>
            <a:ext cx="817307" cy="817753"/>
          </a:xfrm>
          <a:prstGeom prst="ellipse">
            <a:avLst/>
          </a:prstGeom>
          <a:solidFill>
            <a:srgbClr val="05860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22718" y="-1341359"/>
            <a:ext cx="8720136" cy="9263063"/>
            <a:chOff x="-2535554" y="-1568450"/>
            <a:chExt cx="8720136" cy="9263063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-2535554" y="-1017587"/>
              <a:ext cx="8707437" cy="8712200"/>
            </a:xfrm>
            <a:prstGeom prst="ellipse">
              <a:avLst/>
            </a:prstGeom>
            <a:solidFill>
              <a:srgbClr val="058603">
                <a:alpha val="7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-2522855" y="-1568450"/>
              <a:ext cx="8707437" cy="8712200"/>
            </a:xfrm>
            <a:prstGeom prst="ellipse">
              <a:avLst/>
            </a:prstGeom>
            <a:solidFill>
              <a:srgbClr val="058603">
                <a:alpha val="1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2465" y="4953375"/>
            <a:ext cx="1393535" cy="1394296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8214" y="5056079"/>
            <a:ext cx="1291592" cy="1291592"/>
            <a:chOff x="8856663" y="1851026"/>
            <a:chExt cx="1514475" cy="1514475"/>
          </a:xfrm>
          <a:solidFill>
            <a:srgbClr val="058603">
              <a:alpha val="41000"/>
            </a:srgbClr>
          </a:solidFill>
        </p:grpSpPr>
        <p:sp>
          <p:nvSpPr>
            <p:cNvPr id="14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440000" flipH="1">
            <a:off x="10441975" y="218281"/>
            <a:ext cx="1706563" cy="1379538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29" y="0"/>
            <a:ext cx="5230200" cy="7853154"/>
          </a:xfrm>
          <a:custGeom>
            <a:avLst/>
            <a:gdLst>
              <a:gd name="connsiteX0" fmla="*/ 0 w 5604661"/>
              <a:gd name="connsiteY0" fmla="*/ 0 h 7853154"/>
              <a:gd name="connsiteX1" fmla="*/ 4137469 w 5604661"/>
              <a:gd name="connsiteY1" fmla="*/ 0 h 7853154"/>
              <a:gd name="connsiteX2" fmla="*/ 4279406 w 5604661"/>
              <a:gd name="connsiteY2" fmla="*/ 129001 h 7853154"/>
              <a:gd name="connsiteX3" fmla="*/ 5604661 w 5604661"/>
              <a:gd name="connsiteY3" fmla="*/ 3328450 h 7853154"/>
              <a:gd name="connsiteX4" fmla="*/ 1079957 w 5604661"/>
              <a:gd name="connsiteY4" fmla="*/ 7853154 h 7853154"/>
              <a:gd name="connsiteX5" fmla="*/ 168071 w 5604661"/>
              <a:gd name="connsiteY5" fmla="*/ 7761228 h 7853154"/>
              <a:gd name="connsiteX6" fmla="*/ 0 w 5604661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1" h="7853154">
                <a:moveTo>
                  <a:pt x="0" y="0"/>
                </a:moveTo>
                <a:lnTo>
                  <a:pt x="4137469" y="0"/>
                </a:lnTo>
                <a:lnTo>
                  <a:pt x="4279406" y="129001"/>
                </a:lnTo>
                <a:cubicBezTo>
                  <a:pt x="5098217" y="947812"/>
                  <a:pt x="5604661" y="2078988"/>
                  <a:pt x="5604661" y="3328450"/>
                </a:cubicBezTo>
                <a:cubicBezTo>
                  <a:pt x="5604661" y="5827375"/>
                  <a:pt x="3578882" y="7853154"/>
                  <a:pt x="1079957" y="7853154"/>
                </a:cubicBezTo>
                <a:cubicBezTo>
                  <a:pt x="767591" y="7853154"/>
                  <a:pt x="462619" y="7821501"/>
                  <a:pt x="168071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grpSp>
        <p:nvGrpSpPr>
          <p:cNvPr id="79" name="组合 78"/>
          <p:cNvGrpSpPr/>
          <p:nvPr/>
        </p:nvGrpSpPr>
        <p:grpSpPr>
          <a:xfrm>
            <a:off x="6212159" y="1764809"/>
            <a:ext cx="5388286" cy="2388698"/>
            <a:chOff x="752564" y="2478673"/>
            <a:chExt cx="4615310" cy="2388698"/>
          </a:xfrm>
        </p:grpSpPr>
        <p:sp>
          <p:nvSpPr>
            <p:cNvPr id="80" name="文本框 79"/>
            <p:cNvSpPr txBox="1"/>
            <p:nvPr/>
          </p:nvSpPr>
          <p:spPr>
            <a:xfrm>
              <a:off x="784594" y="2478673"/>
              <a:ext cx="4583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rgbClr val="058603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5860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flipH="1">
            <a:off x="7638685" y="4971364"/>
            <a:ext cx="2467179" cy="321642"/>
            <a:chOff x="10185400" y="5731858"/>
            <a:chExt cx="1384360" cy="321642"/>
          </a:xfrm>
        </p:grpSpPr>
        <p:sp>
          <p:nvSpPr>
            <p:cNvPr id="85" name="矩形 8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9980" y="2244014"/>
            <a:ext cx="5482590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同学们，今天我们来认识一位朋友，他只有一个枣核那么小，他的名字叫“枣核”。别看他人长得小，但是非常机智勇敢。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今天我们就来学习这位新朋友的故事。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/>
          <a:stretch>
            <a:fillRect/>
          </a:stretch>
        </p:blipFill>
        <p:spPr bwMode="auto">
          <a:xfrm>
            <a:off x="6781800" y="2244014"/>
            <a:ext cx="4150360" cy="298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660400" y="1368425"/>
            <a:ext cx="8976360" cy="529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6280" y="1028700"/>
            <a:ext cx="2424430" cy="890171"/>
          </a:xfrm>
          <a:prstGeom prst="cloudCallout">
            <a:avLst>
              <a:gd name="adj1" fmla="val 21806"/>
              <a:gd name="adj2" fmla="val 16064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0268" y="1571625"/>
            <a:ext cx="7159625" cy="3732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核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夫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妻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爹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娘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扶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折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腾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困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得很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牲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官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府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善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罢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甘休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涨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红脸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151" y="1745056"/>
            <a:ext cx="62068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14942" y="1745056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qī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70605" y="174505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diē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01677" y="1745056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5334" y="2977054"/>
            <a:ext cx="84452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zhē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40479" y="2977054"/>
            <a:ext cx="844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kùn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80341" y="297705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shēng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80020" y="4325524"/>
            <a:ext cx="62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bà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34795" y="4325524"/>
            <a:ext cx="12442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50315" y="4325524"/>
            <a:ext cx="651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fǔ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13" y="2841078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2959" y="4419600"/>
            <a:ext cx="2424430" cy="895714"/>
          </a:xfrm>
          <a:prstGeom prst="cloudCallout">
            <a:avLst>
              <a:gd name="adj1" fmla="val 84666"/>
              <a:gd name="adj2" fmla="val 4647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19" name="文本框 2"/>
          <p:cNvSpPr txBox="1"/>
          <p:nvPr/>
        </p:nvSpPr>
        <p:spPr>
          <a:xfrm>
            <a:off x="763270" y="2484438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折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1347470" y="1819275"/>
            <a:ext cx="250825" cy="2041525"/>
          </a:xfrm>
          <a:prstGeom prst="leftBrace">
            <a:avLst>
              <a:gd name="adj1" fmla="val 26967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24660" y="1651953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折腾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39570" y="2600325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______折磨</a:t>
            </a:r>
          </a:p>
        </p:txBody>
      </p:sp>
      <p:sp>
        <p:nvSpPr>
          <p:cNvPr id="23" name="文本框 19"/>
          <p:cNvSpPr txBox="1"/>
          <p:nvPr/>
        </p:nvSpPr>
        <p:spPr>
          <a:xfrm>
            <a:off x="1926908" y="1590675"/>
            <a:ext cx="9412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zhē</a:t>
            </a:r>
          </a:p>
        </p:txBody>
      </p:sp>
      <p:sp>
        <p:nvSpPr>
          <p:cNvPr id="24" name="文本框 20"/>
          <p:cNvSpPr txBox="1"/>
          <p:nvPr/>
        </p:nvSpPr>
        <p:spPr>
          <a:xfrm>
            <a:off x="1926908" y="2454275"/>
            <a:ext cx="9412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zhé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6183630" y="2527300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涨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6767830" y="2217738"/>
            <a:ext cx="250825" cy="1330325"/>
          </a:xfrm>
          <a:prstGeom prst="leftBrace">
            <a:avLst>
              <a:gd name="adj1" fmla="val 26967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7240905" y="2016760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______涨红</a:t>
            </a:r>
          </a:p>
        </p:txBody>
      </p:sp>
      <p:sp>
        <p:nvSpPr>
          <p:cNvPr id="28" name="文本框 5"/>
          <p:cNvSpPr txBox="1"/>
          <p:nvPr/>
        </p:nvSpPr>
        <p:spPr>
          <a:xfrm>
            <a:off x="7251065" y="2985453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______涨潮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7128193" y="1881823"/>
            <a:ext cx="14414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zhànɡ</a:t>
            </a:r>
          </a:p>
        </p:txBody>
      </p:sp>
      <p:sp>
        <p:nvSpPr>
          <p:cNvPr id="30" name="文本框 20"/>
          <p:cNvSpPr txBox="1"/>
          <p:nvPr/>
        </p:nvSpPr>
        <p:spPr>
          <a:xfrm>
            <a:off x="7128193" y="2852738"/>
            <a:ext cx="14414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zhǎnɡ</a:t>
            </a:r>
          </a:p>
        </p:txBody>
      </p:sp>
      <p:sp>
        <p:nvSpPr>
          <p:cNvPr id="31" name="文本框 5"/>
          <p:cNvSpPr txBox="1"/>
          <p:nvPr/>
        </p:nvSpPr>
        <p:spPr>
          <a:xfrm>
            <a:off x="1639570" y="3429000"/>
            <a:ext cx="32015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______枝折花落</a:t>
            </a:r>
          </a:p>
        </p:txBody>
      </p:sp>
      <p:sp>
        <p:nvSpPr>
          <p:cNvPr id="32" name="文本框 20"/>
          <p:cNvSpPr txBox="1"/>
          <p:nvPr/>
        </p:nvSpPr>
        <p:spPr>
          <a:xfrm>
            <a:off x="1926908" y="3284538"/>
            <a:ext cx="9380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shé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67894" y="4698734"/>
            <a:ext cx="3143250" cy="890171"/>
          </a:xfrm>
          <a:prstGeom prst="cloudCallout">
            <a:avLst>
              <a:gd name="adj1" fmla="val 73915"/>
              <a:gd name="adj2" fmla="val -8389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34" name="TextBox 37"/>
          <p:cNvSpPr txBox="1"/>
          <p:nvPr/>
        </p:nvSpPr>
        <p:spPr>
          <a:xfrm>
            <a:off x="660400" y="1450866"/>
            <a:ext cx="7478554" cy="265239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父+多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=爹       利+牛=犁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口+木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=困       牛+生=牲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广+付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=府       四+去=罢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核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44" y="1544637"/>
            <a:ext cx="8082280" cy="3627755"/>
          </a:xfrm>
          <a:prstGeom prst="rect">
            <a:avLst/>
          </a:prstGeom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900579" y="2478722"/>
            <a:ext cx="760476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【争辩】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争论；辩论。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【大摇大摆】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形容走路挺神气、满不在乎的样子。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【善罢甘休】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轻易罢休(多用于否定式)。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【果然】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表示事情的结果与所料所说相符。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577999" y="3409315"/>
            <a:ext cx="7088505" cy="1308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枣核靠自己的聪明夺回了老百姓被县衙门抢走的牛、驴并安然逃脱。</a:t>
            </a:r>
          </a:p>
        </p:txBody>
      </p:sp>
      <p:sp>
        <p:nvSpPr>
          <p:cNvPr id="6" name="矩形 5"/>
          <p:cNvSpPr/>
          <p:nvPr/>
        </p:nvSpPr>
        <p:spPr>
          <a:xfrm>
            <a:off x="577999" y="1882510"/>
            <a:ext cx="7186738" cy="6715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思考：枣核做了一件什么了不起的事情？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/>
          <a:stretch>
            <a:fillRect/>
          </a:stretch>
        </p:blipFill>
        <p:spPr bwMode="auto">
          <a:xfrm>
            <a:off x="8051799" y="2993694"/>
            <a:ext cx="3084195" cy="222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i5whni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Microsoft Office PowerPoint</Application>
  <PresentationFormat>宽屏</PresentationFormat>
  <Paragraphs>141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2020-07-26T16:47:00Z</dcterms:created>
  <dcterms:modified xsi:type="dcterms:W3CDTF">2021-01-08T23:30:46Z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