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61" r:id="rId2"/>
    <p:sldId id="601" r:id="rId3"/>
    <p:sldId id="971" r:id="rId4"/>
    <p:sldId id="972" r:id="rId5"/>
    <p:sldId id="973" r:id="rId6"/>
    <p:sldId id="974" r:id="rId7"/>
    <p:sldId id="975" r:id="rId8"/>
    <p:sldId id="976" r:id="rId9"/>
    <p:sldId id="977" r:id="rId10"/>
    <p:sldId id="978" r:id="rId11"/>
    <p:sldId id="979" r:id="rId12"/>
    <p:sldId id="980" r:id="rId13"/>
    <p:sldId id="981" r:id="rId14"/>
    <p:sldId id="982" r:id="rId15"/>
    <p:sldId id="983" r:id="rId16"/>
    <p:sldId id="984" r:id="rId17"/>
    <p:sldId id="985" r:id="rId18"/>
    <p:sldId id="986" r:id="rId19"/>
    <p:sldId id="987" r:id="rId20"/>
    <p:sldId id="989" r:id="rId21"/>
    <p:sldId id="990" r:id="rId22"/>
    <p:sldId id="988" r:id="rId23"/>
    <p:sldId id="991" r:id="rId24"/>
    <p:sldId id="287" r:id="rId25"/>
    <p:sldId id="600" r:id="rId26"/>
  </p:sldIdLst>
  <p:sldSz cx="12192000" cy="6858000"/>
  <p:notesSz cx="6858000" cy="9144000"/>
  <p:embeddedFontLst>
    <p:embeddedFont>
      <p:font typeface="FandolFang R" panose="02010600030101010101" charset="-122"/>
      <p:regular r:id="rId28"/>
    </p:embeddedFont>
    <p:embeddedFont>
      <p:font typeface="思源黑体 CN Bold" panose="02010600030101010101" charset="-122"/>
      <p:regular r:id="rId29"/>
    </p:embeddedFont>
    <p:embeddedFont>
      <p:font typeface="思源黑体 CN Light" panose="02010600030101010101" charset="-122"/>
      <p:regular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83CD"/>
    <a:srgbClr val="0AE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9959AC83-01BB-42E9-8A22-8AD4B78EB420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F57303ED-DB1D-4F19-917C-BD32E05ECEF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527901" cy="904973"/>
          </a:xfrm>
          <a:prstGeom prst="rect">
            <a:avLst/>
          </a:prstGeom>
          <a:gradFill flip="none" rotWithShape="1">
            <a:gsLst>
              <a:gs pos="0">
                <a:srgbClr val="0AEDD2"/>
              </a:gs>
              <a:gs pos="100000">
                <a:srgbClr val="0383CD"/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0" hasCustomPrompt="1"/>
          </p:nvPr>
        </p:nvSpPr>
        <p:spPr>
          <a:xfrm>
            <a:off x="641089" y="423863"/>
            <a:ext cx="2083258" cy="3774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383CD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5032" y="2615940"/>
            <a:ext cx="4752082" cy="2251431"/>
            <a:chOff x="655032" y="2615940"/>
            <a:chExt cx="4752082" cy="2251431"/>
          </a:xfrm>
        </p:grpSpPr>
        <p:sp>
          <p:nvSpPr>
            <p:cNvPr id="9" name="文本框 8"/>
            <p:cNvSpPr txBox="1"/>
            <p:nvPr/>
          </p:nvSpPr>
          <p:spPr>
            <a:xfrm>
              <a:off x="655032" y="2615940"/>
              <a:ext cx="47520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5400" dirty="0">
                  <a:gradFill flip="none" rotWithShape="1">
                    <a:gsLst>
                      <a:gs pos="0">
                        <a:srgbClr val="0AEDD2"/>
                      </a:gs>
                      <a:gs pos="100000">
                        <a:srgbClr val="0383CD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《</a:t>
              </a:r>
              <a:r>
                <a:rPr lang="zh-CN" altLang="en-US" sz="5400" dirty="0">
                  <a:gradFill flip="none" rotWithShape="1">
                    <a:gsLst>
                      <a:gs pos="0">
                        <a:srgbClr val="0AEDD2"/>
                      </a:gs>
                      <a:gs pos="100000">
                        <a:srgbClr val="0383CD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语文园地八</a:t>
              </a:r>
              <a:r>
                <a:rPr lang="en-US" altLang="zh-CN" sz="5400" dirty="0">
                  <a:gradFill flip="none" rotWithShape="1">
                    <a:gsLst>
                      <a:gs pos="0">
                        <a:srgbClr val="0AEDD2"/>
                      </a:gs>
                      <a:gs pos="100000">
                        <a:srgbClr val="0383CD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》</a:t>
              </a:r>
              <a:endParaRPr lang="zh-CN" altLang="en-US" sz="5400" dirty="0">
                <a:gradFill flip="none" rotWithShape="1">
                  <a:gsLst>
                    <a:gs pos="0">
                      <a:srgbClr val="0AEDD2"/>
                    </a:gs>
                    <a:gs pos="100000">
                      <a:srgbClr val="0383CD"/>
                    </a:gs>
                  </a:gsLst>
                  <a:lin ang="2700000" scaled="1"/>
                  <a:tileRect/>
                </a:gra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授课老师：某某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| 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授课时间：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: 圆角 11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flipH="1">
            <a:off x="752564" y="0"/>
            <a:ext cx="4346169" cy="1121790"/>
            <a:chOff x="7315842" y="0"/>
            <a:chExt cx="4346169" cy="1121790"/>
          </a:xfrm>
        </p:grpSpPr>
        <p:sp>
          <p:nvSpPr>
            <p:cNvPr id="14" name="矩形 13"/>
            <p:cNvSpPr/>
            <p:nvPr/>
          </p:nvSpPr>
          <p:spPr>
            <a:xfrm flipH="1">
              <a:off x="10788826" y="0"/>
              <a:ext cx="780934" cy="1121790"/>
            </a:xfrm>
            <a:prstGeom prst="rect">
              <a:avLst/>
            </a:prstGeom>
            <a:gradFill flip="none" rotWithShape="1">
              <a:gsLst>
                <a:gs pos="0">
                  <a:srgbClr val="0AEDD2"/>
                </a:gs>
                <a:gs pos="100000">
                  <a:srgbClr val="0383CD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 flipH="1">
              <a:off x="10696575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课前导读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 flipH="1">
              <a:off x="9448838" y="754144"/>
              <a:ext cx="1146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字词揭秘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 flipH="1">
              <a:off x="8382340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课文精讲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 flipH="1">
              <a:off x="7315842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847173" y="5144518"/>
            <a:ext cx="1384360" cy="1228448"/>
            <a:chOff x="10185400" y="4966718"/>
            <a:chExt cx="1384360" cy="1228448"/>
          </a:xfrm>
        </p:grpSpPr>
        <p:grpSp>
          <p:nvGrpSpPr>
            <p:cNvPr id="21" name="组合 20"/>
            <p:cNvGrpSpPr/>
            <p:nvPr/>
          </p:nvGrpSpPr>
          <p:grpSpPr>
            <a:xfrm>
              <a:off x="10185400" y="5873524"/>
              <a:ext cx="1384360" cy="321642"/>
              <a:chOff x="10185400" y="5731858"/>
              <a:chExt cx="1384360" cy="321642"/>
            </a:xfrm>
          </p:grpSpPr>
          <p:sp>
            <p:nvSpPr>
              <p:cNvPr id="26" name="矩形 25"/>
              <p:cNvSpPr/>
              <p:nvPr/>
            </p:nvSpPr>
            <p:spPr>
              <a:xfrm flipH="1">
                <a:off x="10185400" y="5731858"/>
                <a:ext cx="1384360" cy="32164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effectLst>
                <a:outerShdw blurRad="381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flipH="1">
                <a:off x="10458064" y="5778011"/>
                <a:ext cx="8390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某某小学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flipH="1">
              <a:off x="10250176" y="4966718"/>
              <a:ext cx="1302893" cy="241281"/>
              <a:chOff x="642394" y="4701076"/>
              <a:chExt cx="1539683" cy="285131"/>
            </a:xfrm>
            <a:solidFill>
              <a:srgbClr val="ED7D31"/>
            </a:solidFill>
          </p:grpSpPr>
          <p:sp>
            <p:nvSpPr>
              <p:cNvPr id="23" name="two-coin-stacks_72132"/>
              <p:cNvSpPr>
                <a:spLocks noChangeAspect="1"/>
              </p:cNvSpPr>
              <p:nvPr/>
            </p:nvSpPr>
            <p:spPr bwMode="auto">
              <a:xfrm>
                <a:off x="1247958" y="4701076"/>
                <a:ext cx="285132" cy="281098"/>
              </a:xfrm>
              <a:custGeom>
                <a:avLst/>
                <a:gdLst>
                  <a:gd name="connsiteX0" fmla="*/ 261001 w 608698"/>
                  <a:gd name="connsiteY0" fmla="*/ 479068 h 600088"/>
                  <a:gd name="connsiteX1" fmla="*/ 432425 w 608698"/>
                  <a:gd name="connsiteY1" fmla="*/ 554184 h 600088"/>
                  <a:gd name="connsiteX2" fmla="*/ 603774 w 608698"/>
                  <a:gd name="connsiteY2" fmla="*/ 479068 h 600088"/>
                  <a:gd name="connsiteX3" fmla="*/ 608697 w 608698"/>
                  <a:gd name="connsiteY3" fmla="*/ 502020 h 600088"/>
                  <a:gd name="connsiteX4" fmla="*/ 432425 w 608698"/>
                  <a:gd name="connsiteY4" fmla="*/ 600088 h 600088"/>
                  <a:gd name="connsiteX5" fmla="*/ 256152 w 608698"/>
                  <a:gd name="connsiteY5" fmla="*/ 502020 h 600088"/>
                  <a:gd name="connsiteX6" fmla="*/ 261001 w 608698"/>
                  <a:gd name="connsiteY6" fmla="*/ 479068 h 600088"/>
                  <a:gd name="connsiteX7" fmla="*/ 4924 w 608698"/>
                  <a:gd name="connsiteY7" fmla="*/ 382605 h 600088"/>
                  <a:gd name="connsiteX8" fmla="*/ 176285 w 608698"/>
                  <a:gd name="connsiteY8" fmla="*/ 457793 h 600088"/>
                  <a:gd name="connsiteX9" fmla="*/ 236041 w 608698"/>
                  <a:gd name="connsiteY9" fmla="*/ 451980 h 600088"/>
                  <a:gd name="connsiteX10" fmla="*/ 231640 w 608698"/>
                  <a:gd name="connsiteY10" fmla="*/ 462264 h 600088"/>
                  <a:gd name="connsiteX11" fmla="*/ 225000 w 608698"/>
                  <a:gd name="connsiteY11" fmla="*/ 493412 h 600088"/>
                  <a:gd name="connsiteX12" fmla="*/ 225298 w 608698"/>
                  <a:gd name="connsiteY12" fmla="*/ 499820 h 600088"/>
                  <a:gd name="connsiteX13" fmla="*/ 176285 w 608698"/>
                  <a:gd name="connsiteY13" fmla="*/ 503695 h 600088"/>
                  <a:gd name="connsiteX14" fmla="*/ 0 w 608698"/>
                  <a:gd name="connsiteY14" fmla="*/ 405556 h 600088"/>
                  <a:gd name="connsiteX15" fmla="*/ 4924 w 608698"/>
                  <a:gd name="connsiteY15" fmla="*/ 382605 h 600088"/>
                  <a:gd name="connsiteX16" fmla="*/ 261001 w 608698"/>
                  <a:gd name="connsiteY16" fmla="*/ 375478 h 600088"/>
                  <a:gd name="connsiteX17" fmla="*/ 432425 w 608698"/>
                  <a:gd name="connsiteY17" fmla="*/ 450622 h 600088"/>
                  <a:gd name="connsiteX18" fmla="*/ 603774 w 608698"/>
                  <a:gd name="connsiteY18" fmla="*/ 375478 h 600088"/>
                  <a:gd name="connsiteX19" fmla="*/ 608697 w 608698"/>
                  <a:gd name="connsiteY19" fmla="*/ 398416 h 600088"/>
                  <a:gd name="connsiteX20" fmla="*/ 432425 w 608698"/>
                  <a:gd name="connsiteY20" fmla="*/ 496498 h 600088"/>
                  <a:gd name="connsiteX21" fmla="*/ 256152 w 608698"/>
                  <a:gd name="connsiteY21" fmla="*/ 398416 h 600088"/>
                  <a:gd name="connsiteX22" fmla="*/ 261001 w 608698"/>
                  <a:gd name="connsiteY22" fmla="*/ 375478 h 600088"/>
                  <a:gd name="connsiteX23" fmla="*/ 4924 w 608698"/>
                  <a:gd name="connsiteY23" fmla="*/ 279086 h 600088"/>
                  <a:gd name="connsiteX24" fmla="*/ 176285 w 608698"/>
                  <a:gd name="connsiteY24" fmla="*/ 354274 h 600088"/>
                  <a:gd name="connsiteX25" fmla="*/ 236041 w 608698"/>
                  <a:gd name="connsiteY25" fmla="*/ 348461 h 600088"/>
                  <a:gd name="connsiteX26" fmla="*/ 231640 w 608698"/>
                  <a:gd name="connsiteY26" fmla="*/ 358745 h 600088"/>
                  <a:gd name="connsiteX27" fmla="*/ 225000 w 608698"/>
                  <a:gd name="connsiteY27" fmla="*/ 389818 h 600088"/>
                  <a:gd name="connsiteX28" fmla="*/ 225298 w 608698"/>
                  <a:gd name="connsiteY28" fmla="*/ 396301 h 600088"/>
                  <a:gd name="connsiteX29" fmla="*/ 176285 w 608698"/>
                  <a:gd name="connsiteY29" fmla="*/ 400176 h 600088"/>
                  <a:gd name="connsiteX30" fmla="*/ 0 w 608698"/>
                  <a:gd name="connsiteY30" fmla="*/ 302037 h 600088"/>
                  <a:gd name="connsiteX31" fmla="*/ 4924 w 608698"/>
                  <a:gd name="connsiteY31" fmla="*/ 279086 h 600088"/>
                  <a:gd name="connsiteX32" fmla="*/ 261001 w 608698"/>
                  <a:gd name="connsiteY32" fmla="*/ 271959 h 600088"/>
                  <a:gd name="connsiteX33" fmla="*/ 432425 w 608698"/>
                  <a:gd name="connsiteY33" fmla="*/ 347103 h 600088"/>
                  <a:gd name="connsiteX34" fmla="*/ 603774 w 608698"/>
                  <a:gd name="connsiteY34" fmla="*/ 271959 h 600088"/>
                  <a:gd name="connsiteX35" fmla="*/ 608697 w 608698"/>
                  <a:gd name="connsiteY35" fmla="*/ 294897 h 600088"/>
                  <a:gd name="connsiteX36" fmla="*/ 432425 w 608698"/>
                  <a:gd name="connsiteY36" fmla="*/ 392979 h 600088"/>
                  <a:gd name="connsiteX37" fmla="*/ 256152 w 608698"/>
                  <a:gd name="connsiteY37" fmla="*/ 294897 h 600088"/>
                  <a:gd name="connsiteX38" fmla="*/ 261001 w 608698"/>
                  <a:gd name="connsiteY38" fmla="*/ 271959 h 600088"/>
                  <a:gd name="connsiteX39" fmla="*/ 4924 w 608698"/>
                  <a:gd name="connsiteY39" fmla="*/ 175567 h 600088"/>
                  <a:gd name="connsiteX40" fmla="*/ 176285 w 608698"/>
                  <a:gd name="connsiteY40" fmla="*/ 250713 h 600088"/>
                  <a:gd name="connsiteX41" fmla="*/ 236041 w 608698"/>
                  <a:gd name="connsiteY41" fmla="*/ 244904 h 600088"/>
                  <a:gd name="connsiteX42" fmla="*/ 231640 w 608698"/>
                  <a:gd name="connsiteY42" fmla="*/ 255182 h 600088"/>
                  <a:gd name="connsiteX43" fmla="*/ 225000 w 608698"/>
                  <a:gd name="connsiteY43" fmla="*/ 286238 h 600088"/>
                  <a:gd name="connsiteX44" fmla="*/ 225298 w 608698"/>
                  <a:gd name="connsiteY44" fmla="*/ 292718 h 600088"/>
                  <a:gd name="connsiteX45" fmla="*/ 176285 w 608698"/>
                  <a:gd name="connsiteY45" fmla="*/ 296516 h 600088"/>
                  <a:gd name="connsiteX46" fmla="*/ 0 w 608698"/>
                  <a:gd name="connsiteY46" fmla="*/ 198506 h 600088"/>
                  <a:gd name="connsiteX47" fmla="*/ 4924 w 608698"/>
                  <a:gd name="connsiteY47" fmla="*/ 175567 h 600088"/>
                  <a:gd name="connsiteX48" fmla="*/ 432425 w 608698"/>
                  <a:gd name="connsiteY48" fmla="*/ 96392 h 600088"/>
                  <a:gd name="connsiteX49" fmla="*/ 608698 w 608698"/>
                  <a:gd name="connsiteY49" fmla="*/ 194443 h 600088"/>
                  <a:gd name="connsiteX50" fmla="*/ 432425 w 608698"/>
                  <a:gd name="connsiteY50" fmla="*/ 292494 h 600088"/>
                  <a:gd name="connsiteX51" fmla="*/ 256152 w 608698"/>
                  <a:gd name="connsiteY51" fmla="*/ 194443 h 600088"/>
                  <a:gd name="connsiteX52" fmla="*/ 432425 w 608698"/>
                  <a:gd name="connsiteY52" fmla="*/ 96392 h 600088"/>
                  <a:gd name="connsiteX53" fmla="*/ 176258 w 608698"/>
                  <a:gd name="connsiteY53" fmla="*/ 0 h 600088"/>
                  <a:gd name="connsiteX54" fmla="*/ 347817 w 608698"/>
                  <a:gd name="connsiteY54" fmla="*/ 75446 h 600088"/>
                  <a:gd name="connsiteX55" fmla="*/ 224966 w 608698"/>
                  <a:gd name="connsiteY55" fmla="*/ 185823 h 600088"/>
                  <a:gd name="connsiteX56" fmla="*/ 225264 w 608698"/>
                  <a:gd name="connsiteY56" fmla="*/ 192228 h 600088"/>
                  <a:gd name="connsiteX57" fmla="*/ 176258 w 608698"/>
                  <a:gd name="connsiteY57" fmla="*/ 196101 h 600088"/>
                  <a:gd name="connsiteX58" fmla="*/ 0 w 608698"/>
                  <a:gd name="connsiteY58" fmla="*/ 98013 h 600088"/>
                  <a:gd name="connsiteX59" fmla="*/ 176258 w 608698"/>
                  <a:gd name="connsiteY59" fmla="*/ 0 h 60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8698" h="600088">
                    <a:moveTo>
                      <a:pt x="261001" y="479068"/>
                    </a:moveTo>
                    <a:cubicBezTo>
                      <a:pt x="279575" y="522140"/>
                      <a:pt x="349249" y="554184"/>
                      <a:pt x="432425" y="554184"/>
                    </a:cubicBezTo>
                    <a:cubicBezTo>
                      <a:pt x="515600" y="554184"/>
                      <a:pt x="585199" y="522140"/>
                      <a:pt x="603774" y="479068"/>
                    </a:cubicBezTo>
                    <a:cubicBezTo>
                      <a:pt x="606981" y="486371"/>
                      <a:pt x="608697" y="494046"/>
                      <a:pt x="608697" y="502020"/>
                    </a:cubicBezTo>
                    <a:cubicBezTo>
                      <a:pt x="608697" y="556196"/>
                      <a:pt x="529774" y="600088"/>
                      <a:pt x="432425" y="600088"/>
                    </a:cubicBezTo>
                    <a:cubicBezTo>
                      <a:pt x="335076" y="600088"/>
                      <a:pt x="256152" y="556196"/>
                      <a:pt x="256152" y="502020"/>
                    </a:cubicBezTo>
                    <a:cubicBezTo>
                      <a:pt x="256152" y="494046"/>
                      <a:pt x="257868" y="486371"/>
                      <a:pt x="261001" y="479068"/>
                    </a:cubicBezTo>
                    <a:close/>
                    <a:moveTo>
                      <a:pt x="4924" y="382605"/>
                    </a:moveTo>
                    <a:cubicBezTo>
                      <a:pt x="23425" y="425750"/>
                      <a:pt x="93103" y="457793"/>
                      <a:pt x="176285" y="457793"/>
                    </a:cubicBezTo>
                    <a:cubicBezTo>
                      <a:pt x="197248" y="457793"/>
                      <a:pt x="217391" y="455781"/>
                      <a:pt x="236041" y="451980"/>
                    </a:cubicBezTo>
                    <a:lnTo>
                      <a:pt x="231640" y="462264"/>
                    </a:lnTo>
                    <a:cubicBezTo>
                      <a:pt x="227238" y="472398"/>
                      <a:pt x="225000" y="482905"/>
                      <a:pt x="225000" y="493412"/>
                    </a:cubicBezTo>
                    <a:cubicBezTo>
                      <a:pt x="225000" y="495573"/>
                      <a:pt x="225149" y="497734"/>
                      <a:pt x="225298" y="499820"/>
                    </a:cubicBezTo>
                    <a:cubicBezTo>
                      <a:pt x="209781" y="502354"/>
                      <a:pt x="193294" y="503695"/>
                      <a:pt x="176285" y="503695"/>
                    </a:cubicBezTo>
                    <a:cubicBezTo>
                      <a:pt x="78929" y="503695"/>
                      <a:pt x="0" y="459730"/>
                      <a:pt x="0" y="405556"/>
                    </a:cubicBezTo>
                    <a:cubicBezTo>
                      <a:pt x="0" y="397657"/>
                      <a:pt x="1716" y="389982"/>
                      <a:pt x="4924" y="382605"/>
                    </a:cubicBezTo>
                    <a:close/>
                    <a:moveTo>
                      <a:pt x="261001" y="375478"/>
                    </a:moveTo>
                    <a:cubicBezTo>
                      <a:pt x="279575" y="418598"/>
                      <a:pt x="349249" y="450622"/>
                      <a:pt x="432425" y="450622"/>
                    </a:cubicBezTo>
                    <a:cubicBezTo>
                      <a:pt x="515600" y="450622"/>
                      <a:pt x="585199" y="418598"/>
                      <a:pt x="603774" y="375478"/>
                    </a:cubicBezTo>
                    <a:cubicBezTo>
                      <a:pt x="606981" y="382851"/>
                      <a:pt x="608697" y="390522"/>
                      <a:pt x="608697" y="398416"/>
                    </a:cubicBezTo>
                    <a:cubicBezTo>
                      <a:pt x="608697" y="452558"/>
                      <a:pt x="529774" y="496498"/>
                      <a:pt x="432425" y="496498"/>
                    </a:cubicBezTo>
                    <a:cubicBezTo>
                      <a:pt x="335076" y="496498"/>
                      <a:pt x="256152" y="452558"/>
                      <a:pt x="256152" y="398416"/>
                    </a:cubicBezTo>
                    <a:cubicBezTo>
                      <a:pt x="256152" y="390522"/>
                      <a:pt x="257868" y="382851"/>
                      <a:pt x="261001" y="375478"/>
                    </a:cubicBezTo>
                    <a:close/>
                    <a:moveTo>
                      <a:pt x="4924" y="279086"/>
                    </a:moveTo>
                    <a:cubicBezTo>
                      <a:pt x="23425" y="322231"/>
                      <a:pt x="93103" y="354274"/>
                      <a:pt x="176285" y="354274"/>
                    </a:cubicBezTo>
                    <a:cubicBezTo>
                      <a:pt x="197248" y="354274"/>
                      <a:pt x="217391" y="352187"/>
                      <a:pt x="236041" y="348461"/>
                    </a:cubicBezTo>
                    <a:lnTo>
                      <a:pt x="231640" y="358745"/>
                    </a:lnTo>
                    <a:cubicBezTo>
                      <a:pt x="227238" y="368879"/>
                      <a:pt x="225000" y="379311"/>
                      <a:pt x="225000" y="389818"/>
                    </a:cubicBezTo>
                    <a:cubicBezTo>
                      <a:pt x="225000" y="392054"/>
                      <a:pt x="225149" y="394140"/>
                      <a:pt x="225298" y="396301"/>
                    </a:cubicBezTo>
                    <a:cubicBezTo>
                      <a:pt x="209781" y="398835"/>
                      <a:pt x="193294" y="400176"/>
                      <a:pt x="176285" y="400176"/>
                    </a:cubicBezTo>
                    <a:cubicBezTo>
                      <a:pt x="78929" y="400176"/>
                      <a:pt x="0" y="356211"/>
                      <a:pt x="0" y="302037"/>
                    </a:cubicBezTo>
                    <a:cubicBezTo>
                      <a:pt x="0" y="294138"/>
                      <a:pt x="1716" y="286463"/>
                      <a:pt x="4924" y="279086"/>
                    </a:cubicBezTo>
                    <a:close/>
                    <a:moveTo>
                      <a:pt x="261001" y="271959"/>
                    </a:moveTo>
                    <a:cubicBezTo>
                      <a:pt x="279575" y="315079"/>
                      <a:pt x="349249" y="347103"/>
                      <a:pt x="432425" y="347103"/>
                    </a:cubicBezTo>
                    <a:cubicBezTo>
                      <a:pt x="515600" y="347103"/>
                      <a:pt x="585199" y="315079"/>
                      <a:pt x="603774" y="271959"/>
                    </a:cubicBezTo>
                    <a:cubicBezTo>
                      <a:pt x="606981" y="279332"/>
                      <a:pt x="608697" y="287003"/>
                      <a:pt x="608697" y="294897"/>
                    </a:cubicBezTo>
                    <a:cubicBezTo>
                      <a:pt x="608697" y="349039"/>
                      <a:pt x="529774" y="392979"/>
                      <a:pt x="432425" y="392979"/>
                    </a:cubicBezTo>
                    <a:cubicBezTo>
                      <a:pt x="335076" y="392979"/>
                      <a:pt x="256152" y="349039"/>
                      <a:pt x="256152" y="294897"/>
                    </a:cubicBezTo>
                    <a:cubicBezTo>
                      <a:pt x="256152" y="287003"/>
                      <a:pt x="257868" y="279332"/>
                      <a:pt x="261001" y="271959"/>
                    </a:cubicBezTo>
                    <a:close/>
                    <a:moveTo>
                      <a:pt x="4924" y="175567"/>
                    </a:moveTo>
                    <a:cubicBezTo>
                      <a:pt x="23425" y="218689"/>
                      <a:pt x="93103" y="250713"/>
                      <a:pt x="176285" y="250713"/>
                    </a:cubicBezTo>
                    <a:cubicBezTo>
                      <a:pt x="197248" y="250713"/>
                      <a:pt x="217391" y="248628"/>
                      <a:pt x="236041" y="244904"/>
                    </a:cubicBezTo>
                    <a:lnTo>
                      <a:pt x="231640" y="255182"/>
                    </a:lnTo>
                    <a:cubicBezTo>
                      <a:pt x="227238" y="265311"/>
                      <a:pt x="225000" y="275737"/>
                      <a:pt x="225000" y="286238"/>
                    </a:cubicBezTo>
                    <a:cubicBezTo>
                      <a:pt x="225000" y="288398"/>
                      <a:pt x="225149" y="290558"/>
                      <a:pt x="225298" y="292718"/>
                    </a:cubicBezTo>
                    <a:cubicBezTo>
                      <a:pt x="209781" y="295175"/>
                      <a:pt x="193294" y="296516"/>
                      <a:pt x="176285" y="296516"/>
                    </a:cubicBezTo>
                    <a:cubicBezTo>
                      <a:pt x="78929" y="296516"/>
                      <a:pt x="0" y="252650"/>
                      <a:pt x="0" y="198506"/>
                    </a:cubicBezTo>
                    <a:cubicBezTo>
                      <a:pt x="0" y="190611"/>
                      <a:pt x="1716" y="182940"/>
                      <a:pt x="4924" y="175567"/>
                    </a:cubicBezTo>
                    <a:close/>
                    <a:moveTo>
                      <a:pt x="432425" y="96392"/>
                    </a:moveTo>
                    <a:cubicBezTo>
                      <a:pt x="529778" y="96392"/>
                      <a:pt x="608698" y="140291"/>
                      <a:pt x="608698" y="194443"/>
                    </a:cubicBezTo>
                    <a:cubicBezTo>
                      <a:pt x="608698" y="248595"/>
                      <a:pt x="529778" y="292494"/>
                      <a:pt x="432425" y="292494"/>
                    </a:cubicBezTo>
                    <a:cubicBezTo>
                      <a:pt x="335072" y="292494"/>
                      <a:pt x="256152" y="248595"/>
                      <a:pt x="256152" y="194443"/>
                    </a:cubicBezTo>
                    <a:cubicBezTo>
                      <a:pt x="256152" y="140291"/>
                      <a:pt x="335072" y="96392"/>
                      <a:pt x="432425" y="96392"/>
                    </a:cubicBezTo>
                    <a:close/>
                    <a:moveTo>
                      <a:pt x="176258" y="0"/>
                    </a:moveTo>
                    <a:cubicBezTo>
                      <a:pt x="259651" y="0"/>
                      <a:pt x="329542" y="32175"/>
                      <a:pt x="347817" y="75446"/>
                    </a:cubicBezTo>
                    <a:cubicBezTo>
                      <a:pt x="275166" y="92800"/>
                      <a:pt x="224966" y="135103"/>
                      <a:pt x="224966" y="185823"/>
                    </a:cubicBezTo>
                    <a:cubicBezTo>
                      <a:pt x="224966" y="187983"/>
                      <a:pt x="225115" y="190143"/>
                      <a:pt x="225264" y="192228"/>
                    </a:cubicBezTo>
                    <a:cubicBezTo>
                      <a:pt x="209749" y="194760"/>
                      <a:pt x="193265" y="196101"/>
                      <a:pt x="176258" y="196101"/>
                    </a:cubicBezTo>
                    <a:cubicBezTo>
                      <a:pt x="78917" y="196101"/>
                      <a:pt x="0" y="152159"/>
                      <a:pt x="0" y="98013"/>
                    </a:cubicBezTo>
                    <a:cubicBezTo>
                      <a:pt x="0" y="43868"/>
                      <a:pt x="78917" y="0"/>
                      <a:pt x="17625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personal-id-card-of-a-man_47848"/>
              <p:cNvSpPr>
                <a:spLocks noChangeAspect="1"/>
              </p:cNvSpPr>
              <p:nvPr/>
            </p:nvSpPr>
            <p:spPr bwMode="auto">
              <a:xfrm>
                <a:off x="1855288" y="4727562"/>
                <a:ext cx="326789" cy="249970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pyramid-chart_64746"/>
              <p:cNvSpPr>
                <a:spLocks noChangeAspect="1"/>
              </p:cNvSpPr>
              <p:nvPr/>
            </p:nvSpPr>
            <p:spPr bwMode="auto">
              <a:xfrm>
                <a:off x="642394" y="4701076"/>
                <a:ext cx="283365" cy="285131"/>
              </a:xfrm>
              <a:custGeom>
                <a:avLst/>
                <a:gdLst>
                  <a:gd name="connsiteX0" fmla="*/ 71397 w 599947"/>
                  <a:gd name="connsiteY0" fmla="*/ 336103 h 603687"/>
                  <a:gd name="connsiteX1" fmla="*/ 299914 w 599947"/>
                  <a:gd name="connsiteY1" fmla="*/ 451272 h 603687"/>
                  <a:gd name="connsiteX2" fmla="*/ 528432 w 599947"/>
                  <a:gd name="connsiteY2" fmla="*/ 336103 h 603687"/>
                  <a:gd name="connsiteX3" fmla="*/ 599947 w 599947"/>
                  <a:gd name="connsiteY3" fmla="*/ 431289 h 603687"/>
                  <a:gd name="connsiteX4" fmla="*/ 299914 w 599947"/>
                  <a:gd name="connsiteY4" fmla="*/ 603687 h 603687"/>
                  <a:gd name="connsiteX5" fmla="*/ 0 w 599947"/>
                  <a:gd name="connsiteY5" fmla="*/ 431289 h 603687"/>
                  <a:gd name="connsiteX6" fmla="*/ 175572 w 599947"/>
                  <a:gd name="connsiteY6" fmla="*/ 181494 h 603687"/>
                  <a:gd name="connsiteX7" fmla="*/ 299879 w 599947"/>
                  <a:gd name="connsiteY7" fmla="*/ 238829 h 603687"/>
                  <a:gd name="connsiteX8" fmla="*/ 424187 w 599947"/>
                  <a:gd name="connsiteY8" fmla="*/ 181494 h 603687"/>
                  <a:gd name="connsiteX9" fmla="*/ 507295 w 599947"/>
                  <a:gd name="connsiteY9" fmla="*/ 292263 h 603687"/>
                  <a:gd name="connsiteX10" fmla="*/ 299879 w 599947"/>
                  <a:gd name="connsiteY10" fmla="*/ 396648 h 603687"/>
                  <a:gd name="connsiteX11" fmla="*/ 92582 w 599947"/>
                  <a:gd name="connsiteY11" fmla="*/ 292263 h 603687"/>
                  <a:gd name="connsiteX12" fmla="*/ 299903 w 599947"/>
                  <a:gd name="connsiteY12" fmla="*/ 0 h 603687"/>
                  <a:gd name="connsiteX13" fmla="*/ 403846 w 599947"/>
                  <a:gd name="connsiteY13" fmla="*/ 138571 h 603687"/>
                  <a:gd name="connsiteX14" fmla="*/ 299903 w 599947"/>
                  <a:gd name="connsiteY14" fmla="*/ 186575 h 603687"/>
                  <a:gd name="connsiteX15" fmla="*/ 195960 w 599947"/>
                  <a:gd name="connsiteY15" fmla="*/ 138571 h 60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9947" h="603687">
                    <a:moveTo>
                      <a:pt x="71397" y="336103"/>
                    </a:moveTo>
                    <a:lnTo>
                      <a:pt x="299914" y="451272"/>
                    </a:lnTo>
                    <a:lnTo>
                      <a:pt x="528432" y="336103"/>
                    </a:lnTo>
                    <a:lnTo>
                      <a:pt x="599947" y="431289"/>
                    </a:lnTo>
                    <a:lnTo>
                      <a:pt x="299914" y="603687"/>
                    </a:lnTo>
                    <a:lnTo>
                      <a:pt x="0" y="431289"/>
                    </a:lnTo>
                    <a:close/>
                    <a:moveTo>
                      <a:pt x="175572" y="181494"/>
                    </a:moveTo>
                    <a:lnTo>
                      <a:pt x="299879" y="238829"/>
                    </a:lnTo>
                    <a:lnTo>
                      <a:pt x="424187" y="181494"/>
                    </a:lnTo>
                    <a:lnTo>
                      <a:pt x="507295" y="292263"/>
                    </a:lnTo>
                    <a:lnTo>
                      <a:pt x="299879" y="396648"/>
                    </a:lnTo>
                    <a:lnTo>
                      <a:pt x="92582" y="292263"/>
                    </a:lnTo>
                    <a:close/>
                    <a:moveTo>
                      <a:pt x="299903" y="0"/>
                    </a:moveTo>
                    <a:lnTo>
                      <a:pt x="403846" y="138571"/>
                    </a:lnTo>
                    <a:lnTo>
                      <a:pt x="299903" y="186575"/>
                    </a:lnTo>
                    <a:lnTo>
                      <a:pt x="195960" y="138571"/>
                    </a:ln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6658723" y="662208"/>
            <a:ext cx="5109077" cy="5713568"/>
            <a:chOff x="6658723" y="662208"/>
            <a:chExt cx="5109077" cy="5713568"/>
          </a:xfrm>
        </p:grpSpPr>
        <p:grpSp>
          <p:nvGrpSpPr>
            <p:cNvPr id="5" name="组合 4"/>
            <p:cNvGrpSpPr/>
            <p:nvPr/>
          </p:nvGrpSpPr>
          <p:grpSpPr>
            <a:xfrm>
              <a:off x="6658723" y="662208"/>
              <a:ext cx="5109077" cy="5713568"/>
              <a:chOff x="6658723" y="662208"/>
              <a:chExt cx="5109077" cy="5713568"/>
            </a:xfrm>
          </p:grpSpPr>
          <p:pic>
            <p:nvPicPr>
              <p:cNvPr id="3" name="图片 2" descr="图片包含 草, 户外, 田地, 公园&#10;&#10;描述已自动生成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8723" y="673181"/>
                <a:ext cx="3720854" cy="5188981"/>
              </a:xfrm>
              <a:prstGeom prst="rect">
                <a:avLst/>
              </a:prstGeom>
            </p:spPr>
          </p:pic>
          <p:sp>
            <p:nvSpPr>
              <p:cNvPr id="6" name="矩形 5"/>
              <p:cNvSpPr/>
              <p:nvPr/>
            </p:nvSpPr>
            <p:spPr>
              <a:xfrm flipH="1">
                <a:off x="7146981" y="1156294"/>
                <a:ext cx="3711173" cy="5188980"/>
              </a:xfrm>
              <a:prstGeom prst="rect">
                <a:avLst/>
              </a:prstGeom>
              <a:gradFill flip="none" rotWithShape="0">
                <a:gsLst>
                  <a:gs pos="43000">
                    <a:srgbClr val="0AEDD2">
                      <a:alpha val="0"/>
                    </a:srgbClr>
                  </a:gs>
                  <a:gs pos="100000">
                    <a:srgbClr val="0380CD">
                      <a:alpha val="74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十字形 6"/>
              <p:cNvSpPr/>
              <p:nvPr/>
            </p:nvSpPr>
            <p:spPr>
              <a:xfrm>
                <a:off x="11353780" y="662208"/>
                <a:ext cx="368935" cy="368935"/>
              </a:xfrm>
              <a:prstGeom prst="plus">
                <a:avLst>
                  <a:gd name="adj" fmla="val 36138"/>
                </a:avLst>
              </a:prstGeom>
              <a:gradFill>
                <a:gsLst>
                  <a:gs pos="0">
                    <a:srgbClr val="0AEDD2">
                      <a:alpha val="85000"/>
                    </a:srgbClr>
                  </a:gs>
                  <a:gs pos="100000">
                    <a:srgbClr val="0380CD">
                      <a:alpha val="90000"/>
                    </a:srgbClr>
                  </a:gs>
                </a:gsLst>
                <a:lin ang="9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1398468" y="3913246"/>
                <a:ext cx="369332" cy="246253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sz="1200" dirty="0">
                    <a:solidFill>
                      <a:sysClr val="windowText" lastClr="000000"/>
                    </a:solidFill>
                    <a:effectLst/>
                    <a:cs typeface="+mn-ea"/>
                    <a:sym typeface="+mn-lt"/>
                  </a:rPr>
                  <a:t>语文精品课件</a:t>
                </a:r>
                <a:endParaRPr lang="en-US" altLang="zh-CN" sz="1200" dirty="0">
                  <a:solidFill>
                    <a:sysClr val="windowText" lastClr="000000"/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7472516" y="5134222"/>
              <a:ext cx="2907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语文园地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244340" y="4776470"/>
            <a:ext cx="5125085" cy="626396"/>
          </a:xfrm>
          <a:prstGeom prst="snip2DiagRect">
            <a:avLst/>
          </a:prstGeom>
          <a:solidFill>
            <a:srgbClr val="FF66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他“嗖”地一下跑到了最前面。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1711960" y="1620520"/>
            <a:ext cx="7875270" cy="1389380"/>
            <a:chOff x="1657" y="1075"/>
            <a:chExt cx="12402" cy="2188"/>
          </a:xfrm>
        </p:grpSpPr>
        <p:pic>
          <p:nvPicPr>
            <p:cNvPr id="25" name="图片 24" descr="图片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7" y="1075"/>
              <a:ext cx="12403" cy="2188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1894" y="1922"/>
              <a:ext cx="7008" cy="82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再试着写一写这样的句子。</a:t>
              </a: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3376930" y="3429000"/>
            <a:ext cx="7906725" cy="624423"/>
          </a:xfrm>
          <a:prstGeom prst="snip2DiagRect">
            <a:avLst/>
          </a:prstGeom>
          <a:noFill/>
          <a:ln w="38100"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听到老师的批评，小红的脸“唰”一下子红了。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08" y="3156155"/>
            <a:ext cx="1015694" cy="3701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74750" y="1349375"/>
            <a:ext cx="4921250" cy="11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你觉得下面的题目有趣吗？都什么相同之处？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531620" y="2794635"/>
            <a:ext cx="5138420" cy="582930"/>
          </a:xfrm>
          <a:prstGeom prst="roundRect">
            <a:avLst/>
          </a:prstGeom>
          <a:solidFill>
            <a:srgbClr val="FF6600"/>
          </a:solidFill>
          <a:ln>
            <a:solidFill>
              <a:srgbClr val="339933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慢性子裁缝和急性子顾客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31620" y="3525520"/>
            <a:ext cx="5138420" cy="578485"/>
          </a:xfrm>
          <a:prstGeom prst="roundRect">
            <a:avLst/>
          </a:prstGeom>
          <a:noFill/>
          <a:ln w="38100">
            <a:solidFill>
              <a:srgbClr val="FF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胖驴和瘦马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531620" y="4323080"/>
            <a:ext cx="5138420" cy="57848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339933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大个子兔子和小个子狼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531620" y="5132070"/>
            <a:ext cx="5138420" cy="578485"/>
          </a:xfrm>
          <a:prstGeom prst="round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3F8A9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大方的魔法师和小气的巫婆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381750" y="1840230"/>
            <a:ext cx="3995420" cy="753454"/>
          </a:xfrm>
          <a:prstGeom prst="wedgeEllipseCallout">
            <a:avLst>
              <a:gd name="adj1" fmla="val -48347"/>
              <a:gd name="adj2" fmla="val 81284"/>
            </a:avLst>
          </a:prstGeom>
          <a:solidFill>
            <a:srgbClr val="FF66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都有一对反义词。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391400" y="4104005"/>
            <a:ext cx="2985770" cy="2173219"/>
          </a:xfrm>
          <a:prstGeom prst="wedgeRoundRectCallout">
            <a:avLst>
              <a:gd name="adj1" fmla="val -64121"/>
              <a:gd name="adj2" fmla="val 4814"/>
              <a:gd name="adj3" fmla="val 16667"/>
            </a:avLst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都有“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和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……”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的并列关系短语。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222614" y="5146992"/>
            <a:ext cx="5080000" cy="680085"/>
          </a:xfrm>
          <a:prstGeom prst="plaque">
            <a:avLst/>
          </a:prstGeom>
          <a:solidFill>
            <a:srgbClr val="CFAFE7"/>
          </a:solidFill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懒惰的小花猫和勤劳的老牛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54394" y="1786890"/>
            <a:ext cx="6228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说几个这样“带反义词短语”的题目：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41089" y="3032125"/>
            <a:ext cx="4254421" cy="680085"/>
          </a:xfrm>
          <a:prstGeom prst="plaque">
            <a:avLst/>
          </a:prstGeom>
          <a:solidFill>
            <a:srgbClr val="CFAFE7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大头儿子和小头爸爸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93864" y="4055110"/>
            <a:ext cx="2854742" cy="680085"/>
          </a:xfrm>
          <a:prstGeom prst="plaque">
            <a:avLst/>
          </a:prstGeom>
          <a:solidFill>
            <a:srgbClr val="CFAFE7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白马和乌鸦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217" y="3156155"/>
            <a:ext cx="1015694" cy="37018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  <p:bldP spid="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305810" y="1349375"/>
            <a:ext cx="5529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照样子，用自己的话转述别人的话。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11580" y="2439035"/>
            <a:ext cx="9022715" cy="1553366"/>
          </a:xfrm>
          <a:prstGeom prst="round2DiagRect">
            <a:avLst>
              <a:gd name="adj1" fmla="val 45986"/>
              <a:gd name="adj2" fmla="val 0"/>
            </a:avLst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7EAE9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裁缝说：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我和别的裁缝不一样，我是个性子最慢的裁缝啊。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裁缝说，他和别的裁缝不一样，他是个性子最慢的裁缝。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172335" y="5208270"/>
            <a:ext cx="8062595" cy="510139"/>
          </a:xfrm>
          <a:prstGeom prst="round2Diag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转述别人的话时，第一人称“我”变成了第三人称“他”。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126615" y="4436110"/>
            <a:ext cx="8186857" cy="510778"/>
          </a:xfrm>
          <a:prstGeom prst="round2Diag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转述别人的话时，冒号、引号，不用了。冒号变成了逗号。</a:t>
            </a:r>
          </a:p>
        </p:txBody>
      </p:sp>
      <p:pic>
        <p:nvPicPr>
          <p:cNvPr id="8" name="图片 7" descr="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235" y="2586355"/>
            <a:ext cx="1127125" cy="852170"/>
          </a:xfrm>
          <a:prstGeom prst="rect">
            <a:avLst/>
          </a:prstGeom>
          <a:ln>
            <a:noFill/>
          </a:ln>
        </p:spPr>
      </p:pic>
      <p:pic>
        <p:nvPicPr>
          <p:cNvPr id="9" name="图片 8" descr="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770" y="2606040"/>
            <a:ext cx="1101725" cy="832485"/>
          </a:xfrm>
          <a:prstGeom prst="rect">
            <a:avLst/>
          </a:prstGeom>
          <a:ln>
            <a:noFill/>
          </a:ln>
        </p:spPr>
      </p:pic>
      <p:pic>
        <p:nvPicPr>
          <p:cNvPr id="10" name="图片 9" descr="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265" y="3159760"/>
            <a:ext cx="1101725" cy="832485"/>
          </a:xfrm>
          <a:prstGeom prst="rect">
            <a:avLst/>
          </a:prstGeom>
          <a:ln>
            <a:noFill/>
          </a:ln>
        </p:spPr>
      </p:pic>
      <p:pic>
        <p:nvPicPr>
          <p:cNvPr id="11" name="图片 10" descr="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995" y="3159760"/>
            <a:ext cx="1127125" cy="852170"/>
          </a:xfrm>
          <a:prstGeom prst="rect">
            <a:avLst/>
          </a:prstGeom>
          <a:ln>
            <a:noFill/>
          </a:ln>
        </p:spPr>
      </p:pic>
      <p:sp>
        <p:nvSpPr>
          <p:cNvPr id="12" name="文本框 11"/>
          <p:cNvSpPr txBox="1"/>
          <p:nvPr/>
        </p:nvSpPr>
        <p:spPr>
          <a:xfrm>
            <a:off x="1211580" y="2439035"/>
            <a:ext cx="9022715" cy="1553366"/>
          </a:xfrm>
          <a:prstGeom prst="round2DiagRect">
            <a:avLst>
              <a:gd name="adj1" fmla="val 45986"/>
              <a:gd name="adj2" fmla="val 0"/>
            </a:avLst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7EAE9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裁缝说：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我和别的裁缝不一样，我是个性子最慢的裁缝啊。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裁缝说，他和别的裁缝不一样，他是个性子最慢的裁缝。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1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443854" y="1519555"/>
            <a:ext cx="7294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仿照例句，把所给的句子改成转述别人的话。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472304" y="2342515"/>
            <a:ext cx="7938016" cy="559891"/>
          </a:xfrm>
          <a:prstGeom prst="hexagon">
            <a:avLst/>
          </a:prstGeom>
          <a:solidFill>
            <a:srgbClr val="92D050"/>
          </a:solidFill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裁缝又补充一句：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不过，我指的是明年冬天。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41089" y="4313555"/>
            <a:ext cx="11040745" cy="555427"/>
          </a:xfrm>
          <a:prstGeom prst="hexagon">
            <a:avLst/>
          </a:prstGeom>
          <a:solidFill>
            <a:srgbClr val="FF6600"/>
          </a:solidFill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老婆婆说：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唉！管他狼哩，管他虎哩，我什么都不怕，就怕漏！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907914" y="3379470"/>
            <a:ext cx="7689175" cy="559891"/>
          </a:xfrm>
          <a:prstGeom prst="hexagon">
            <a:avLst/>
          </a:prstGeom>
          <a:noFill/>
          <a:ln w="3810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裁缝又补充一句，不过，他指的是明年冬天。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297044" y="5217795"/>
            <a:ext cx="9849564" cy="555427"/>
          </a:xfrm>
          <a:prstGeom prst="hexagon">
            <a:avLst/>
          </a:prstGeom>
          <a:noFill/>
          <a:ln w="38100"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老婆婆说，管他狼哩，管他虎哩，她什么都不怕，就怕漏！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1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日积月累</a:t>
            </a:r>
          </a:p>
        </p:txBody>
      </p:sp>
      <p:pic>
        <p:nvPicPr>
          <p:cNvPr id="3" name="内容占位符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522" y="2130425"/>
            <a:ext cx="3549650" cy="3373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文本框 3"/>
          <p:cNvSpPr txBox="1"/>
          <p:nvPr/>
        </p:nvSpPr>
        <p:spPr>
          <a:xfrm>
            <a:off x="4946015" y="2524919"/>
            <a:ext cx="6456045" cy="2584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大林寺桃花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【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唐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白居易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】</a:t>
            </a: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人间四月芳菲尽，山寺桃花始盛开。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长恨春归无觅处，不知转入此中来。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日积月累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157345" y="1762392"/>
            <a:ext cx="7216775" cy="382816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作者简介：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白居易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(772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年－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846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年），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字乐天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号香山居士，又号醉吟先生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，是唐代伟大的现实主义诗人，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唐代三大诗人之一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。白居易与元稹共同倡导新乐府运动，世称“元白”，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与刘禹锡并称“刘白”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白居易的诗歌题材广泛，形式多样，语言平易通俗，有“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诗魔”和“诗王”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之称。官至翰林学士、左赞善大夫。公元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846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年，白居易在洛阳逝世，葬于香山。有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白氏长庆集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传世，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代表诗作有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长恨歌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卖炭翁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、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琵琶行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等。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96" y="2305969"/>
            <a:ext cx="2755265" cy="2741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日积月累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50315" y="1891139"/>
            <a:ext cx="10091420" cy="702706"/>
          </a:xfrm>
          <a:prstGeom prst="snip2Diag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大林寺：在庐山大林峰，相传为晋代僧人昙诜所建，为我国佛教胜地之一。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50315" y="3153519"/>
            <a:ext cx="4359863" cy="550962"/>
          </a:xfrm>
          <a:prstGeom prst="snip2DiagRect">
            <a:avLst/>
          </a:prstGeom>
          <a:solidFill>
            <a:srgbClr val="CFAFE7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人间：指庐山下的平地村落。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250315" y="3979654"/>
            <a:ext cx="7644527" cy="550962"/>
          </a:xfrm>
          <a:prstGeom prst="snip2Diag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芳菲：盛开的花，亦可泛指花，花草艳盛的阳春景色。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50315" y="5056614"/>
            <a:ext cx="2723674" cy="550962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尽：指花凋谢了。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413250" y="5056614"/>
            <a:ext cx="2723674" cy="550962"/>
          </a:xfrm>
          <a:prstGeom prst="snip2DiagRect">
            <a:avLst/>
          </a:prstGeom>
          <a:solidFill>
            <a:srgbClr val="CFAFE7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山寺：指大林寺。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143875" y="5056614"/>
            <a:ext cx="2429589" cy="550962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始：才；刚刚。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日积月累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305685" y="1736725"/>
            <a:ext cx="2723674" cy="550962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长恨：常常惋惜。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192780" y="2642235"/>
            <a:ext cx="3134403" cy="550962"/>
          </a:xfrm>
          <a:prstGeom prst="snip2Diag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春归：春天回去了。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669155" y="3429635"/>
            <a:ext cx="1497925" cy="550962"/>
          </a:xfrm>
          <a:prstGeom prst="snip2Diag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觅：寻找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157720" y="3429635"/>
            <a:ext cx="3418674" cy="550962"/>
          </a:xfrm>
          <a:prstGeom prst="snip2Diag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不知：岂料、想不到。 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334000" y="4646930"/>
            <a:ext cx="1497925" cy="550962"/>
          </a:xfrm>
          <a:prstGeom prst="snip2Diag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转：反。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974330" y="4646930"/>
            <a:ext cx="3325535" cy="550962"/>
          </a:xfrm>
          <a:prstGeom prst="snip2Diag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此中：这深山的寺庙里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53" y="2318112"/>
            <a:ext cx="1245632" cy="45398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日积月累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268844" y="1933575"/>
            <a:ext cx="7280275" cy="3780155"/>
            <a:chOff x="1344" y="5563"/>
            <a:chExt cx="12740" cy="1578"/>
          </a:xfrm>
        </p:grpSpPr>
        <p:pic>
          <p:nvPicPr>
            <p:cNvPr id="11" name="图片 10" descr="图片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4" y="5594"/>
              <a:ext cx="12740" cy="1547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2264" y="5563"/>
              <a:ext cx="10602" cy="142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译文</a:t>
              </a:r>
              <a:r>
                <a:rPr kumimoji="0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：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    四月，正是平地上春归芳菲落尽的时候，高山古寺之中的桃花竟刚刚才盛放。我常常为春天的逝去，为其无处寻觅而伤感，此时重新遇到春景后，喜出望外，猛然醒悟：没想到春天反倒在这深山寺庙之中了。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rcRect b="6697"/>
          <a:stretch>
            <a:fillRect/>
          </a:stretch>
        </p:blipFill>
        <p:spPr>
          <a:xfrm>
            <a:off x="641089" y="2283460"/>
            <a:ext cx="3036570" cy="2716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课文导读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521777" y="1719580"/>
            <a:ext cx="9148445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rPr>
              <a:t>同学们，今天我们学习“语文园地”的内容。</a:t>
            </a:r>
          </a:p>
        </p:txBody>
      </p:sp>
      <p:pic>
        <p:nvPicPr>
          <p:cNvPr id="4" name="图片 2"/>
          <p:cNvPicPr>
            <a:picLocks noChangeAspect="1" noChangeArrowheads="1"/>
          </p:cNvPicPr>
          <p:nvPr/>
        </p:nvPicPr>
        <p:blipFill>
          <a:blip r:embed="rId3" cstate="print"/>
          <a:srcRect l="2818" t="7625" r="2213" b="10794"/>
          <a:stretch>
            <a:fillRect/>
          </a:stretch>
        </p:blipFill>
        <p:spPr bwMode="auto">
          <a:xfrm>
            <a:off x="2924491" y="2906890"/>
            <a:ext cx="6343015" cy="273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课堂小结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107055" y="2616200"/>
            <a:ext cx="7932420" cy="24816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1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通过本节课的学习，我们学会了复述，学习了形旁表义功能的带有口字旁和言字旁的形声字，学习了拟声词组的修饰作用，了解了带有反义词的并列关系的词组，学会转述别人的话，学习理解了古诗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大林寺桃花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02" y="2318112"/>
            <a:ext cx="1245632" cy="45398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课堂练习</a:t>
            </a:r>
          </a:p>
        </p:txBody>
      </p:sp>
      <p:sp>
        <p:nvSpPr>
          <p:cNvPr id="9" name="矩形 17"/>
          <p:cNvSpPr/>
          <p:nvPr/>
        </p:nvSpPr>
        <p:spPr>
          <a:xfrm>
            <a:off x="975360" y="2440305"/>
            <a:ext cx="5805805" cy="130888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1.仿写句子。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例：石头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梆的一声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落在地上。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75360" y="4635500"/>
            <a:ext cx="8324715" cy="671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看见小孩子落水了，他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扑通一声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跳入水中救人。  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　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075" y="2318112"/>
            <a:ext cx="1245632" cy="45398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课堂练习</a:t>
            </a:r>
          </a:p>
        </p:txBody>
      </p:sp>
      <p:sp>
        <p:nvSpPr>
          <p:cNvPr id="14" name="矩形 17"/>
          <p:cNvSpPr/>
          <p:nvPr/>
        </p:nvSpPr>
        <p:spPr>
          <a:xfrm>
            <a:off x="1272540" y="2255520"/>
            <a:ext cx="8324215" cy="130888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2.把下面的句子改成间接引语。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裁缝又补充一句：“不过，我指的是明年冬天。”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272540" y="4392930"/>
            <a:ext cx="7579836" cy="892428"/>
          </a:xfrm>
          <a:prstGeom prst="bevel">
            <a:avLst/>
          </a:prstGeom>
          <a:solidFill>
            <a:srgbClr val="FDDEE6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裁缝又补充一句，不过，他指的是明年冬天。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家庭作业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70610" y="1384481"/>
            <a:ext cx="7827645" cy="20692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1.用自己的话复述本单元学过的童话故事。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2.背诵《日积月累》，</a:t>
            </a:r>
            <a:r>
              <a:rPr kumimoji="0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并每句名言的大概意思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pic>
        <p:nvPicPr>
          <p:cNvPr id="3" name="图片 2" descr="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8255" y="3429000"/>
            <a:ext cx="1815112" cy="2476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 flipH="1">
            <a:off x="752564" y="0"/>
            <a:ext cx="4346169" cy="1121790"/>
            <a:chOff x="7315842" y="0"/>
            <a:chExt cx="4346169" cy="1121790"/>
          </a:xfrm>
        </p:grpSpPr>
        <p:sp>
          <p:nvSpPr>
            <p:cNvPr id="14" name="矩形 13"/>
            <p:cNvSpPr/>
            <p:nvPr/>
          </p:nvSpPr>
          <p:spPr>
            <a:xfrm flipH="1">
              <a:off x="10788826" y="0"/>
              <a:ext cx="780934" cy="1121790"/>
            </a:xfrm>
            <a:prstGeom prst="rect">
              <a:avLst/>
            </a:prstGeom>
            <a:gradFill flip="none" rotWithShape="1">
              <a:gsLst>
                <a:gs pos="0">
                  <a:srgbClr val="0AEDD2"/>
                </a:gs>
                <a:gs pos="100000">
                  <a:srgbClr val="0383CD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 flipH="1">
              <a:off x="10696575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课前导读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 flipH="1">
              <a:off x="9448838" y="754144"/>
              <a:ext cx="1146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字词揭秘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 flipH="1">
              <a:off x="8382340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课文精讲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 flipH="1">
              <a:off x="7315842" y="754144"/>
              <a:ext cx="9654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658723" y="662208"/>
            <a:ext cx="5109077" cy="5713568"/>
            <a:chOff x="6658723" y="662208"/>
            <a:chExt cx="5109077" cy="5713568"/>
          </a:xfrm>
        </p:grpSpPr>
        <p:grpSp>
          <p:nvGrpSpPr>
            <p:cNvPr id="5" name="组合 4"/>
            <p:cNvGrpSpPr/>
            <p:nvPr/>
          </p:nvGrpSpPr>
          <p:grpSpPr>
            <a:xfrm>
              <a:off x="6658723" y="662208"/>
              <a:ext cx="5109077" cy="5713568"/>
              <a:chOff x="6658723" y="662208"/>
              <a:chExt cx="5109077" cy="5713568"/>
            </a:xfrm>
          </p:grpSpPr>
          <p:pic>
            <p:nvPicPr>
              <p:cNvPr id="3" name="图片 2" descr="图片包含 草, 户外, 田地, 公园&#10;&#10;描述已自动生成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8723" y="673181"/>
                <a:ext cx="3720854" cy="5188981"/>
              </a:xfrm>
              <a:prstGeom prst="rect">
                <a:avLst/>
              </a:prstGeom>
            </p:spPr>
          </p:pic>
          <p:sp>
            <p:nvSpPr>
              <p:cNvPr id="6" name="矩形 5"/>
              <p:cNvSpPr/>
              <p:nvPr/>
            </p:nvSpPr>
            <p:spPr>
              <a:xfrm flipH="1">
                <a:off x="7146981" y="1156294"/>
                <a:ext cx="3711173" cy="5188980"/>
              </a:xfrm>
              <a:prstGeom prst="rect">
                <a:avLst/>
              </a:prstGeom>
              <a:gradFill flip="none" rotWithShape="0">
                <a:gsLst>
                  <a:gs pos="43000">
                    <a:srgbClr val="0AEDD2">
                      <a:alpha val="0"/>
                    </a:srgbClr>
                  </a:gs>
                  <a:gs pos="100000">
                    <a:srgbClr val="0380CD">
                      <a:alpha val="74000"/>
                    </a:srgb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7" name="十字形 6"/>
              <p:cNvSpPr/>
              <p:nvPr/>
            </p:nvSpPr>
            <p:spPr>
              <a:xfrm>
                <a:off x="11353780" y="662208"/>
                <a:ext cx="368935" cy="368935"/>
              </a:xfrm>
              <a:prstGeom prst="plus">
                <a:avLst>
                  <a:gd name="adj" fmla="val 36138"/>
                </a:avLst>
              </a:prstGeom>
              <a:gradFill>
                <a:gsLst>
                  <a:gs pos="0">
                    <a:srgbClr val="0AEDD2">
                      <a:alpha val="85000"/>
                    </a:srgbClr>
                  </a:gs>
                  <a:gs pos="100000">
                    <a:srgbClr val="0380CD">
                      <a:alpha val="90000"/>
                    </a:srgbClr>
                  </a:gs>
                </a:gsLst>
                <a:lin ang="90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1398468" y="3913246"/>
                <a:ext cx="369332" cy="2462530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dist"/>
                <a:r>
                  <a:rPr lang="zh-CN" altLang="en-US" sz="1200" dirty="0">
                    <a:solidFill>
                      <a:sysClr val="windowText" lastClr="000000"/>
                    </a:solidFill>
                    <a:effectLst/>
                    <a:cs typeface="+mn-ea"/>
                    <a:sym typeface="+mn-lt"/>
                  </a:rPr>
                  <a:t>语文精品课件</a:t>
                </a:r>
                <a:endParaRPr lang="en-US" altLang="zh-CN" sz="1200" dirty="0">
                  <a:solidFill>
                    <a:sysClr val="windowText" lastClr="000000"/>
                  </a:solidFill>
                  <a:effectLst/>
                  <a:cs typeface="+mn-ea"/>
                  <a:sym typeface="+mn-lt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7901609" y="5134222"/>
              <a:ext cx="24779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cs typeface="+mn-ea"/>
                  <a:sym typeface="+mn-lt"/>
                </a:rPr>
                <a:t>语文园地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5032" y="2615940"/>
            <a:ext cx="4752082" cy="2251431"/>
            <a:chOff x="655032" y="2615940"/>
            <a:chExt cx="4752082" cy="2251431"/>
          </a:xfrm>
        </p:grpSpPr>
        <p:sp>
          <p:nvSpPr>
            <p:cNvPr id="30" name="文本框 29"/>
            <p:cNvSpPr txBox="1"/>
            <p:nvPr/>
          </p:nvSpPr>
          <p:spPr>
            <a:xfrm>
              <a:off x="655032" y="2615940"/>
              <a:ext cx="47520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zh-CN" altLang="en-US" sz="5400" dirty="0">
                  <a:gradFill flip="none" rotWithShape="1">
                    <a:gsLst>
                      <a:gs pos="0">
                        <a:srgbClr val="0AEDD2"/>
                      </a:gs>
                      <a:gs pos="100000">
                        <a:srgbClr val="0383CD"/>
                      </a:gs>
                    </a:gsLst>
                    <a:lin ang="2700000" scaled="1"/>
                    <a:tileRect/>
                  </a:gradFill>
                  <a:cs typeface="+mn-ea"/>
                  <a:sym typeface="+mn-lt"/>
                </a:rPr>
                <a:t>感谢各位聆听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0AEDD2"/>
                    </a:gs>
                    <a:gs pos="100000">
                      <a:srgbClr val="0383CD"/>
                    </a:gs>
                  </a:gsLst>
                  <a:lin ang="2700000" scaled="1"/>
                  <a:tileRect/>
                </a:gra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语文精品课件 三年级下册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授课老师：某某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| 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授课时间：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矩形: 圆角 32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flipH="1">
            <a:off x="847173" y="5144518"/>
            <a:ext cx="1384360" cy="1228448"/>
            <a:chOff x="10185400" y="4966718"/>
            <a:chExt cx="1384360" cy="1228448"/>
          </a:xfrm>
        </p:grpSpPr>
        <p:grpSp>
          <p:nvGrpSpPr>
            <p:cNvPr id="35" name="组合 34"/>
            <p:cNvGrpSpPr/>
            <p:nvPr/>
          </p:nvGrpSpPr>
          <p:grpSpPr>
            <a:xfrm>
              <a:off x="10185400" y="5873524"/>
              <a:ext cx="1384360" cy="321642"/>
              <a:chOff x="10185400" y="5731858"/>
              <a:chExt cx="1384360" cy="321642"/>
            </a:xfrm>
          </p:grpSpPr>
          <p:sp>
            <p:nvSpPr>
              <p:cNvPr id="40" name="矩形 39"/>
              <p:cNvSpPr/>
              <p:nvPr/>
            </p:nvSpPr>
            <p:spPr>
              <a:xfrm flipH="1">
                <a:off x="10185400" y="5731858"/>
                <a:ext cx="1384360" cy="32164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effectLst>
                <a:outerShdw blurRad="381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 flipH="1">
                <a:off x="10458064" y="5778011"/>
                <a:ext cx="8390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某某小学</a:t>
                </a: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 flipH="1">
              <a:off x="10250176" y="4966718"/>
              <a:ext cx="1302893" cy="241281"/>
              <a:chOff x="642394" y="4701076"/>
              <a:chExt cx="1539683" cy="285131"/>
            </a:xfrm>
            <a:solidFill>
              <a:srgbClr val="ED7D31"/>
            </a:solidFill>
          </p:grpSpPr>
          <p:sp>
            <p:nvSpPr>
              <p:cNvPr id="37" name="two-coin-stacks_72132"/>
              <p:cNvSpPr>
                <a:spLocks noChangeAspect="1"/>
              </p:cNvSpPr>
              <p:nvPr/>
            </p:nvSpPr>
            <p:spPr bwMode="auto">
              <a:xfrm>
                <a:off x="1247958" y="4701076"/>
                <a:ext cx="285132" cy="281098"/>
              </a:xfrm>
              <a:custGeom>
                <a:avLst/>
                <a:gdLst>
                  <a:gd name="connsiteX0" fmla="*/ 261001 w 608698"/>
                  <a:gd name="connsiteY0" fmla="*/ 479068 h 600088"/>
                  <a:gd name="connsiteX1" fmla="*/ 432425 w 608698"/>
                  <a:gd name="connsiteY1" fmla="*/ 554184 h 600088"/>
                  <a:gd name="connsiteX2" fmla="*/ 603774 w 608698"/>
                  <a:gd name="connsiteY2" fmla="*/ 479068 h 600088"/>
                  <a:gd name="connsiteX3" fmla="*/ 608697 w 608698"/>
                  <a:gd name="connsiteY3" fmla="*/ 502020 h 600088"/>
                  <a:gd name="connsiteX4" fmla="*/ 432425 w 608698"/>
                  <a:gd name="connsiteY4" fmla="*/ 600088 h 600088"/>
                  <a:gd name="connsiteX5" fmla="*/ 256152 w 608698"/>
                  <a:gd name="connsiteY5" fmla="*/ 502020 h 600088"/>
                  <a:gd name="connsiteX6" fmla="*/ 261001 w 608698"/>
                  <a:gd name="connsiteY6" fmla="*/ 479068 h 600088"/>
                  <a:gd name="connsiteX7" fmla="*/ 4924 w 608698"/>
                  <a:gd name="connsiteY7" fmla="*/ 382605 h 600088"/>
                  <a:gd name="connsiteX8" fmla="*/ 176285 w 608698"/>
                  <a:gd name="connsiteY8" fmla="*/ 457793 h 600088"/>
                  <a:gd name="connsiteX9" fmla="*/ 236041 w 608698"/>
                  <a:gd name="connsiteY9" fmla="*/ 451980 h 600088"/>
                  <a:gd name="connsiteX10" fmla="*/ 231640 w 608698"/>
                  <a:gd name="connsiteY10" fmla="*/ 462264 h 600088"/>
                  <a:gd name="connsiteX11" fmla="*/ 225000 w 608698"/>
                  <a:gd name="connsiteY11" fmla="*/ 493412 h 600088"/>
                  <a:gd name="connsiteX12" fmla="*/ 225298 w 608698"/>
                  <a:gd name="connsiteY12" fmla="*/ 499820 h 600088"/>
                  <a:gd name="connsiteX13" fmla="*/ 176285 w 608698"/>
                  <a:gd name="connsiteY13" fmla="*/ 503695 h 600088"/>
                  <a:gd name="connsiteX14" fmla="*/ 0 w 608698"/>
                  <a:gd name="connsiteY14" fmla="*/ 405556 h 600088"/>
                  <a:gd name="connsiteX15" fmla="*/ 4924 w 608698"/>
                  <a:gd name="connsiteY15" fmla="*/ 382605 h 600088"/>
                  <a:gd name="connsiteX16" fmla="*/ 261001 w 608698"/>
                  <a:gd name="connsiteY16" fmla="*/ 375478 h 600088"/>
                  <a:gd name="connsiteX17" fmla="*/ 432425 w 608698"/>
                  <a:gd name="connsiteY17" fmla="*/ 450622 h 600088"/>
                  <a:gd name="connsiteX18" fmla="*/ 603774 w 608698"/>
                  <a:gd name="connsiteY18" fmla="*/ 375478 h 600088"/>
                  <a:gd name="connsiteX19" fmla="*/ 608697 w 608698"/>
                  <a:gd name="connsiteY19" fmla="*/ 398416 h 600088"/>
                  <a:gd name="connsiteX20" fmla="*/ 432425 w 608698"/>
                  <a:gd name="connsiteY20" fmla="*/ 496498 h 600088"/>
                  <a:gd name="connsiteX21" fmla="*/ 256152 w 608698"/>
                  <a:gd name="connsiteY21" fmla="*/ 398416 h 600088"/>
                  <a:gd name="connsiteX22" fmla="*/ 261001 w 608698"/>
                  <a:gd name="connsiteY22" fmla="*/ 375478 h 600088"/>
                  <a:gd name="connsiteX23" fmla="*/ 4924 w 608698"/>
                  <a:gd name="connsiteY23" fmla="*/ 279086 h 600088"/>
                  <a:gd name="connsiteX24" fmla="*/ 176285 w 608698"/>
                  <a:gd name="connsiteY24" fmla="*/ 354274 h 600088"/>
                  <a:gd name="connsiteX25" fmla="*/ 236041 w 608698"/>
                  <a:gd name="connsiteY25" fmla="*/ 348461 h 600088"/>
                  <a:gd name="connsiteX26" fmla="*/ 231640 w 608698"/>
                  <a:gd name="connsiteY26" fmla="*/ 358745 h 600088"/>
                  <a:gd name="connsiteX27" fmla="*/ 225000 w 608698"/>
                  <a:gd name="connsiteY27" fmla="*/ 389818 h 600088"/>
                  <a:gd name="connsiteX28" fmla="*/ 225298 w 608698"/>
                  <a:gd name="connsiteY28" fmla="*/ 396301 h 600088"/>
                  <a:gd name="connsiteX29" fmla="*/ 176285 w 608698"/>
                  <a:gd name="connsiteY29" fmla="*/ 400176 h 600088"/>
                  <a:gd name="connsiteX30" fmla="*/ 0 w 608698"/>
                  <a:gd name="connsiteY30" fmla="*/ 302037 h 600088"/>
                  <a:gd name="connsiteX31" fmla="*/ 4924 w 608698"/>
                  <a:gd name="connsiteY31" fmla="*/ 279086 h 600088"/>
                  <a:gd name="connsiteX32" fmla="*/ 261001 w 608698"/>
                  <a:gd name="connsiteY32" fmla="*/ 271959 h 600088"/>
                  <a:gd name="connsiteX33" fmla="*/ 432425 w 608698"/>
                  <a:gd name="connsiteY33" fmla="*/ 347103 h 600088"/>
                  <a:gd name="connsiteX34" fmla="*/ 603774 w 608698"/>
                  <a:gd name="connsiteY34" fmla="*/ 271959 h 600088"/>
                  <a:gd name="connsiteX35" fmla="*/ 608697 w 608698"/>
                  <a:gd name="connsiteY35" fmla="*/ 294897 h 600088"/>
                  <a:gd name="connsiteX36" fmla="*/ 432425 w 608698"/>
                  <a:gd name="connsiteY36" fmla="*/ 392979 h 600088"/>
                  <a:gd name="connsiteX37" fmla="*/ 256152 w 608698"/>
                  <a:gd name="connsiteY37" fmla="*/ 294897 h 600088"/>
                  <a:gd name="connsiteX38" fmla="*/ 261001 w 608698"/>
                  <a:gd name="connsiteY38" fmla="*/ 271959 h 600088"/>
                  <a:gd name="connsiteX39" fmla="*/ 4924 w 608698"/>
                  <a:gd name="connsiteY39" fmla="*/ 175567 h 600088"/>
                  <a:gd name="connsiteX40" fmla="*/ 176285 w 608698"/>
                  <a:gd name="connsiteY40" fmla="*/ 250713 h 600088"/>
                  <a:gd name="connsiteX41" fmla="*/ 236041 w 608698"/>
                  <a:gd name="connsiteY41" fmla="*/ 244904 h 600088"/>
                  <a:gd name="connsiteX42" fmla="*/ 231640 w 608698"/>
                  <a:gd name="connsiteY42" fmla="*/ 255182 h 600088"/>
                  <a:gd name="connsiteX43" fmla="*/ 225000 w 608698"/>
                  <a:gd name="connsiteY43" fmla="*/ 286238 h 600088"/>
                  <a:gd name="connsiteX44" fmla="*/ 225298 w 608698"/>
                  <a:gd name="connsiteY44" fmla="*/ 292718 h 600088"/>
                  <a:gd name="connsiteX45" fmla="*/ 176285 w 608698"/>
                  <a:gd name="connsiteY45" fmla="*/ 296516 h 600088"/>
                  <a:gd name="connsiteX46" fmla="*/ 0 w 608698"/>
                  <a:gd name="connsiteY46" fmla="*/ 198506 h 600088"/>
                  <a:gd name="connsiteX47" fmla="*/ 4924 w 608698"/>
                  <a:gd name="connsiteY47" fmla="*/ 175567 h 600088"/>
                  <a:gd name="connsiteX48" fmla="*/ 432425 w 608698"/>
                  <a:gd name="connsiteY48" fmla="*/ 96392 h 600088"/>
                  <a:gd name="connsiteX49" fmla="*/ 608698 w 608698"/>
                  <a:gd name="connsiteY49" fmla="*/ 194443 h 600088"/>
                  <a:gd name="connsiteX50" fmla="*/ 432425 w 608698"/>
                  <a:gd name="connsiteY50" fmla="*/ 292494 h 600088"/>
                  <a:gd name="connsiteX51" fmla="*/ 256152 w 608698"/>
                  <a:gd name="connsiteY51" fmla="*/ 194443 h 600088"/>
                  <a:gd name="connsiteX52" fmla="*/ 432425 w 608698"/>
                  <a:gd name="connsiteY52" fmla="*/ 96392 h 600088"/>
                  <a:gd name="connsiteX53" fmla="*/ 176258 w 608698"/>
                  <a:gd name="connsiteY53" fmla="*/ 0 h 600088"/>
                  <a:gd name="connsiteX54" fmla="*/ 347817 w 608698"/>
                  <a:gd name="connsiteY54" fmla="*/ 75446 h 600088"/>
                  <a:gd name="connsiteX55" fmla="*/ 224966 w 608698"/>
                  <a:gd name="connsiteY55" fmla="*/ 185823 h 600088"/>
                  <a:gd name="connsiteX56" fmla="*/ 225264 w 608698"/>
                  <a:gd name="connsiteY56" fmla="*/ 192228 h 600088"/>
                  <a:gd name="connsiteX57" fmla="*/ 176258 w 608698"/>
                  <a:gd name="connsiteY57" fmla="*/ 196101 h 600088"/>
                  <a:gd name="connsiteX58" fmla="*/ 0 w 608698"/>
                  <a:gd name="connsiteY58" fmla="*/ 98013 h 600088"/>
                  <a:gd name="connsiteX59" fmla="*/ 176258 w 608698"/>
                  <a:gd name="connsiteY59" fmla="*/ 0 h 60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8698" h="600088">
                    <a:moveTo>
                      <a:pt x="261001" y="479068"/>
                    </a:moveTo>
                    <a:cubicBezTo>
                      <a:pt x="279575" y="522140"/>
                      <a:pt x="349249" y="554184"/>
                      <a:pt x="432425" y="554184"/>
                    </a:cubicBezTo>
                    <a:cubicBezTo>
                      <a:pt x="515600" y="554184"/>
                      <a:pt x="585199" y="522140"/>
                      <a:pt x="603774" y="479068"/>
                    </a:cubicBezTo>
                    <a:cubicBezTo>
                      <a:pt x="606981" y="486371"/>
                      <a:pt x="608697" y="494046"/>
                      <a:pt x="608697" y="502020"/>
                    </a:cubicBezTo>
                    <a:cubicBezTo>
                      <a:pt x="608697" y="556196"/>
                      <a:pt x="529774" y="600088"/>
                      <a:pt x="432425" y="600088"/>
                    </a:cubicBezTo>
                    <a:cubicBezTo>
                      <a:pt x="335076" y="600088"/>
                      <a:pt x="256152" y="556196"/>
                      <a:pt x="256152" y="502020"/>
                    </a:cubicBezTo>
                    <a:cubicBezTo>
                      <a:pt x="256152" y="494046"/>
                      <a:pt x="257868" y="486371"/>
                      <a:pt x="261001" y="479068"/>
                    </a:cubicBezTo>
                    <a:close/>
                    <a:moveTo>
                      <a:pt x="4924" y="382605"/>
                    </a:moveTo>
                    <a:cubicBezTo>
                      <a:pt x="23425" y="425750"/>
                      <a:pt x="93103" y="457793"/>
                      <a:pt x="176285" y="457793"/>
                    </a:cubicBezTo>
                    <a:cubicBezTo>
                      <a:pt x="197248" y="457793"/>
                      <a:pt x="217391" y="455781"/>
                      <a:pt x="236041" y="451980"/>
                    </a:cubicBezTo>
                    <a:lnTo>
                      <a:pt x="231640" y="462264"/>
                    </a:lnTo>
                    <a:cubicBezTo>
                      <a:pt x="227238" y="472398"/>
                      <a:pt x="225000" y="482905"/>
                      <a:pt x="225000" y="493412"/>
                    </a:cubicBezTo>
                    <a:cubicBezTo>
                      <a:pt x="225000" y="495573"/>
                      <a:pt x="225149" y="497734"/>
                      <a:pt x="225298" y="499820"/>
                    </a:cubicBezTo>
                    <a:cubicBezTo>
                      <a:pt x="209781" y="502354"/>
                      <a:pt x="193294" y="503695"/>
                      <a:pt x="176285" y="503695"/>
                    </a:cubicBezTo>
                    <a:cubicBezTo>
                      <a:pt x="78929" y="503695"/>
                      <a:pt x="0" y="459730"/>
                      <a:pt x="0" y="405556"/>
                    </a:cubicBezTo>
                    <a:cubicBezTo>
                      <a:pt x="0" y="397657"/>
                      <a:pt x="1716" y="389982"/>
                      <a:pt x="4924" y="382605"/>
                    </a:cubicBezTo>
                    <a:close/>
                    <a:moveTo>
                      <a:pt x="261001" y="375478"/>
                    </a:moveTo>
                    <a:cubicBezTo>
                      <a:pt x="279575" y="418598"/>
                      <a:pt x="349249" y="450622"/>
                      <a:pt x="432425" y="450622"/>
                    </a:cubicBezTo>
                    <a:cubicBezTo>
                      <a:pt x="515600" y="450622"/>
                      <a:pt x="585199" y="418598"/>
                      <a:pt x="603774" y="375478"/>
                    </a:cubicBezTo>
                    <a:cubicBezTo>
                      <a:pt x="606981" y="382851"/>
                      <a:pt x="608697" y="390522"/>
                      <a:pt x="608697" y="398416"/>
                    </a:cubicBezTo>
                    <a:cubicBezTo>
                      <a:pt x="608697" y="452558"/>
                      <a:pt x="529774" y="496498"/>
                      <a:pt x="432425" y="496498"/>
                    </a:cubicBezTo>
                    <a:cubicBezTo>
                      <a:pt x="335076" y="496498"/>
                      <a:pt x="256152" y="452558"/>
                      <a:pt x="256152" y="398416"/>
                    </a:cubicBezTo>
                    <a:cubicBezTo>
                      <a:pt x="256152" y="390522"/>
                      <a:pt x="257868" y="382851"/>
                      <a:pt x="261001" y="375478"/>
                    </a:cubicBezTo>
                    <a:close/>
                    <a:moveTo>
                      <a:pt x="4924" y="279086"/>
                    </a:moveTo>
                    <a:cubicBezTo>
                      <a:pt x="23425" y="322231"/>
                      <a:pt x="93103" y="354274"/>
                      <a:pt x="176285" y="354274"/>
                    </a:cubicBezTo>
                    <a:cubicBezTo>
                      <a:pt x="197248" y="354274"/>
                      <a:pt x="217391" y="352187"/>
                      <a:pt x="236041" y="348461"/>
                    </a:cubicBezTo>
                    <a:lnTo>
                      <a:pt x="231640" y="358745"/>
                    </a:lnTo>
                    <a:cubicBezTo>
                      <a:pt x="227238" y="368879"/>
                      <a:pt x="225000" y="379311"/>
                      <a:pt x="225000" y="389818"/>
                    </a:cubicBezTo>
                    <a:cubicBezTo>
                      <a:pt x="225000" y="392054"/>
                      <a:pt x="225149" y="394140"/>
                      <a:pt x="225298" y="396301"/>
                    </a:cubicBezTo>
                    <a:cubicBezTo>
                      <a:pt x="209781" y="398835"/>
                      <a:pt x="193294" y="400176"/>
                      <a:pt x="176285" y="400176"/>
                    </a:cubicBezTo>
                    <a:cubicBezTo>
                      <a:pt x="78929" y="400176"/>
                      <a:pt x="0" y="356211"/>
                      <a:pt x="0" y="302037"/>
                    </a:cubicBezTo>
                    <a:cubicBezTo>
                      <a:pt x="0" y="294138"/>
                      <a:pt x="1716" y="286463"/>
                      <a:pt x="4924" y="279086"/>
                    </a:cubicBezTo>
                    <a:close/>
                    <a:moveTo>
                      <a:pt x="261001" y="271959"/>
                    </a:moveTo>
                    <a:cubicBezTo>
                      <a:pt x="279575" y="315079"/>
                      <a:pt x="349249" y="347103"/>
                      <a:pt x="432425" y="347103"/>
                    </a:cubicBezTo>
                    <a:cubicBezTo>
                      <a:pt x="515600" y="347103"/>
                      <a:pt x="585199" y="315079"/>
                      <a:pt x="603774" y="271959"/>
                    </a:cubicBezTo>
                    <a:cubicBezTo>
                      <a:pt x="606981" y="279332"/>
                      <a:pt x="608697" y="287003"/>
                      <a:pt x="608697" y="294897"/>
                    </a:cubicBezTo>
                    <a:cubicBezTo>
                      <a:pt x="608697" y="349039"/>
                      <a:pt x="529774" y="392979"/>
                      <a:pt x="432425" y="392979"/>
                    </a:cubicBezTo>
                    <a:cubicBezTo>
                      <a:pt x="335076" y="392979"/>
                      <a:pt x="256152" y="349039"/>
                      <a:pt x="256152" y="294897"/>
                    </a:cubicBezTo>
                    <a:cubicBezTo>
                      <a:pt x="256152" y="287003"/>
                      <a:pt x="257868" y="279332"/>
                      <a:pt x="261001" y="271959"/>
                    </a:cubicBezTo>
                    <a:close/>
                    <a:moveTo>
                      <a:pt x="4924" y="175567"/>
                    </a:moveTo>
                    <a:cubicBezTo>
                      <a:pt x="23425" y="218689"/>
                      <a:pt x="93103" y="250713"/>
                      <a:pt x="176285" y="250713"/>
                    </a:cubicBezTo>
                    <a:cubicBezTo>
                      <a:pt x="197248" y="250713"/>
                      <a:pt x="217391" y="248628"/>
                      <a:pt x="236041" y="244904"/>
                    </a:cubicBezTo>
                    <a:lnTo>
                      <a:pt x="231640" y="255182"/>
                    </a:lnTo>
                    <a:cubicBezTo>
                      <a:pt x="227238" y="265311"/>
                      <a:pt x="225000" y="275737"/>
                      <a:pt x="225000" y="286238"/>
                    </a:cubicBezTo>
                    <a:cubicBezTo>
                      <a:pt x="225000" y="288398"/>
                      <a:pt x="225149" y="290558"/>
                      <a:pt x="225298" y="292718"/>
                    </a:cubicBezTo>
                    <a:cubicBezTo>
                      <a:pt x="209781" y="295175"/>
                      <a:pt x="193294" y="296516"/>
                      <a:pt x="176285" y="296516"/>
                    </a:cubicBezTo>
                    <a:cubicBezTo>
                      <a:pt x="78929" y="296516"/>
                      <a:pt x="0" y="252650"/>
                      <a:pt x="0" y="198506"/>
                    </a:cubicBezTo>
                    <a:cubicBezTo>
                      <a:pt x="0" y="190611"/>
                      <a:pt x="1716" y="182940"/>
                      <a:pt x="4924" y="175567"/>
                    </a:cubicBezTo>
                    <a:close/>
                    <a:moveTo>
                      <a:pt x="432425" y="96392"/>
                    </a:moveTo>
                    <a:cubicBezTo>
                      <a:pt x="529778" y="96392"/>
                      <a:pt x="608698" y="140291"/>
                      <a:pt x="608698" y="194443"/>
                    </a:cubicBezTo>
                    <a:cubicBezTo>
                      <a:pt x="608698" y="248595"/>
                      <a:pt x="529778" y="292494"/>
                      <a:pt x="432425" y="292494"/>
                    </a:cubicBezTo>
                    <a:cubicBezTo>
                      <a:pt x="335072" y="292494"/>
                      <a:pt x="256152" y="248595"/>
                      <a:pt x="256152" y="194443"/>
                    </a:cubicBezTo>
                    <a:cubicBezTo>
                      <a:pt x="256152" y="140291"/>
                      <a:pt x="335072" y="96392"/>
                      <a:pt x="432425" y="96392"/>
                    </a:cubicBezTo>
                    <a:close/>
                    <a:moveTo>
                      <a:pt x="176258" y="0"/>
                    </a:moveTo>
                    <a:cubicBezTo>
                      <a:pt x="259651" y="0"/>
                      <a:pt x="329542" y="32175"/>
                      <a:pt x="347817" y="75446"/>
                    </a:cubicBezTo>
                    <a:cubicBezTo>
                      <a:pt x="275166" y="92800"/>
                      <a:pt x="224966" y="135103"/>
                      <a:pt x="224966" y="185823"/>
                    </a:cubicBezTo>
                    <a:cubicBezTo>
                      <a:pt x="224966" y="187983"/>
                      <a:pt x="225115" y="190143"/>
                      <a:pt x="225264" y="192228"/>
                    </a:cubicBezTo>
                    <a:cubicBezTo>
                      <a:pt x="209749" y="194760"/>
                      <a:pt x="193265" y="196101"/>
                      <a:pt x="176258" y="196101"/>
                    </a:cubicBezTo>
                    <a:cubicBezTo>
                      <a:pt x="78917" y="196101"/>
                      <a:pt x="0" y="152159"/>
                      <a:pt x="0" y="98013"/>
                    </a:cubicBezTo>
                    <a:cubicBezTo>
                      <a:pt x="0" y="43868"/>
                      <a:pt x="78917" y="0"/>
                      <a:pt x="17625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personal-id-card-of-a-man_47848"/>
              <p:cNvSpPr>
                <a:spLocks noChangeAspect="1"/>
              </p:cNvSpPr>
              <p:nvPr/>
            </p:nvSpPr>
            <p:spPr bwMode="auto">
              <a:xfrm>
                <a:off x="1855288" y="4727562"/>
                <a:ext cx="326789" cy="249970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pyramid-chart_64746"/>
              <p:cNvSpPr>
                <a:spLocks noChangeAspect="1"/>
              </p:cNvSpPr>
              <p:nvPr/>
            </p:nvSpPr>
            <p:spPr bwMode="auto">
              <a:xfrm>
                <a:off x="642394" y="4701076"/>
                <a:ext cx="283365" cy="285131"/>
              </a:xfrm>
              <a:custGeom>
                <a:avLst/>
                <a:gdLst>
                  <a:gd name="connsiteX0" fmla="*/ 71397 w 599947"/>
                  <a:gd name="connsiteY0" fmla="*/ 336103 h 603687"/>
                  <a:gd name="connsiteX1" fmla="*/ 299914 w 599947"/>
                  <a:gd name="connsiteY1" fmla="*/ 451272 h 603687"/>
                  <a:gd name="connsiteX2" fmla="*/ 528432 w 599947"/>
                  <a:gd name="connsiteY2" fmla="*/ 336103 h 603687"/>
                  <a:gd name="connsiteX3" fmla="*/ 599947 w 599947"/>
                  <a:gd name="connsiteY3" fmla="*/ 431289 h 603687"/>
                  <a:gd name="connsiteX4" fmla="*/ 299914 w 599947"/>
                  <a:gd name="connsiteY4" fmla="*/ 603687 h 603687"/>
                  <a:gd name="connsiteX5" fmla="*/ 0 w 599947"/>
                  <a:gd name="connsiteY5" fmla="*/ 431289 h 603687"/>
                  <a:gd name="connsiteX6" fmla="*/ 175572 w 599947"/>
                  <a:gd name="connsiteY6" fmla="*/ 181494 h 603687"/>
                  <a:gd name="connsiteX7" fmla="*/ 299879 w 599947"/>
                  <a:gd name="connsiteY7" fmla="*/ 238829 h 603687"/>
                  <a:gd name="connsiteX8" fmla="*/ 424187 w 599947"/>
                  <a:gd name="connsiteY8" fmla="*/ 181494 h 603687"/>
                  <a:gd name="connsiteX9" fmla="*/ 507295 w 599947"/>
                  <a:gd name="connsiteY9" fmla="*/ 292263 h 603687"/>
                  <a:gd name="connsiteX10" fmla="*/ 299879 w 599947"/>
                  <a:gd name="connsiteY10" fmla="*/ 396648 h 603687"/>
                  <a:gd name="connsiteX11" fmla="*/ 92582 w 599947"/>
                  <a:gd name="connsiteY11" fmla="*/ 292263 h 603687"/>
                  <a:gd name="connsiteX12" fmla="*/ 299903 w 599947"/>
                  <a:gd name="connsiteY12" fmla="*/ 0 h 603687"/>
                  <a:gd name="connsiteX13" fmla="*/ 403846 w 599947"/>
                  <a:gd name="connsiteY13" fmla="*/ 138571 h 603687"/>
                  <a:gd name="connsiteX14" fmla="*/ 299903 w 599947"/>
                  <a:gd name="connsiteY14" fmla="*/ 186575 h 603687"/>
                  <a:gd name="connsiteX15" fmla="*/ 195960 w 599947"/>
                  <a:gd name="connsiteY15" fmla="*/ 138571 h 60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9947" h="603687">
                    <a:moveTo>
                      <a:pt x="71397" y="336103"/>
                    </a:moveTo>
                    <a:lnTo>
                      <a:pt x="299914" y="451272"/>
                    </a:lnTo>
                    <a:lnTo>
                      <a:pt x="528432" y="336103"/>
                    </a:lnTo>
                    <a:lnTo>
                      <a:pt x="599947" y="431289"/>
                    </a:lnTo>
                    <a:lnTo>
                      <a:pt x="299914" y="603687"/>
                    </a:lnTo>
                    <a:lnTo>
                      <a:pt x="0" y="431289"/>
                    </a:lnTo>
                    <a:close/>
                    <a:moveTo>
                      <a:pt x="175572" y="181494"/>
                    </a:moveTo>
                    <a:lnTo>
                      <a:pt x="299879" y="238829"/>
                    </a:lnTo>
                    <a:lnTo>
                      <a:pt x="424187" y="181494"/>
                    </a:lnTo>
                    <a:lnTo>
                      <a:pt x="507295" y="292263"/>
                    </a:lnTo>
                    <a:lnTo>
                      <a:pt x="299879" y="396648"/>
                    </a:lnTo>
                    <a:lnTo>
                      <a:pt x="92582" y="292263"/>
                    </a:lnTo>
                    <a:close/>
                    <a:moveTo>
                      <a:pt x="299903" y="0"/>
                    </a:moveTo>
                    <a:lnTo>
                      <a:pt x="403846" y="138571"/>
                    </a:lnTo>
                    <a:lnTo>
                      <a:pt x="299903" y="186575"/>
                    </a:lnTo>
                    <a:lnTo>
                      <a:pt x="195960" y="138571"/>
                    </a:lnTo>
                    <a:close/>
                  </a:path>
                </a:pathLst>
              </a:custGeom>
              <a:gradFill>
                <a:gsLst>
                  <a:gs pos="0">
                    <a:srgbClr val="0AEDD2"/>
                  </a:gs>
                  <a:gs pos="100000">
                    <a:srgbClr val="0383CD"/>
                  </a:gs>
                </a:gsLst>
                <a:lin ang="2700000" scaled="1"/>
              </a:gra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39177" y="1597025"/>
            <a:ext cx="10113645" cy="13088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本单元我们训练了复述课文，复述需要注意些什么，复述的方法有哪些？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197292" y="2770505"/>
            <a:ext cx="9491980" cy="1798320"/>
            <a:chOff x="2313" y="3984"/>
            <a:chExt cx="14948" cy="2832"/>
          </a:xfrm>
        </p:grpSpPr>
        <p:pic>
          <p:nvPicPr>
            <p:cNvPr id="8" name="图片 7" descr="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13" y="3984"/>
              <a:ext cx="14948" cy="2832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4735" y="4975"/>
              <a:ext cx="11998" cy="15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   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通过这个单元的学习，我知道了复述故事不是背诵文章，而是用自己的话把课文内容讲出来。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940617" y="4862830"/>
            <a:ext cx="4277360" cy="1112787"/>
          </a:xfrm>
          <a:prstGeom prst="wedgeRoundRectCallout">
            <a:avLst>
              <a:gd name="adj1" fmla="val -53800"/>
              <a:gd name="adj2" fmla="val -7533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我体会到复述课文不能背诵课文，要用自己的话讲出来。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46949" y="4611370"/>
            <a:ext cx="62534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能按顺序复述，重要情节也不会遗漏。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417059" y="1867087"/>
            <a:ext cx="9646920" cy="2395111"/>
            <a:chOff x="2181" y="1684"/>
            <a:chExt cx="15192" cy="4553"/>
          </a:xfrm>
        </p:grpSpPr>
        <p:pic>
          <p:nvPicPr>
            <p:cNvPr id="13" name="图片 12" descr="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1" y="1684"/>
              <a:ext cx="15192" cy="4553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4140" y="2872"/>
              <a:ext cx="11274" cy="217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  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我会借助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表格、示意图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等，梳理故事的主要内容，这样就能按顺序复述，重要情节也不会遗漏。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641089" y="4947285"/>
            <a:ext cx="2994960" cy="735747"/>
          </a:xfrm>
          <a:prstGeom prst="wedgeEllipseCallout">
            <a:avLst>
              <a:gd name="adj1" fmla="val 32731"/>
              <a:gd name="adj2" fmla="val -146269"/>
            </a:avLst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有什么好处？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交流平台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401060" y="1463675"/>
            <a:ext cx="7323455" cy="4166235"/>
            <a:chOff x="5412" y="1558"/>
            <a:chExt cx="11533" cy="6561"/>
          </a:xfrm>
        </p:grpSpPr>
        <p:pic>
          <p:nvPicPr>
            <p:cNvPr id="4" name="图片 3" descr="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2" y="1558"/>
              <a:ext cx="11533" cy="6561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6056" y="3258"/>
              <a:ext cx="10246" cy="4667"/>
            </a:xfrm>
            <a:prstGeom prst="roundRect">
              <a:avLst/>
            </a:prstGeom>
            <a:solidFill>
              <a:srgbClr val="CEE09A"/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       </a:t>
              </a: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复述课文要</a:t>
              </a: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用自己的话</a:t>
              </a: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把课文内容说出来，最好</a:t>
              </a: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借助表格，示意图复述，</a:t>
              </a:r>
              <a:r>
                <a: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这样就很有条理，复述不会遗漏重要内容。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74" y="2318112"/>
            <a:ext cx="1245632" cy="45398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识字加油站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974340" y="1348105"/>
            <a:ext cx="4936490" cy="510835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读一读，说说你发现了什么。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281430" y="2073910"/>
            <a:ext cx="7622540" cy="3406775"/>
            <a:chOff x="1363" y="3683"/>
            <a:chExt cx="12004" cy="5365"/>
          </a:xfrm>
        </p:grpSpPr>
        <p:sp>
          <p:nvSpPr>
            <p:cNvPr id="5" name="文本框 4"/>
            <p:cNvSpPr txBox="1"/>
            <p:nvPr/>
          </p:nvSpPr>
          <p:spPr>
            <a:xfrm>
              <a:off x="2327" y="3683"/>
              <a:ext cx="1063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ké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sòu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 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ǒu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tù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    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láo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dāo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   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dí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327" y="5562"/>
              <a:ext cx="1063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yàn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    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yáo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          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jiè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     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biàn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410" y="7570"/>
              <a:ext cx="11957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ké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sòu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ǒu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tù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láo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dāo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dí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yàn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yáo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jiè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biàn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咳  嗽  呕 吐 唠   叨  嘀  谚  谣    诫    辩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327" y="4643"/>
              <a:ext cx="919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咳  嗽      呕   吐     唠   叨       嘀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咕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327" y="6481"/>
              <a:ext cx="919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谚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语     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谣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言       告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诫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    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辩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论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1363" y="7441"/>
              <a:ext cx="11734" cy="5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直接连接符 11"/>
            <p:cNvCxnSpPr/>
            <p:nvPr/>
          </p:nvCxnSpPr>
          <p:spPr>
            <a:xfrm flipV="1">
              <a:off x="1474" y="8915"/>
              <a:ext cx="11623" cy="13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" name="文本框 12"/>
          <p:cNvSpPr txBox="1"/>
          <p:nvPr/>
        </p:nvSpPr>
        <p:spPr>
          <a:xfrm>
            <a:off x="8300085" y="1025525"/>
            <a:ext cx="2863215" cy="2556825"/>
          </a:xfrm>
          <a:prstGeom prst="wedgeRoundRectCallout">
            <a:avLst>
              <a:gd name="adj1" fmla="val -67010"/>
              <a:gd name="adj2" fmla="val 32889"/>
              <a:gd name="adj3" fmla="val 16667"/>
            </a:avLst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注意读准：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平舌音“嗽”，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边音“唠”，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前鼻音“谚 辩”。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识字加油站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82040" y="1678305"/>
            <a:ext cx="9201558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形声字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是由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形旁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和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声旁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两部分组成，其中的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形旁表义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声旁表音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 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082040" y="2854960"/>
            <a:ext cx="6755130" cy="1043940"/>
            <a:chOff x="1730" y="4239"/>
            <a:chExt cx="10638" cy="1644"/>
          </a:xfrm>
        </p:grpSpPr>
        <p:sp>
          <p:nvSpPr>
            <p:cNvPr id="16" name="文本框 15"/>
            <p:cNvSpPr txBox="1"/>
            <p:nvPr/>
          </p:nvSpPr>
          <p:spPr>
            <a:xfrm>
              <a:off x="1730" y="4239"/>
              <a:ext cx="1063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ké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sòu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ǒu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 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tù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láo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dāo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   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dí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730" y="5158"/>
              <a:ext cx="919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咳  嗽      呕   吐     唠   叨       嘀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咕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12825" y="4364355"/>
            <a:ext cx="6755130" cy="1043940"/>
            <a:chOff x="1730" y="6077"/>
            <a:chExt cx="10638" cy="1644"/>
          </a:xfrm>
        </p:grpSpPr>
        <p:sp>
          <p:nvSpPr>
            <p:cNvPr id="19" name="文本框 18"/>
            <p:cNvSpPr txBox="1"/>
            <p:nvPr/>
          </p:nvSpPr>
          <p:spPr>
            <a:xfrm>
              <a:off x="1730" y="6077"/>
              <a:ext cx="1063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yàn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     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yáo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         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jiè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       </a:t>
              </a:r>
              <a:r>
                <a:rPr kumimoji="0" lang="en-US" altLang="zh-C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biàn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730" y="6996"/>
              <a:ext cx="919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谚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语     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谣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言       告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诫        辩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论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7174865" y="2421255"/>
            <a:ext cx="4084955" cy="1255805"/>
          </a:xfrm>
          <a:prstGeom prst="wedgeRoundRectCallout">
            <a:avLst>
              <a:gd name="adj1" fmla="val -65000"/>
              <a:gd name="adj2" fmla="val 34995"/>
              <a:gd name="adj3" fmla="val 16667"/>
            </a:avLst>
          </a:prstGeom>
          <a:solidFill>
            <a:srgbClr val="CFAFE7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形旁都是“口”，表示与嘴巴或嘴巴的动作有关。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371080" y="4551792"/>
            <a:ext cx="3060065" cy="1255805"/>
          </a:xfrm>
          <a:prstGeom prst="wedgeRoundRectCallout">
            <a:avLst>
              <a:gd name="adj1" fmla="val -88036"/>
              <a:gd name="adj2" fmla="val -30480"/>
              <a:gd name="adj3" fmla="val 16667"/>
            </a:avLst>
          </a:prstGeom>
          <a:noFill/>
          <a:ln w="38100">
            <a:solidFill>
              <a:srgbClr val="CFAFE7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偏旁都是“讠”，表示与说话有关。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识字加油站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447800" y="4020820"/>
            <a:ext cx="8017510" cy="1859280"/>
            <a:chOff x="2740" y="5946"/>
            <a:chExt cx="12626" cy="2928"/>
          </a:xfrm>
        </p:grpSpPr>
        <p:pic>
          <p:nvPicPr>
            <p:cNvPr id="13" name="图片 12" descr="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0" y="5946"/>
              <a:ext cx="12627" cy="2928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2946" y="7539"/>
              <a:ext cx="172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言字旁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399540" y="2374265"/>
            <a:ext cx="8065770" cy="1859280"/>
            <a:chOff x="2711" y="3936"/>
            <a:chExt cx="12702" cy="2928"/>
          </a:xfrm>
        </p:grpSpPr>
        <p:pic>
          <p:nvPicPr>
            <p:cNvPr id="25" name="图片 24" descr="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11" y="3936"/>
              <a:ext cx="12703" cy="2928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2993" y="5459"/>
              <a:ext cx="1728" cy="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口字旁</a:t>
              </a: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2366645" y="1765300"/>
            <a:ext cx="7558405" cy="624423"/>
          </a:xfrm>
          <a:prstGeom prst="snip2Diag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常见的带有“口”字旁和“讠”的字还有哪些？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892425" y="3279775"/>
            <a:ext cx="67208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吃、吵、吻、喊、咯、哈、呵、喝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892425" y="4909185"/>
            <a:ext cx="62668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许、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谭、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谌、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谢、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计、讨、让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词句段运用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630545" y="1297305"/>
            <a:ext cx="6180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读一读，体会加点字部分表现的情景。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540250" y="3161030"/>
            <a:ext cx="7651750" cy="1224280"/>
            <a:chOff x="1510" y="4758"/>
            <a:chExt cx="12050" cy="1928"/>
          </a:xfrm>
        </p:grpSpPr>
        <p:grpSp>
          <p:nvGrpSpPr>
            <p:cNvPr id="16" name="组合 15"/>
            <p:cNvGrpSpPr/>
            <p:nvPr/>
          </p:nvGrpSpPr>
          <p:grpSpPr>
            <a:xfrm>
              <a:off x="1510" y="5677"/>
              <a:ext cx="12050" cy="1009"/>
              <a:chOff x="1383" y="5002"/>
              <a:chExt cx="12050" cy="1009"/>
            </a:xfrm>
          </p:grpSpPr>
          <p:sp>
            <p:nvSpPr>
              <p:cNvPr id="18" name="文本框 17"/>
              <p:cNvSpPr txBox="1"/>
              <p:nvPr/>
            </p:nvSpPr>
            <p:spPr>
              <a:xfrm>
                <a:off x="1383" y="5002"/>
                <a:ext cx="12050" cy="912"/>
              </a:xfrm>
              <a:prstGeom prst="round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accent2">
                            <a:lumMod val="110000"/>
                            <a:satMod val="105000"/>
                            <a:tint val="67000"/>
                          </a:schemeClr>
                        </a:gs>
                        <a:gs pos="50000">
                          <a:schemeClr val="accent2"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2"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5400000" scaled="0"/>
                    </a:gradFill>
                  </a14:hiddenFill>
                </a:ext>
              </a:ex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顾客噌的一下子跳起来：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“</a:t>
                </a:r>
                <a:r>
                  <a: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这么慢啊！</a:t>
                </a:r>
                <a:r>
                  <a:rPr kumimoji="0" lang="en-US" altLang="zh-CN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”</a:t>
                </a:r>
              </a:p>
            </p:txBody>
          </p:sp>
          <p:sp>
            <p:nvSpPr>
              <p:cNvPr id="19" name="流程图: 联系 7"/>
              <p:cNvSpPr/>
              <p:nvPr/>
            </p:nvSpPr>
            <p:spPr>
              <a:xfrm>
                <a:off x="3100" y="5891"/>
                <a:ext cx="119" cy="119"/>
              </a:xfrm>
              <a:prstGeom prst="flowChartConnector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流程图: 联系 8"/>
              <p:cNvSpPr/>
              <p:nvPr/>
            </p:nvSpPr>
            <p:spPr>
              <a:xfrm>
                <a:off x="3749" y="5891"/>
                <a:ext cx="120" cy="120"/>
              </a:xfrm>
              <a:prstGeom prst="flowChartConnector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流程图: 联系 9"/>
              <p:cNvSpPr/>
              <p:nvPr/>
            </p:nvSpPr>
            <p:spPr>
              <a:xfrm>
                <a:off x="4399" y="5892"/>
                <a:ext cx="119" cy="119"/>
              </a:xfrm>
              <a:prstGeom prst="flowChartConnector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流程图: 联系 10"/>
              <p:cNvSpPr/>
              <p:nvPr/>
            </p:nvSpPr>
            <p:spPr>
              <a:xfrm>
                <a:off x="5073" y="5892"/>
                <a:ext cx="119" cy="119"/>
              </a:xfrm>
              <a:prstGeom prst="flowChartConnector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流程图: 联系 11"/>
              <p:cNvSpPr/>
              <p:nvPr/>
            </p:nvSpPr>
            <p:spPr>
              <a:xfrm>
                <a:off x="5652" y="5892"/>
                <a:ext cx="119" cy="119"/>
              </a:xfrm>
              <a:prstGeom prst="flowChartConnector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2756" y="4758"/>
              <a:ext cx="2181" cy="82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cēng</a:t>
              </a:r>
              <a:endPara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05180" y="3956050"/>
            <a:ext cx="4471670" cy="1224280"/>
            <a:chOff x="1623" y="7028"/>
            <a:chExt cx="7018" cy="1928"/>
          </a:xfrm>
        </p:grpSpPr>
        <p:grpSp>
          <p:nvGrpSpPr>
            <p:cNvPr id="32" name="组合 31"/>
            <p:cNvGrpSpPr/>
            <p:nvPr/>
          </p:nvGrpSpPr>
          <p:grpSpPr>
            <a:xfrm>
              <a:off x="1623" y="7947"/>
              <a:ext cx="7018" cy="1009"/>
              <a:chOff x="1383" y="6973"/>
              <a:chExt cx="7018" cy="1009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1383" y="6973"/>
                <a:ext cx="7018" cy="912"/>
              </a:xfrm>
              <a:prstGeom prst="round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accent1">
                            <a:lumMod val="110000"/>
                            <a:satMod val="105000"/>
                            <a:tint val="67000"/>
                          </a:schemeClr>
                        </a:gs>
                        <a:gs pos="50000">
                          <a:schemeClr val="accent1">
                            <a:lumMod val="105000"/>
                            <a:satMod val="103000"/>
                            <a:tint val="73000"/>
                          </a:schemeClr>
                        </a:gs>
                        <a:gs pos="100000">
                          <a:schemeClr val="accent1">
                            <a:lumMod val="105000"/>
                            <a:satMod val="109000"/>
                            <a:tint val="81000"/>
                          </a:schemeClr>
                        </a:gs>
                      </a:gsLst>
                      <a:lin ang="5400000" scaled="0"/>
                    </a:gradFill>
                  </a14:hiddenFill>
                </a:ext>
              </a:ex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石头梆的一声落在地上。</a:t>
                </a:r>
              </a:p>
            </p:txBody>
          </p:sp>
          <p:sp>
            <p:nvSpPr>
              <p:cNvPr id="35" name="流程图: 联系 27"/>
              <p:cNvSpPr/>
              <p:nvPr/>
            </p:nvSpPr>
            <p:spPr>
              <a:xfrm>
                <a:off x="3100" y="7863"/>
                <a:ext cx="119" cy="119"/>
              </a:xfrm>
              <a:prstGeom prst="flowChartConnector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流程图: 联系 28"/>
              <p:cNvSpPr/>
              <p:nvPr/>
            </p:nvSpPr>
            <p:spPr>
              <a:xfrm>
                <a:off x="3749" y="7863"/>
                <a:ext cx="119" cy="119"/>
              </a:xfrm>
              <a:prstGeom prst="flowChartConnector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流程图: 联系 29"/>
              <p:cNvSpPr/>
              <p:nvPr/>
            </p:nvSpPr>
            <p:spPr>
              <a:xfrm>
                <a:off x="4399" y="7863"/>
                <a:ext cx="119" cy="119"/>
              </a:xfrm>
              <a:prstGeom prst="flowChartConnector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流程图: 联系 30"/>
              <p:cNvSpPr/>
              <p:nvPr/>
            </p:nvSpPr>
            <p:spPr>
              <a:xfrm>
                <a:off x="4954" y="7863"/>
                <a:ext cx="119" cy="119"/>
              </a:xfrm>
              <a:prstGeom prst="flowChartConnector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2707" y="7028"/>
              <a:ext cx="2187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bāng</a:t>
              </a: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805180" y="1906270"/>
            <a:ext cx="6297295" cy="949409"/>
          </a:xfrm>
          <a:prstGeom prst="wedgeRoundRectCallout">
            <a:avLst>
              <a:gd name="adj1" fmla="val 57361"/>
              <a:gd name="adj2" fmla="val 4556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噌的一下子”修饰后边的动词“跳起来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说明顾客非常生气，火气很大的样子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5331460" y="4920615"/>
            <a:ext cx="5688330" cy="1068591"/>
          </a:xfrm>
          <a:prstGeom prst="wedgeRoundRectCallout">
            <a:avLst>
              <a:gd name="adj1" fmla="val -62893"/>
              <a:gd name="adj2" fmla="val -19621"/>
              <a:gd name="adj3" fmla="val 16667"/>
            </a:avLst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6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“梆的一声”修饰后边的动词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落在地上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说明石头落地声很响，石头很重。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9" grpId="0" bldLvl="0" animBg="1"/>
      <p:bldP spid="40" grpId="0" bldLvl="0" animBg="1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s355p0x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1471</Words>
  <Application>Microsoft Office PowerPoint</Application>
  <PresentationFormat>宽屏</PresentationFormat>
  <Paragraphs>164</Paragraphs>
  <Slides>25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0" baseType="lpstr">
      <vt:lpstr>思源黑体 CN Light</vt:lpstr>
      <vt:lpstr>Arial</vt:lpstr>
      <vt:lpstr>FandolFang R</vt:lpstr>
      <vt:lpstr>思源黑体 CN Bold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2020-06-05T01:58:00Z</dcterms:created>
  <dcterms:modified xsi:type="dcterms:W3CDTF">2021-01-08T23:31:12Z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