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1" r:id="rId2"/>
    <p:sldId id="601" r:id="rId3"/>
    <p:sldId id="942" r:id="rId4"/>
    <p:sldId id="943" r:id="rId5"/>
    <p:sldId id="944" r:id="rId6"/>
    <p:sldId id="945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287" r:id="rId23"/>
    <p:sldId id="600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Bold" panose="02010600030101010101" charset="-122"/>
      <p:regular r:id="rId27"/>
    </p:embeddedFont>
    <p:embeddedFont>
      <p:font typeface="思源黑体 CN Light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>
        <p:scale>
          <a:sx n="66" d="100"/>
          <a:sy n="66" d="100"/>
        </p:scale>
        <p:origin x="108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语文园地七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02733" y="1830660"/>
            <a:ext cx="7929563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寻物启事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昨天下午放学后，我把一件蓝色外套落在了操场上。如有拾到者，请与我联系，非常感谢！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三年级（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）班  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XXXX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4" name="矩形 3"/>
          <p:cNvSpPr/>
          <p:nvPr/>
        </p:nvSpPr>
        <p:spPr>
          <a:xfrm>
            <a:off x="5608139" y="1179830"/>
            <a:ext cx="864235" cy="5376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19366" y="1484630"/>
            <a:ext cx="2944163" cy="567055"/>
            <a:chOff x="4815" y="1031"/>
            <a:chExt cx="4421" cy="893"/>
          </a:xfrm>
        </p:grpSpPr>
        <p:sp>
          <p:nvSpPr>
            <p:cNvPr id="7" name="TextBox 5"/>
            <p:cNvSpPr txBox="1"/>
            <p:nvPr/>
          </p:nvSpPr>
          <p:spPr>
            <a:xfrm>
              <a:off x="7908" y="1031"/>
              <a:ext cx="120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905" y="1535"/>
              <a:ext cx="848" cy="8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9066" y="1543"/>
              <a:ext cx="170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15" y="1093"/>
              <a:ext cx="2090" cy="831"/>
            </a:xfrm>
            <a:prstGeom prst="rect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50464" y="2623245"/>
            <a:ext cx="3582938" cy="45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“寻物启事”是题目，居中写。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608139" y="2849245"/>
            <a:ext cx="2369185" cy="579755"/>
            <a:chOff x="9106" y="3180"/>
            <a:chExt cx="3731" cy="913"/>
          </a:xfrm>
        </p:grpSpPr>
        <p:sp>
          <p:nvSpPr>
            <p:cNvPr id="13" name="TextBox 11"/>
            <p:cNvSpPr txBox="1"/>
            <p:nvPr/>
          </p:nvSpPr>
          <p:spPr>
            <a:xfrm>
              <a:off x="9106" y="3269"/>
              <a:ext cx="94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10248" y="3785"/>
              <a:ext cx="136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 flipH="1">
              <a:off x="10084" y="3695"/>
              <a:ext cx="170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1290" y="3180"/>
              <a:ext cx="1547" cy="884"/>
            </a:xfrm>
            <a:prstGeom prst="rect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正文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18684" y="4187825"/>
            <a:ext cx="2628900" cy="646430"/>
            <a:chOff x="5973" y="5288"/>
            <a:chExt cx="4140" cy="1018"/>
          </a:xfrm>
        </p:grpSpPr>
        <p:sp>
          <p:nvSpPr>
            <p:cNvPr id="18" name="TextBox 17"/>
            <p:cNvSpPr txBox="1"/>
            <p:nvPr/>
          </p:nvSpPr>
          <p:spPr>
            <a:xfrm>
              <a:off x="9166" y="5288"/>
              <a:ext cx="94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855" y="5797"/>
              <a:ext cx="136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9048" y="6136"/>
              <a:ext cx="170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973" y="5302"/>
              <a:ext cx="2070" cy="834"/>
            </a:xfrm>
            <a:prstGeom prst="rect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落款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5324" y="4704095"/>
            <a:ext cx="455295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右下角注明写启事的班级、姓名，下通知的日期另起一行也在右下角写。</a:t>
            </a:r>
          </a:p>
        </p:txBody>
      </p:sp>
      <p:pic>
        <p:nvPicPr>
          <p:cNvPr id="23" name="图片 22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44" y="1179830"/>
            <a:ext cx="3223260" cy="22301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567114" y="1404620"/>
            <a:ext cx="2484755" cy="908864"/>
          </a:xfrm>
          <a:prstGeom prst="ellipse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寻物启事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的格式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831784" y="3625215"/>
            <a:ext cx="403352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正文空两格，写清楚丢失的物品，丢失的时间，丢失的地方。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82273" y="1283606"/>
            <a:ext cx="6543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选择按照格式，照样子写一则寻物启事。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30910" y="2809875"/>
            <a:ext cx="10625455" cy="3769995"/>
            <a:chOff x="1339" y="2748"/>
            <a:chExt cx="16733" cy="6772"/>
          </a:xfrm>
        </p:grpSpPr>
        <p:pic>
          <p:nvPicPr>
            <p:cNvPr id="28" name="图片 27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" y="2748"/>
              <a:ext cx="16733" cy="6772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867" y="2748"/>
              <a:ext cx="15211" cy="55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                                             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寻物启事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今天上午，本人在学校食堂丢失黑色钱包一个，里面有现金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300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元、中国电信电话卡一张、贴有篮球明星易建联照片的饭卡一张．请拾到者与本人联系，定当感谢。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                                                                             三（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）班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XXX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                                                                                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2019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书写提示</a:t>
            </a:r>
          </a:p>
        </p:txBody>
      </p:sp>
      <p:sp>
        <p:nvSpPr>
          <p:cNvPr id="7" name="矩形 6"/>
          <p:cNvSpPr/>
          <p:nvPr/>
        </p:nvSpPr>
        <p:spPr>
          <a:xfrm>
            <a:off x="1837026" y="2206183"/>
            <a:ext cx="6427551" cy="1026114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50610" y="3935548"/>
            <a:ext cx="3711575" cy="860425"/>
            <a:chOff x="6317" y="2516"/>
            <a:chExt cx="5845" cy="1355"/>
          </a:xfrm>
        </p:grpSpPr>
        <p:grpSp>
          <p:nvGrpSpPr>
            <p:cNvPr id="9" name="Group 29"/>
            <p:cNvGrpSpPr/>
            <p:nvPr/>
          </p:nvGrpSpPr>
          <p:grpSpPr bwMode="auto">
            <a:xfrm>
              <a:off x="10710" y="2516"/>
              <a:ext cx="1453" cy="1350"/>
              <a:chOff x="1104" y="880"/>
              <a:chExt cx="1104" cy="1032"/>
            </a:xfrm>
          </p:grpSpPr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29"/>
            <p:cNvGrpSpPr/>
            <p:nvPr/>
          </p:nvGrpSpPr>
          <p:grpSpPr bwMode="auto">
            <a:xfrm>
              <a:off x="9257" y="2516"/>
              <a:ext cx="1453" cy="1350"/>
              <a:chOff x="1104" y="880"/>
              <a:chExt cx="1104" cy="1032"/>
            </a:xfrm>
          </p:grpSpPr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9"/>
            <p:cNvGrpSpPr/>
            <p:nvPr/>
          </p:nvGrpSpPr>
          <p:grpSpPr bwMode="auto">
            <a:xfrm>
              <a:off x="7771" y="2521"/>
              <a:ext cx="1453" cy="1350"/>
              <a:chOff x="1104" y="880"/>
              <a:chExt cx="1104" cy="1032"/>
            </a:xfrm>
          </p:grpSpPr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9"/>
            <p:cNvGrpSpPr/>
            <p:nvPr/>
          </p:nvGrpSpPr>
          <p:grpSpPr bwMode="auto">
            <a:xfrm>
              <a:off x="6317" y="2521"/>
              <a:ext cx="1453" cy="1350"/>
              <a:chOff x="1104" y="880"/>
              <a:chExt cx="1104" cy="1032"/>
            </a:xfrm>
          </p:grpSpPr>
          <p:sp>
            <p:nvSpPr>
              <p:cNvPr id="13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966595" y="2619193"/>
            <a:ext cx="3711575" cy="860425"/>
            <a:chOff x="6317" y="2516"/>
            <a:chExt cx="5845" cy="1355"/>
          </a:xfrm>
        </p:grpSpPr>
        <p:grpSp>
          <p:nvGrpSpPr>
            <p:cNvPr id="58" name="Group 29"/>
            <p:cNvGrpSpPr/>
            <p:nvPr/>
          </p:nvGrpSpPr>
          <p:grpSpPr bwMode="auto">
            <a:xfrm>
              <a:off x="10710" y="2516"/>
              <a:ext cx="1453" cy="1350"/>
              <a:chOff x="1104" y="880"/>
              <a:chExt cx="1104" cy="1032"/>
            </a:xfrm>
          </p:grpSpPr>
          <p:sp>
            <p:nvSpPr>
              <p:cNvPr id="9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29"/>
            <p:cNvGrpSpPr/>
            <p:nvPr/>
          </p:nvGrpSpPr>
          <p:grpSpPr bwMode="auto">
            <a:xfrm>
              <a:off x="9257" y="2516"/>
              <a:ext cx="1453" cy="1350"/>
              <a:chOff x="1104" y="880"/>
              <a:chExt cx="1104" cy="1032"/>
            </a:xfrm>
          </p:grpSpPr>
          <p:sp>
            <p:nvSpPr>
              <p:cNvPr id="8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29"/>
            <p:cNvGrpSpPr/>
            <p:nvPr/>
          </p:nvGrpSpPr>
          <p:grpSpPr bwMode="auto">
            <a:xfrm>
              <a:off x="7771" y="2521"/>
              <a:ext cx="1453" cy="1350"/>
              <a:chOff x="1104" y="880"/>
              <a:chExt cx="1104" cy="1032"/>
            </a:xfrm>
          </p:grpSpPr>
          <p:sp>
            <p:nvSpPr>
              <p:cNvPr id="7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29"/>
            <p:cNvGrpSpPr/>
            <p:nvPr/>
          </p:nvGrpSpPr>
          <p:grpSpPr bwMode="auto">
            <a:xfrm>
              <a:off x="6317" y="2521"/>
              <a:ext cx="1453" cy="1350"/>
              <a:chOff x="1104" y="880"/>
              <a:chExt cx="1104" cy="1032"/>
            </a:xfrm>
          </p:grpSpPr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6149975" y="4823913"/>
            <a:ext cx="3711575" cy="860425"/>
            <a:chOff x="6317" y="2516"/>
            <a:chExt cx="5845" cy="1355"/>
          </a:xfrm>
        </p:grpSpPr>
        <p:grpSp>
          <p:nvGrpSpPr>
            <p:cNvPr id="103" name="Group 29"/>
            <p:cNvGrpSpPr/>
            <p:nvPr/>
          </p:nvGrpSpPr>
          <p:grpSpPr bwMode="auto">
            <a:xfrm>
              <a:off x="10710" y="2516"/>
              <a:ext cx="1453" cy="1350"/>
              <a:chOff x="1104" y="880"/>
              <a:chExt cx="1104" cy="1032"/>
            </a:xfrm>
          </p:grpSpPr>
          <p:sp>
            <p:nvSpPr>
              <p:cNvPr id="13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Group 29"/>
            <p:cNvGrpSpPr/>
            <p:nvPr/>
          </p:nvGrpSpPr>
          <p:grpSpPr bwMode="auto">
            <a:xfrm>
              <a:off x="9257" y="2516"/>
              <a:ext cx="1453" cy="1350"/>
              <a:chOff x="1104" y="880"/>
              <a:chExt cx="1104" cy="1032"/>
            </a:xfrm>
          </p:grpSpPr>
          <p:sp>
            <p:nvSpPr>
              <p:cNvPr id="12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29"/>
            <p:cNvGrpSpPr/>
            <p:nvPr/>
          </p:nvGrpSpPr>
          <p:grpSpPr bwMode="auto">
            <a:xfrm>
              <a:off x="7771" y="2521"/>
              <a:ext cx="1453" cy="1350"/>
              <a:chOff x="1104" y="880"/>
              <a:chExt cx="1104" cy="1032"/>
            </a:xfrm>
          </p:grpSpPr>
          <p:sp>
            <p:nvSpPr>
              <p:cNvPr id="11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Group 29"/>
            <p:cNvGrpSpPr/>
            <p:nvPr/>
          </p:nvGrpSpPr>
          <p:grpSpPr bwMode="auto">
            <a:xfrm>
              <a:off x="6317" y="2521"/>
              <a:ext cx="1453" cy="1350"/>
              <a:chOff x="1104" y="880"/>
              <a:chExt cx="1104" cy="1032"/>
            </a:xfrm>
          </p:grpSpPr>
          <p:sp>
            <p:nvSpPr>
              <p:cNvPr id="107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1965960" y="1761943"/>
            <a:ext cx="3711575" cy="860425"/>
            <a:chOff x="6317" y="2516"/>
            <a:chExt cx="5845" cy="1355"/>
          </a:xfrm>
        </p:grpSpPr>
        <p:grpSp>
          <p:nvGrpSpPr>
            <p:cNvPr id="148" name="Group 29"/>
            <p:cNvGrpSpPr/>
            <p:nvPr/>
          </p:nvGrpSpPr>
          <p:grpSpPr bwMode="auto">
            <a:xfrm>
              <a:off x="10710" y="2516"/>
              <a:ext cx="1453" cy="1350"/>
              <a:chOff x="1104" y="880"/>
              <a:chExt cx="1104" cy="1032"/>
            </a:xfrm>
          </p:grpSpPr>
          <p:sp>
            <p:nvSpPr>
              <p:cNvPr id="18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Group 29"/>
            <p:cNvGrpSpPr/>
            <p:nvPr/>
          </p:nvGrpSpPr>
          <p:grpSpPr bwMode="auto">
            <a:xfrm>
              <a:off x="9257" y="2516"/>
              <a:ext cx="1453" cy="1350"/>
              <a:chOff x="1104" y="880"/>
              <a:chExt cx="1104" cy="1032"/>
            </a:xfrm>
          </p:grpSpPr>
          <p:sp>
            <p:nvSpPr>
              <p:cNvPr id="17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0" name="Group 29"/>
            <p:cNvGrpSpPr/>
            <p:nvPr/>
          </p:nvGrpSpPr>
          <p:grpSpPr bwMode="auto">
            <a:xfrm>
              <a:off x="7771" y="2521"/>
              <a:ext cx="1453" cy="1350"/>
              <a:chOff x="1104" y="880"/>
              <a:chExt cx="1104" cy="1032"/>
            </a:xfrm>
          </p:grpSpPr>
          <p:sp>
            <p:nvSpPr>
              <p:cNvPr id="16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1" name="Group 29"/>
            <p:cNvGrpSpPr/>
            <p:nvPr/>
          </p:nvGrpSpPr>
          <p:grpSpPr bwMode="auto">
            <a:xfrm>
              <a:off x="6317" y="2521"/>
              <a:ext cx="1453" cy="1350"/>
              <a:chOff x="1104" y="880"/>
              <a:chExt cx="1104" cy="1032"/>
            </a:xfrm>
          </p:grpSpPr>
          <p:sp>
            <p:nvSpPr>
              <p:cNvPr id="152" name="Rectangle 30"/>
              <p:cNvSpPr>
                <a:spLocks noChangeArrowheads="1"/>
              </p:cNvSpPr>
              <p:nvPr/>
            </p:nvSpPr>
            <p:spPr bwMode="auto">
              <a:xfrm>
                <a:off x="1656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Rectangle 3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Rectangle 32"/>
              <p:cNvSpPr>
                <a:spLocks noChangeArrowheads="1"/>
              </p:cNvSpPr>
              <p:nvPr/>
            </p:nvSpPr>
            <p:spPr bwMode="auto">
              <a:xfrm>
                <a:off x="1656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Rectangle 33"/>
              <p:cNvSpPr>
                <a:spLocks noChangeArrowheads="1"/>
              </p:cNvSpPr>
              <p:nvPr/>
            </p:nvSpPr>
            <p:spPr bwMode="auto">
              <a:xfrm>
                <a:off x="1104" y="880"/>
                <a:ext cx="552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Line 34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Line 35"/>
              <p:cNvSpPr>
                <a:spLocks noChangeShapeType="1"/>
              </p:cNvSpPr>
              <p:nvPr/>
            </p:nvSpPr>
            <p:spPr bwMode="auto">
              <a:xfrm>
                <a:off x="1104" y="1392"/>
                <a:ext cx="1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Line 36"/>
              <p:cNvSpPr>
                <a:spLocks noChangeShapeType="1"/>
              </p:cNvSpPr>
              <p:nvPr/>
            </p:nvSpPr>
            <p:spPr bwMode="auto">
              <a:xfrm>
                <a:off x="1104" y="1912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Line 37"/>
              <p:cNvSpPr>
                <a:spLocks noChangeShapeType="1"/>
              </p:cNvSpPr>
              <p:nvPr/>
            </p:nvSpPr>
            <p:spPr bwMode="auto">
              <a:xfrm>
                <a:off x="1104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Line 38"/>
              <p:cNvSpPr>
                <a:spLocks noChangeShapeType="1"/>
              </p:cNvSpPr>
              <p:nvPr/>
            </p:nvSpPr>
            <p:spPr bwMode="auto">
              <a:xfrm>
                <a:off x="1656" y="880"/>
                <a:ext cx="0" cy="1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Line 39"/>
              <p:cNvSpPr>
                <a:spLocks noChangeShapeType="1"/>
              </p:cNvSpPr>
              <p:nvPr/>
            </p:nvSpPr>
            <p:spPr bwMode="auto">
              <a:xfrm>
                <a:off x="2208" y="880"/>
                <a:ext cx="0" cy="10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92" name="文本框 191"/>
          <p:cNvSpPr txBox="1"/>
          <p:nvPr/>
        </p:nvSpPr>
        <p:spPr>
          <a:xfrm>
            <a:off x="1987550" y="176702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止</a:t>
            </a:r>
          </a:p>
        </p:txBody>
      </p:sp>
      <p:sp>
        <p:nvSpPr>
          <p:cNvPr id="193" name="文本框 192"/>
          <p:cNvSpPr txBox="1"/>
          <p:nvPr/>
        </p:nvSpPr>
        <p:spPr>
          <a:xfrm>
            <a:off x="1987550" y="258998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术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8058785" y="393872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6170295" y="393872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露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3874770" y="176194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97" name="文本框 196"/>
          <p:cNvSpPr txBox="1"/>
          <p:nvPr/>
        </p:nvSpPr>
        <p:spPr>
          <a:xfrm>
            <a:off x="3811905" y="2622368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亏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6149975" y="482391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慧</a:t>
            </a:r>
          </a:p>
        </p:txBody>
      </p:sp>
      <p:sp>
        <p:nvSpPr>
          <p:cNvPr id="199" name="文本框 198"/>
          <p:cNvSpPr txBox="1"/>
          <p:nvPr/>
        </p:nvSpPr>
        <p:spPr>
          <a:xfrm>
            <a:off x="8058785" y="4823913"/>
            <a:ext cx="88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蘑</a:t>
            </a:r>
          </a:p>
        </p:txBody>
      </p:sp>
      <p:sp>
        <p:nvSpPr>
          <p:cNvPr id="200" name="文本框 199"/>
          <p:cNvSpPr txBox="1"/>
          <p:nvPr/>
        </p:nvSpPr>
        <p:spPr>
          <a:xfrm>
            <a:off x="6624955" y="1375228"/>
            <a:ext cx="4245610" cy="1739640"/>
          </a:xfrm>
          <a:prstGeom prst="cloudCallout">
            <a:avLst>
              <a:gd name="adj1" fmla="val -76581"/>
              <a:gd name="adj2" fmla="val 20356"/>
            </a:avLst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E6A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笔画较少的字，要把笔画写开一些。</a:t>
            </a:r>
          </a:p>
        </p:txBody>
      </p:sp>
      <p:grpSp>
        <p:nvGrpSpPr>
          <p:cNvPr id="201" name="组合 200"/>
          <p:cNvGrpSpPr/>
          <p:nvPr/>
        </p:nvGrpSpPr>
        <p:grpSpPr>
          <a:xfrm>
            <a:off x="1031875" y="3899353"/>
            <a:ext cx="4175760" cy="2016125"/>
            <a:chOff x="3200" y="6152"/>
            <a:chExt cx="6576" cy="3175"/>
          </a:xfrm>
        </p:grpSpPr>
        <p:sp>
          <p:nvSpPr>
            <p:cNvPr id="202" name="云形标注 372"/>
            <p:cNvSpPr/>
            <p:nvPr/>
          </p:nvSpPr>
          <p:spPr>
            <a:xfrm>
              <a:off x="3200" y="6152"/>
              <a:ext cx="6576" cy="3175"/>
            </a:xfrm>
            <a:prstGeom prst="cloudCallout">
              <a:avLst>
                <a:gd name="adj1" fmla="val 69160"/>
                <a:gd name="adj2" fmla="val -12141"/>
              </a:avLst>
            </a:prstGeom>
            <a:noFill/>
            <a:ln w="38100" cap="flat" cmpd="sng" algn="ctr">
              <a:solidFill>
                <a:srgbClr val="FF8D4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BE6A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4054" y="6359"/>
              <a:ext cx="4869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笔画较多的字，要把笔画写得短小些，缩小笔画间距。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书写提示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3492047" y="2747463"/>
            <a:ext cx="7709535" cy="3122621"/>
          </a:xfrm>
          <a:prstGeom prst="snip2DiagRect">
            <a:avLst/>
          </a:prstGeom>
          <a:solidFill>
            <a:srgbClr val="CFAFE7"/>
          </a:solidFill>
          <a:ln w="9525">
            <a:solidFill>
              <a:srgbClr val="648C2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）一是笔画要写规范、正确、整洁。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）二是字的大小要适中。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）注意笔画和笔画少的字，间距、比例、长短不一样，笔画多的字不要写得太拥挤。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3760652" y="1902278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在书写中特别需要注意的几点：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585" y="2747463"/>
            <a:ext cx="1115510" cy="4065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61284" y="1619341"/>
            <a:ext cx="4620260" cy="925830"/>
            <a:chOff x="2044" y="2908"/>
            <a:chExt cx="7276" cy="1458"/>
          </a:xfrm>
        </p:grpSpPr>
        <p:pic>
          <p:nvPicPr>
            <p:cNvPr id="4" name="图片 3" descr="234935-150R2151048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4" y="2908"/>
              <a:ext cx="1337" cy="145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381" y="3376"/>
              <a:ext cx="5939" cy="822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兵来将挡，   水来土掩。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88484" y="2779486"/>
            <a:ext cx="4620260" cy="925830"/>
            <a:chOff x="2043" y="4622"/>
            <a:chExt cx="7276" cy="1458"/>
          </a:xfrm>
        </p:grpSpPr>
        <p:sp>
          <p:nvSpPr>
            <p:cNvPr id="8" name="文本框 7"/>
            <p:cNvSpPr txBox="1"/>
            <p:nvPr/>
          </p:nvSpPr>
          <p:spPr>
            <a:xfrm>
              <a:off x="3381" y="4921"/>
              <a:ext cx="5938" cy="8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不入虎穴， 焉得虎子。</a:t>
              </a:r>
            </a:p>
          </p:txBody>
        </p:sp>
        <p:pic>
          <p:nvPicPr>
            <p:cNvPr id="9" name="图片 8" descr="234935-150R2151048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" y="4622"/>
              <a:ext cx="1338" cy="145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18554" y="3810726"/>
            <a:ext cx="4621530" cy="926465"/>
            <a:chOff x="2042" y="5998"/>
            <a:chExt cx="7278" cy="1459"/>
          </a:xfrm>
        </p:grpSpPr>
        <p:sp>
          <p:nvSpPr>
            <p:cNvPr id="11" name="文本框 10"/>
            <p:cNvSpPr txBox="1"/>
            <p:nvPr/>
          </p:nvSpPr>
          <p:spPr>
            <a:xfrm>
              <a:off x="3381" y="6447"/>
              <a:ext cx="5939" cy="822"/>
            </a:xfrm>
            <a:prstGeom prst="rect">
              <a:avLst/>
            </a:prstGeom>
            <a:solidFill>
              <a:srgbClr val="FF8D4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眼见为实，耳听为虚。</a:t>
              </a:r>
            </a:p>
          </p:txBody>
        </p:sp>
        <p:pic>
          <p:nvPicPr>
            <p:cNvPr id="12" name="图片 11" descr="234935-150R2151048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2" y="5998"/>
              <a:ext cx="1339" cy="145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878774" y="4851491"/>
            <a:ext cx="4540250" cy="838200"/>
            <a:chOff x="2170" y="7456"/>
            <a:chExt cx="7150" cy="1320"/>
          </a:xfrm>
        </p:grpSpPr>
        <p:sp>
          <p:nvSpPr>
            <p:cNvPr id="14" name="文本框 13"/>
            <p:cNvSpPr txBox="1"/>
            <p:nvPr/>
          </p:nvSpPr>
          <p:spPr>
            <a:xfrm>
              <a:off x="3381" y="7784"/>
              <a:ext cx="5939" cy="82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近朱者赤，近墨者黑。</a:t>
              </a:r>
            </a:p>
          </p:txBody>
        </p:sp>
        <p:pic>
          <p:nvPicPr>
            <p:cNvPr id="15" name="图片 14" descr="234935-150R2151048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" y="7456"/>
              <a:ext cx="1211" cy="132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8" y="2969351"/>
            <a:ext cx="1045568" cy="3810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67452" y="3863431"/>
            <a:ext cx="9321165" cy="1718659"/>
            <a:chOff x="2559" y="5459"/>
            <a:chExt cx="14679" cy="931"/>
          </a:xfrm>
        </p:grpSpPr>
        <p:pic>
          <p:nvPicPr>
            <p:cNvPr id="4" name="图片 3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" y="5459"/>
              <a:ext cx="14679" cy="93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135" y="5459"/>
              <a:ext cx="12679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译文：</a:t>
              </a:r>
              <a:r>
                <a: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比喻不管对方使用什么手段，总有相应的对付方法。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16217" y="2185126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◎兵来将挡，水来土掩 </a:t>
            </a:r>
          </a:p>
        </p:txBody>
      </p:sp>
      <p:pic>
        <p:nvPicPr>
          <p:cNvPr id="8" name="图片 7" descr="图片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67" y="1830161"/>
            <a:ext cx="1209675" cy="103505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2985407" y="2797901"/>
            <a:ext cx="2298065" cy="3810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35417" y="3580584"/>
            <a:ext cx="9321165" cy="2472702"/>
            <a:chOff x="2559" y="5459"/>
            <a:chExt cx="14679" cy="1816"/>
          </a:xfrm>
        </p:grpSpPr>
        <p:pic>
          <p:nvPicPr>
            <p:cNvPr id="11" name="图片 10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" y="5459"/>
              <a:ext cx="14679" cy="181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135" y="5459"/>
              <a:ext cx="12679" cy="1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译文：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不进老虎洞；怎么能捉到小老虎。原指不亲历危险的境地；就不能获得成功。现也比喻不经过艰苦实践就不能认识事物或取得重大的成就。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45192" y="1998164"/>
            <a:ext cx="424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◎不入虎穴，焉得虎子</a:t>
            </a:r>
          </a:p>
        </p:txBody>
      </p:sp>
      <p:pic>
        <p:nvPicPr>
          <p:cNvPr id="14" name="图片 13" descr="图片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57" y="1772104"/>
            <a:ext cx="1209675" cy="103505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3345497" y="2739844"/>
            <a:ext cx="2298065" cy="3810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2484" y="2456543"/>
            <a:ext cx="7793173" cy="2481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通过本节课的学习，我们交流关于积累运用好词好句的知识，学习围绕开头一句话写句子；学习了寻物启事的格式，练习写寻物启事；练习正确、美观地书写笔画多和笔画少的字；积累了古代成语。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71" y="2290916"/>
            <a:ext cx="1253094" cy="4567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矩形 17"/>
          <p:cNvSpPr/>
          <p:nvPr/>
        </p:nvSpPr>
        <p:spPr>
          <a:xfrm>
            <a:off x="1109799" y="1242695"/>
            <a:ext cx="9338945" cy="1308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1.根据下面的资料，写一则寻物启事。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昨天早晨，三（3）班杨刚的钥匙丢了，望拾到者归还失主。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9799" y="3293201"/>
            <a:ext cx="9804944" cy="2758518"/>
          </a:xfrm>
          <a:prstGeom prst="roundRect">
            <a:avLst/>
          </a:prstGeom>
          <a:noFill/>
          <a:ln w="57150">
            <a:solidFill>
              <a:srgbClr val="648C2F"/>
            </a:solidFill>
          </a:ln>
        </p:spPr>
        <p:txBody>
          <a:bodyPr wrap="square">
            <a:spAutoFit/>
          </a:bodyPr>
          <a:lstStyle/>
          <a:p>
            <a:pPr marL="0" marR="0" lvl="0" indent="152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寻物启事  </a:t>
            </a:r>
          </a:p>
          <a:p>
            <a:pPr marL="0" marR="0" lvl="0" indent="152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昨天早晨，早饭后，到教室的路上，我的一把钥匙不小心给丢了。如有拾到者，请与我联系，谢谢！</a:t>
            </a:r>
          </a:p>
          <a:p>
            <a:pPr marL="0" marR="0" lvl="0" indent="152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               三（3）杨刚</a:t>
            </a:r>
          </a:p>
          <a:p>
            <a:pPr marL="0" marR="0" lvl="0" indent="152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                   5月20日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82718" y="1930359"/>
            <a:ext cx="877727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2680530" y="3224599"/>
            <a:ext cx="6830940" cy="264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8" name="矩形 17"/>
          <p:cNvSpPr/>
          <p:nvPr/>
        </p:nvSpPr>
        <p:spPr>
          <a:xfrm>
            <a:off x="1201783" y="1767522"/>
            <a:ext cx="7159625" cy="33229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2.连一连。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兵来将挡                              近墨者黑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不入虎穴                              耳听为虚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眼见为实                              焉得虎子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近朱者赤                              水来土掩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378563" y="2858452"/>
            <a:ext cx="26035" cy="2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88393" y="2949257"/>
            <a:ext cx="3105785" cy="1772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58548" y="3501072"/>
            <a:ext cx="3175000" cy="6775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58548" y="3479482"/>
            <a:ext cx="3187700" cy="6616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228703" y="2840672"/>
            <a:ext cx="3165475" cy="1932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6523" y="1366063"/>
            <a:ext cx="7827645" cy="2062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1.学写《寻物启事》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2.背诵《日积月累》，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并每句名言的大概意思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555" y="3002737"/>
            <a:ext cx="1881532" cy="256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66725" y="4264660"/>
            <a:ext cx="417703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我积累了“没精打采”这个词，觉得用在这里很合适。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820" y="4151630"/>
            <a:ext cx="4370705" cy="1448127"/>
          </a:xfrm>
          <a:prstGeom prst="wedgeRoundRectCallout">
            <a:avLst>
              <a:gd name="adj1" fmla="val 27734"/>
              <a:gd name="adj2" fmla="val -90276"/>
              <a:gd name="adj3" fmla="val 16667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“没精打采”是“不高兴，不振作”的意思。 </a:t>
            </a:r>
          </a:p>
        </p:txBody>
      </p:sp>
      <p:pic>
        <p:nvPicPr>
          <p:cNvPr id="5" name="图片 4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300" y="1502410"/>
            <a:ext cx="7503795" cy="1777365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967900" y="2148840"/>
            <a:ext cx="7503160" cy="743040"/>
          </a:xfrm>
          <a:prstGeom prst="round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没精打采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地坐在那里，一句话也不说。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3547" y="1705610"/>
            <a:ext cx="6009005" cy="1626235"/>
            <a:chOff x="3003" y="2178"/>
            <a:chExt cx="9463" cy="2561"/>
          </a:xfrm>
        </p:grpSpPr>
        <p:sp>
          <p:nvSpPr>
            <p:cNvPr id="4" name="椭圆 9"/>
            <p:cNvSpPr/>
            <p:nvPr/>
          </p:nvSpPr>
          <p:spPr>
            <a:xfrm>
              <a:off x="3003" y="2178"/>
              <a:ext cx="946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92D050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720" y="2539"/>
              <a:ext cx="8746" cy="1752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黑夜降临了，我们看见夜空中群星闪烁，就像千千万万支极小的蜡烛在发光。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3547" y="4163695"/>
            <a:ext cx="6009005" cy="1626235"/>
            <a:chOff x="3003" y="2178"/>
            <a:chExt cx="9463" cy="2561"/>
          </a:xfrm>
        </p:grpSpPr>
        <p:sp>
          <p:nvSpPr>
            <p:cNvPr id="8" name="椭圆 9"/>
            <p:cNvSpPr/>
            <p:nvPr/>
          </p:nvSpPr>
          <p:spPr>
            <a:xfrm>
              <a:off x="3003" y="2178"/>
              <a:ext cx="946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92D050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0" y="2539"/>
              <a:ext cx="8746" cy="1752"/>
            </a:xfrm>
            <a:prstGeom prst="roundRect">
              <a:avLst/>
            </a:prstGeom>
            <a:solidFill>
              <a:srgbClr val="FF8D4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清晨到来了，我们看见太阳从远远的天边升起，就像一个刚刚点燃的火球。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337187" y="2115820"/>
            <a:ext cx="2429589" cy="550962"/>
          </a:xfrm>
          <a:prstGeom prst="snip2DiagRect">
            <a:avLst/>
          </a:prstGeom>
          <a:noFill/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都运用了比喻句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26012" y="3204210"/>
            <a:ext cx="3985895" cy="1209591"/>
          </a:xfrm>
          <a:prstGeom prst="snip2Diag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表示时间“黑夜降临了”和“清晨到来了”的词语。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93347" y="5109210"/>
            <a:ext cx="3451225" cy="552505"/>
          </a:xfrm>
          <a:prstGeom prst="snip2DiagRect">
            <a:avLst/>
          </a:prstGeom>
          <a:noFill/>
          <a:ln w="28575">
            <a:solidFill>
              <a:srgbClr val="FF8D4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都用到了“我们看见”。</a:t>
            </a:r>
          </a:p>
        </p:txBody>
      </p:sp>
      <p:sp>
        <p:nvSpPr>
          <p:cNvPr id="13" name="左大括号 12"/>
          <p:cNvSpPr/>
          <p:nvPr/>
        </p:nvSpPr>
        <p:spPr>
          <a:xfrm flipH="1">
            <a:off x="6984637" y="2115820"/>
            <a:ext cx="561340" cy="3436620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3" name="图片 2" descr="图片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90" y="896318"/>
            <a:ext cx="1903730" cy="186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50380" y="1692608"/>
            <a:ext cx="3115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仿写句子的方法：</a:t>
            </a:r>
          </a:p>
        </p:txBody>
      </p:sp>
      <p:grpSp>
        <p:nvGrpSpPr>
          <p:cNvPr id="5" name="组合 4"/>
          <p:cNvGrpSpPr/>
          <p:nvPr/>
        </p:nvGrpSpPr>
        <p:grpSpPr>
          <a:xfrm rot="19800000">
            <a:off x="1386956" y="2230554"/>
            <a:ext cx="2596515" cy="2847975"/>
            <a:chOff x="2708" y="4143"/>
            <a:chExt cx="4089" cy="4485"/>
          </a:xfrm>
        </p:grpSpPr>
        <p:pic>
          <p:nvPicPr>
            <p:cNvPr id="7" name="图片 6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8" y="4143"/>
              <a:ext cx="4089" cy="448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860000">
              <a:off x="3404" y="5710"/>
              <a:ext cx="2069" cy="249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仿写修辞手法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 rot="19800000">
            <a:off x="4847590" y="3006090"/>
            <a:ext cx="2596515" cy="2847975"/>
            <a:chOff x="2708" y="4143"/>
            <a:chExt cx="4089" cy="4485"/>
          </a:xfrm>
        </p:grpSpPr>
        <p:pic>
          <p:nvPicPr>
            <p:cNvPr id="10" name="图片 9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8" y="4143"/>
              <a:ext cx="4089" cy="448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1860000">
              <a:off x="3377" y="5698"/>
              <a:ext cx="2234" cy="25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仿写句式结构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 rot="19800000">
            <a:off x="8255635" y="3505200"/>
            <a:ext cx="2596515" cy="2847975"/>
            <a:chOff x="2708" y="4143"/>
            <a:chExt cx="4089" cy="4485"/>
          </a:xfrm>
        </p:grpSpPr>
        <p:pic>
          <p:nvPicPr>
            <p:cNvPr id="13" name="图片 12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8" y="4143"/>
              <a:ext cx="4089" cy="448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1860000">
              <a:off x="3423" y="5718"/>
              <a:ext cx="2125" cy="2496"/>
            </a:xfrm>
            <a:prstGeom prst="round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好词语的仿写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pic>
        <p:nvPicPr>
          <p:cNvPr id="15" name="图片 14" descr="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03" y="4216490"/>
            <a:ext cx="4065270" cy="8547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03163" y="1956525"/>
            <a:ext cx="553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你可知道，大海深处是怎样的吗？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91203" y="3046185"/>
            <a:ext cx="8962390" cy="854710"/>
            <a:chOff x="2906" y="4760"/>
            <a:chExt cx="14114" cy="1346"/>
          </a:xfrm>
          <a:solidFill>
            <a:srgbClr val="FFC000"/>
          </a:solidFill>
        </p:grpSpPr>
        <p:pic>
          <p:nvPicPr>
            <p:cNvPr id="18" name="图片 17" descr="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6" y="4760"/>
              <a:ext cx="14114" cy="1346"/>
            </a:xfrm>
            <a:prstGeom prst="rect">
              <a:avLst/>
            </a:prstGeom>
            <a:grpFill/>
          </p:spPr>
        </p:pic>
        <p:sp>
          <p:nvSpPr>
            <p:cNvPr id="19" name="文本框 18"/>
            <p:cNvSpPr txBox="1"/>
            <p:nvPr/>
          </p:nvSpPr>
          <p:spPr>
            <a:xfrm>
              <a:off x="3197" y="4827"/>
              <a:ext cx="13533" cy="1167"/>
            </a:xfrm>
            <a:prstGeom prst="flowChartTermina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你可知道，那座山上的石头有多么奇妙吗？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372508" y="4277450"/>
            <a:ext cx="3500755" cy="737688"/>
          </a:xfrm>
          <a:prstGeom prst="flowChartTerminator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你可知道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pic>
        <p:nvPicPr>
          <p:cNvPr id="21" name="图片 20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628" y="1423760"/>
            <a:ext cx="7353300" cy="12528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458223" y="4277450"/>
            <a:ext cx="2912745" cy="1463777"/>
          </a:xfrm>
          <a:prstGeom prst="cloudCallout">
            <a:avLst>
              <a:gd name="adj1" fmla="val -98920"/>
              <a:gd name="adj2" fmla="val -40781"/>
            </a:avLst>
          </a:prstGeom>
          <a:solidFill>
            <a:srgbClr val="FFC000"/>
          </a:solidFill>
          <a:ln w="952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根据开头，写一段话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23888" y="2399847"/>
            <a:ext cx="8087542" cy="2715070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89E8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你可知道，那座山上石头有多么奇妙吗？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石头千姿百态，妙趣横生，如同一幅幅美丽的图画，如果不是亲眼看到，真让人难以相信。有的像宠物狗，睁着水灵灵的眼睛，吐着长长的舌头，好像在欢迎着我们的到来；有的像青蛙，沉浸在清凉的出国留学网溪水中，享受着阳光浴；有的体形巨大，像一个娃娃；有些石头细如沙，而有些石头却大如山，一块块，一条条，在阳光的照射下，闪闪发光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16345"/>
          <a:stretch>
            <a:fillRect/>
          </a:stretch>
        </p:blipFill>
        <p:spPr>
          <a:xfrm>
            <a:off x="580571" y="2392157"/>
            <a:ext cx="2624746" cy="3391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70401" y="2259157"/>
            <a:ext cx="6926218" cy="271507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你是否听说过，森林的美丽。清晨，太阳露出了半个笑脸，雾气刚刚散去，鸟儿就迫不及待地在树枝上叽叽喳喳地唱起了歌谣。中午，太阳挂在天空正中，像一个火球，小鹿在溪边一边喝水，一边照他的影子。晚上，太阳困了，悄悄地回到了山背后，倦鸟归巢，夜间行动的小动物们开起了音乐会…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7" y="1866654"/>
            <a:ext cx="2574049" cy="386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4774" y="1498486"/>
            <a:ext cx="6516216" cy="3140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学写寻物启事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读一读这则寻物启事。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看一看，寻物启事的格式是怎样的？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12734"/>
          <a:stretch>
            <a:fillRect/>
          </a:stretch>
        </p:blipFill>
        <p:spPr>
          <a:xfrm>
            <a:off x="7596233" y="3887198"/>
            <a:ext cx="3212465" cy="202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kpp33b0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宽屏</PresentationFormat>
  <Paragraphs>146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