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1033" r:id="rId3"/>
    <p:sldId id="1034" r:id="rId4"/>
    <p:sldId id="1035" r:id="rId5"/>
    <p:sldId id="1036" r:id="rId6"/>
    <p:sldId id="1037" r:id="rId7"/>
    <p:sldId id="1039" r:id="rId8"/>
    <p:sldId id="1040" r:id="rId9"/>
    <p:sldId id="1041" r:id="rId10"/>
    <p:sldId id="1042" r:id="rId11"/>
    <p:sldId id="1043" r:id="rId12"/>
    <p:sldId id="1044" r:id="rId13"/>
    <p:sldId id="1045" r:id="rId14"/>
    <p:sldId id="1046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1325BE1-9444-4ADD-AC4C-3DCAE0C114D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77A29FB-DA36-47DE-9B5E-3CDF83C713E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AC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rgbClr val="AC1818"/>
          </a:solidFill>
          <a:ln>
            <a:solidFill>
              <a:srgbClr val="AC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/>
          <a:stretch>
            <a:fillRect/>
          </a:stretch>
        </p:blipFill>
        <p:spPr>
          <a:xfrm>
            <a:off x="4465638" y="0"/>
            <a:ext cx="7726362" cy="6858000"/>
          </a:xfrm>
          <a:custGeom>
            <a:avLst/>
            <a:gdLst>
              <a:gd name="connsiteX0" fmla="*/ 0 w 7726362"/>
              <a:gd name="connsiteY0" fmla="*/ 0 h 6858000"/>
              <a:gd name="connsiteX1" fmla="*/ 7726362 w 7726362"/>
              <a:gd name="connsiteY1" fmla="*/ 0 h 6858000"/>
              <a:gd name="connsiteX2" fmla="*/ 7726362 w 7726362"/>
              <a:gd name="connsiteY2" fmla="*/ 6858000 h 6858000"/>
              <a:gd name="connsiteX3" fmla="*/ 3977639 w 77263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6362" h="6858000">
                <a:moveTo>
                  <a:pt x="0" y="0"/>
                </a:moveTo>
                <a:lnTo>
                  <a:pt x="7726362" y="0"/>
                </a:lnTo>
                <a:lnTo>
                  <a:pt x="7726362" y="6858000"/>
                </a:lnTo>
                <a:lnTo>
                  <a:pt x="3977639" y="6858000"/>
                </a:lnTo>
                <a:close/>
              </a:path>
            </a:pathLst>
          </a:custGeom>
        </p:spPr>
      </p:pic>
      <p:sp>
        <p:nvSpPr>
          <p:cNvPr id="8" name="等腰三角形 7"/>
          <p:cNvSpPr/>
          <p:nvPr/>
        </p:nvSpPr>
        <p:spPr>
          <a:xfrm>
            <a:off x="1" y="5848350"/>
            <a:ext cx="1171194" cy="1009650"/>
          </a:xfrm>
          <a:prstGeom prst="triangle">
            <a:avLst>
              <a:gd name="adj" fmla="val 0"/>
            </a:avLst>
          </a:prstGeom>
          <a:solidFill>
            <a:srgbClr val="AC1818"/>
          </a:solidFill>
          <a:ln>
            <a:solidFill>
              <a:srgbClr val="AC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1956" y="2378685"/>
            <a:ext cx="5601889" cy="2100630"/>
            <a:chOff x="655032" y="2391891"/>
            <a:chExt cx="4752082" cy="2503770"/>
          </a:xfrm>
        </p:grpSpPr>
        <p:sp>
          <p:nvSpPr>
            <p:cNvPr id="10" name="文本框 9"/>
            <p:cNvSpPr txBox="1"/>
            <p:nvPr/>
          </p:nvSpPr>
          <p:spPr>
            <a:xfrm>
              <a:off x="655032" y="2391891"/>
              <a:ext cx="4752082" cy="110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b="1" dirty="0">
                  <a:solidFill>
                    <a:srgbClr val="AC1818"/>
                  </a:solidFill>
                  <a:cs typeface="+mn-ea"/>
                  <a:sym typeface="+mn-lt"/>
                </a:rPr>
                <a:t>《</a:t>
              </a:r>
              <a:r>
                <a:rPr lang="zh-CN" altLang="en-US" sz="5400" b="1" dirty="0">
                  <a:solidFill>
                    <a:srgbClr val="AC1818"/>
                  </a:solidFill>
                  <a:cs typeface="+mn-ea"/>
                  <a:sym typeface="+mn-lt"/>
                </a:rPr>
                <a:t>中华传统文化</a:t>
              </a:r>
              <a:r>
                <a:rPr lang="en-US" altLang="zh-CN" sz="5400" b="1" dirty="0">
                  <a:solidFill>
                    <a:srgbClr val="AC1818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2564" y="3605415"/>
              <a:ext cx="4557018" cy="55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66529" y="4528817"/>
              <a:ext cx="4529088" cy="36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2070099" y="5334436"/>
            <a:ext cx="3060758" cy="321642"/>
            <a:chOff x="10185400" y="5731858"/>
            <a:chExt cx="1384360" cy="321642"/>
          </a:xfrm>
        </p:grpSpPr>
        <p:sp>
          <p:nvSpPr>
            <p:cNvPr id="15" name="矩形 1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766755" y="1966133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cs typeface="+mn-ea"/>
                <a:sym typeface="+mn-lt"/>
              </a:rPr>
              <a:t>综合性学习</a:t>
            </a:r>
            <a:r>
              <a:rPr lang="en-US" altLang="zh-CN" b="1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3595" y="1729105"/>
            <a:ext cx="106902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每年端午节，大街小巷都飘着粽子的清香。粽子的品种有许多，有红枣馅的，有肉馅的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我最爱吃的是红枣馅的，剥开粽叶，雪白的糯米中夹着一颗红红的枣，咬一口，甜而不腻，让人回味无穷。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端午节最快乐的要属我们小朋友了。端午节这天，我们小孩的胸前都挂着个香喷喷的挂件，它叫香袋，是用花布织成的，还用五颜六色的线绣上了各种祝福的话。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470" y="2584450"/>
            <a:ext cx="653859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香袋形状各异，有心形的，有星星形状的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个个香气扑鼻。③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端午节真是个有意义的节日！④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03895" y="1938655"/>
            <a:ext cx="28829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③介绍端午节的习俗，语言很精彩。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009255" y="1783715"/>
            <a:ext cx="12700" cy="3856990"/>
          </a:xfrm>
          <a:prstGeom prst="line">
            <a:avLst/>
          </a:prstGeom>
          <a:ln w="38100">
            <a:solidFill>
              <a:srgbClr val="ED7D3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94700" y="4029710"/>
            <a:ext cx="28829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④结尾抒发自己的感受。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9670" y="2193290"/>
            <a:ext cx="6105525" cy="325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点评：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你知道端午节有哪些习俗吗？读了小作者的这篇习作后，你就会知道了。小作者用生动的语言为我们详细介绍了端午节的传说和习俗，条理清晰，语句通顺。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57" y="2672638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8984" y="3614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0125" y="2099945"/>
            <a:ext cx="66871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同学们，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中国传统节日不仅是中华民族生活习性、民族心理的有力体现，还是中华民族的文化符号与象征。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在接下来的两周里，同学们会运用各种方法、通过各种途径地去探究丰富多彩的节日，预祝大家探究之旅成功，也希望下节课我们能看到更多的收获！</a:t>
            </a:r>
          </a:p>
        </p:txBody>
      </p:sp>
      <p:pic>
        <p:nvPicPr>
          <p:cNvPr id="7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695" y="3191960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8984" y="3614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39440" y="2462530"/>
            <a:ext cx="90525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综合性学习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中华传统节日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春节  元宵    端午   七夕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中秋  重阳   腊八   除夕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写作提示   习作范例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" y="2628393"/>
            <a:ext cx="3029373" cy="4010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/>
          <a:stretch>
            <a:fillRect/>
          </a:stretch>
        </p:blipFill>
        <p:spPr>
          <a:xfrm>
            <a:off x="4465638" y="0"/>
            <a:ext cx="7726362" cy="6858000"/>
          </a:xfrm>
          <a:custGeom>
            <a:avLst/>
            <a:gdLst>
              <a:gd name="connsiteX0" fmla="*/ 0 w 7726362"/>
              <a:gd name="connsiteY0" fmla="*/ 0 h 6858000"/>
              <a:gd name="connsiteX1" fmla="*/ 7726362 w 7726362"/>
              <a:gd name="connsiteY1" fmla="*/ 0 h 6858000"/>
              <a:gd name="connsiteX2" fmla="*/ 7726362 w 7726362"/>
              <a:gd name="connsiteY2" fmla="*/ 6858000 h 6858000"/>
              <a:gd name="connsiteX3" fmla="*/ 3977639 w 77263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6362" h="6858000">
                <a:moveTo>
                  <a:pt x="0" y="0"/>
                </a:moveTo>
                <a:lnTo>
                  <a:pt x="7726362" y="0"/>
                </a:lnTo>
                <a:lnTo>
                  <a:pt x="7726362" y="6858000"/>
                </a:lnTo>
                <a:lnTo>
                  <a:pt x="3977639" y="6858000"/>
                </a:lnTo>
                <a:close/>
              </a:path>
            </a:pathLst>
          </a:custGeom>
        </p:spPr>
      </p:pic>
      <p:sp>
        <p:nvSpPr>
          <p:cNvPr id="8" name="等腰三角形 7"/>
          <p:cNvSpPr/>
          <p:nvPr/>
        </p:nvSpPr>
        <p:spPr>
          <a:xfrm>
            <a:off x="1" y="5848350"/>
            <a:ext cx="1171194" cy="1009650"/>
          </a:xfrm>
          <a:prstGeom prst="triangle">
            <a:avLst>
              <a:gd name="adj" fmla="val 0"/>
            </a:avLst>
          </a:prstGeom>
          <a:solidFill>
            <a:srgbClr val="AC1818"/>
          </a:solidFill>
          <a:ln>
            <a:solidFill>
              <a:srgbClr val="AC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1957" y="2378685"/>
            <a:ext cx="5486914" cy="2100630"/>
            <a:chOff x="655033" y="2391891"/>
            <a:chExt cx="4654549" cy="2503770"/>
          </a:xfrm>
        </p:grpSpPr>
        <p:sp>
          <p:nvSpPr>
            <p:cNvPr id="10" name="文本框 9"/>
            <p:cNvSpPr txBox="1"/>
            <p:nvPr/>
          </p:nvSpPr>
          <p:spPr>
            <a:xfrm>
              <a:off x="655033" y="2391891"/>
              <a:ext cx="4403647" cy="110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5400" b="1" dirty="0">
                  <a:solidFill>
                    <a:srgbClr val="AC1818"/>
                  </a:solidFill>
                  <a:cs typeface="+mn-ea"/>
                  <a:sym typeface="+mn-lt"/>
                </a:rPr>
                <a:t>感谢各位的聆听</a:t>
              </a:r>
              <a:endParaRPr lang="en-US" altLang="zh-CN" sz="5400" b="1" dirty="0">
                <a:solidFill>
                  <a:srgbClr val="AC181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2564" y="3605415"/>
              <a:ext cx="4557018" cy="55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66529" y="4528817"/>
              <a:ext cx="4529088" cy="36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2070099" y="5334436"/>
            <a:ext cx="3060758" cy="321642"/>
            <a:chOff x="10185400" y="5731858"/>
            <a:chExt cx="1384360" cy="321642"/>
          </a:xfrm>
        </p:grpSpPr>
        <p:sp>
          <p:nvSpPr>
            <p:cNvPr id="15" name="矩形 1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766755" y="1966133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cs typeface="+mn-ea"/>
                <a:sym typeface="+mn-lt"/>
              </a:rPr>
              <a:t>综合性学习</a:t>
            </a:r>
            <a:r>
              <a:rPr lang="en-US" altLang="zh-CN" b="1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9470" y="2023110"/>
            <a:ext cx="7693660" cy="2247633"/>
          </a:xfrm>
          <a:prstGeom prst="wedgeRoundRectCallout">
            <a:avLst>
              <a:gd name="adj1" fmla="val 56049"/>
              <a:gd name="adj2" fmla="val 31730"/>
              <a:gd name="adj3" fmla="val 16667"/>
            </a:avLst>
          </a:prstGeom>
          <a:solidFill>
            <a:srgbClr val="AC1818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本单元我们学习了好几个中华民族的传统节日，也搜集了关于传统节日的资料。今天，就让我们一起走进中华民族灿烂的节日文化吧！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28" y="2700964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7065" y="38048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活动指导：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83810" y="2049145"/>
            <a:ext cx="6241415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自由组成小组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，确定了解哪些传统节日，怎么了解，用什么方式记录，然后各小组分别展开活动。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整理搜集到的资料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，小组内交流活动成果，确定好小组准备展示的活动成果。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" y="2671935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013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活动指导：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5350" y="1395685"/>
            <a:ext cx="10401300" cy="37389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活动成果展示。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全班同学互相评议、补充，评选出最佳成果展。</a:t>
            </a:r>
          </a:p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根据活动内容，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选一个传统节日，写一篇作文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，可以写自己家过节的过程，也可以写节日中发生的印象深刻的故事。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交际指导：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08805" y="1271905"/>
            <a:ext cx="3775075" cy="1274445"/>
            <a:chOff x="6474" y="2686"/>
            <a:chExt cx="5945" cy="2007"/>
          </a:xfrm>
        </p:grpSpPr>
        <p:pic>
          <p:nvPicPr>
            <p:cNvPr id="4" name="图片 3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" y="2686"/>
              <a:ext cx="5741" cy="2007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101" y="3345"/>
              <a:ext cx="4318" cy="10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传统节日知多少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63003" y="3300095"/>
            <a:ext cx="4751387" cy="2491740"/>
          </a:xfrm>
          <a:prstGeom prst="rect">
            <a:avLst/>
          </a:prstGeom>
          <a:noFill/>
          <a:ln w="38100"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春节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正月初一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元宵节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正月十五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端午节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五月初五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七夕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七月初七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5565" y="3300095"/>
            <a:ext cx="4132580" cy="24917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中秋节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八月十五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重阳节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九月初九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腊八节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腊月初八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除夕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腊月三十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活动内容：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33982" y="1016635"/>
            <a:ext cx="3594043" cy="1484630"/>
            <a:chOff x="7340" y="2000"/>
            <a:chExt cx="10385" cy="2928"/>
          </a:xfrm>
        </p:grpSpPr>
        <p:pic>
          <p:nvPicPr>
            <p:cNvPr id="10" name="图片 9" descr="1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" y="2000"/>
              <a:ext cx="10170" cy="29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180000">
              <a:off x="9085" y="2995"/>
              <a:ext cx="8640" cy="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端午节文化：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b="11332"/>
          <a:stretch>
            <a:fillRect/>
          </a:stretch>
        </p:blipFill>
        <p:spPr>
          <a:xfrm>
            <a:off x="4505325" y="3842385"/>
            <a:ext cx="2856865" cy="18327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354455" y="2559050"/>
            <a:ext cx="2627630" cy="2854325"/>
            <a:chOff x="2133" y="4030"/>
            <a:chExt cx="4138" cy="449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" y="4030"/>
              <a:ext cx="4139" cy="355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3096" y="7703"/>
              <a:ext cx="20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包粽子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72211" y="2501265"/>
            <a:ext cx="2942590" cy="2524125"/>
            <a:chOff x="12255" y="3340"/>
            <a:chExt cx="4634" cy="39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5" y="4151"/>
              <a:ext cx="4634" cy="316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4202" y="3340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赛龙舟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32755" y="1151890"/>
            <a:ext cx="3216910" cy="892810"/>
            <a:chOff x="9406" y="1624"/>
            <a:chExt cx="5066" cy="1406"/>
          </a:xfrm>
        </p:grpSpPr>
        <p:pic>
          <p:nvPicPr>
            <p:cNvPr id="9" name="图片 8" descr="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6" y="1624"/>
              <a:ext cx="5067" cy="140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596" y="2083"/>
              <a:ext cx="325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写作小提示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146925" y="2715260"/>
            <a:ext cx="4100195" cy="582544"/>
          </a:xfrm>
          <a:prstGeom prst="wedgeRoundRectCallout">
            <a:avLst>
              <a:gd name="adj1" fmla="val -66587"/>
              <a:gd name="adj2" fmla="val 8188"/>
              <a:gd name="adj3" fmla="val 16667"/>
            </a:avLst>
          </a:prstGeom>
          <a:solidFill>
            <a:srgbClr val="8DEAD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加入学过的古诗更精彩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3775" y="5016073"/>
            <a:ext cx="4011930" cy="578440"/>
          </a:xfrm>
          <a:prstGeom prst="wedgeRoundRectCallout">
            <a:avLst>
              <a:gd name="adj1" fmla="val 40993"/>
              <a:gd name="adj2" fmla="val -97972"/>
              <a:gd name="adj3" fmla="val 16667"/>
            </a:avLst>
          </a:prstGeom>
          <a:solidFill>
            <a:srgbClr val="FDDE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加入学过的修辞更生动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9855" y="2715260"/>
            <a:ext cx="3625850" cy="580772"/>
          </a:xfrm>
          <a:prstGeom prst="wedgeRoundRectCallout">
            <a:avLst>
              <a:gd name="adj1" fmla="val 58576"/>
              <a:gd name="adj2" fmla="val 38594"/>
              <a:gd name="adj3" fmla="val 16667"/>
            </a:avLst>
          </a:prstGeom>
          <a:solidFill>
            <a:srgbClr val="CBEDA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加入你的心情更真实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9" y="3091543"/>
            <a:ext cx="2745150" cy="363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48410" y="2767330"/>
            <a:ext cx="55867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“五月五，是端阳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小巷传来了孩子们快乐的歌声，一年一度的端午节又到了。①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92880" y="207200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端午节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48015" y="2767330"/>
            <a:ext cx="28829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①用童谣开头，烘托了节日的气氛，也点明了主题，引人入胜。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666355" y="1764665"/>
            <a:ext cx="12700" cy="3856990"/>
          </a:xfrm>
          <a:prstGeom prst="line">
            <a:avLst/>
          </a:prstGeom>
          <a:ln w="38100">
            <a:solidFill>
              <a:srgbClr val="ED7D3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1088" y="361434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活动示范：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1088" y="1804035"/>
            <a:ext cx="79514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起端午节，还有一个传说故事呢。战国时期，楚国有位大臣，名叫屈原，他一向受楚王的信任。可后来楚王听信了小人的谗言，疏远了屈原，最后还把屈原流放到了南方。后来，楚国灭亡了，屈原伤心欲绝，投汨罗江自尽。人们得知这个消息后，纷纷驾着船捕捞屈原的遗体，可是一无所获。人们又怕鱼虾吃掉屈原的遗体，就往河里扔粽子，从此便有了端午节吃粽子的风俗。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41638" y="2710180"/>
            <a:ext cx="28829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②写端午节的由来，引人入胜。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774633" y="1629410"/>
            <a:ext cx="12700" cy="3856990"/>
          </a:xfrm>
          <a:prstGeom prst="line">
            <a:avLst/>
          </a:prstGeom>
          <a:ln w="38100">
            <a:solidFill>
              <a:srgbClr val="ED7D3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oxfpcf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宽屏</PresentationFormat>
  <Paragraphs>67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2020-07-25T15:31:00Z</dcterms:created>
  <dcterms:modified xsi:type="dcterms:W3CDTF">2021-01-08T23:35:09Z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