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0" r:id="rId4"/>
    <p:sldId id="720" r:id="rId5"/>
    <p:sldId id="721" r:id="rId6"/>
    <p:sldId id="722" r:id="rId7"/>
    <p:sldId id="723" r:id="rId8"/>
    <p:sldId id="724" r:id="rId9"/>
    <p:sldId id="725" r:id="rId10"/>
    <p:sldId id="726" r:id="rId11"/>
    <p:sldId id="727" r:id="rId12"/>
    <p:sldId id="728" r:id="rId13"/>
    <p:sldId id="729" r:id="rId14"/>
    <p:sldId id="730" r:id="rId15"/>
    <p:sldId id="731" r:id="rId16"/>
    <p:sldId id="732" r:id="rId17"/>
    <p:sldId id="733" r:id="rId18"/>
    <p:sldId id="734" r:id="rId19"/>
    <p:sldId id="735" r:id="rId20"/>
    <p:sldId id="736" r:id="rId21"/>
    <p:sldId id="737" r:id="rId22"/>
    <p:sldId id="738" r:id="rId23"/>
    <p:sldId id="740" r:id="rId24"/>
    <p:sldId id="742" r:id="rId25"/>
    <p:sldId id="743" r:id="rId26"/>
    <p:sldId id="746" r:id="rId27"/>
    <p:sldId id="747" r:id="rId28"/>
    <p:sldId id="748" r:id="rId29"/>
    <p:sldId id="749" r:id="rId30"/>
    <p:sldId id="287" r:id="rId31"/>
    <p:sldId id="258" r:id="rId32"/>
  </p:sldIdLst>
  <p:sldSz cx="12192000" cy="6858000"/>
  <p:notesSz cx="6858000" cy="9144000"/>
  <p:embeddedFontLst>
    <p:embeddedFont>
      <p:font typeface="FandolFang R" panose="02010600030101010101" charset="-122"/>
      <p:regular r:id="rId34"/>
    </p:embeddedFont>
    <p:embeddedFont>
      <p:font typeface="思源黑体 CN Light" panose="02010600030101010101" charset="-122"/>
      <p:regular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>
        <p:scale>
          <a:sx n="50" d="100"/>
          <a:sy n="50" d="100"/>
        </p:scale>
        <p:origin x="1938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0F8E4FA-A48F-4110-9229-A11E7E19968E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177F138-E6F2-4EEB-8E8C-C10291EA0F4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>
            <a:off x="0" y="6705600"/>
            <a:ext cx="12192000" cy="0"/>
          </a:xfrm>
          <a:prstGeom prst="line">
            <a:avLst/>
          </a:prstGeom>
          <a:ln w="11112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0" y="368300"/>
            <a:ext cx="622300" cy="406399"/>
          </a:xfrm>
          <a:prstGeom prst="rect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5" r="32900" b="385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62336" y="1525142"/>
            <a:ext cx="5547964" cy="2374363"/>
            <a:chOff x="655032" y="2493008"/>
            <a:chExt cx="4752082" cy="2374363"/>
          </a:xfrm>
        </p:grpSpPr>
        <p:sp>
          <p:nvSpPr>
            <p:cNvPr id="9" name="文本框 8"/>
            <p:cNvSpPr txBox="1"/>
            <p:nvPr/>
          </p:nvSpPr>
          <p:spPr>
            <a:xfrm>
              <a:off x="655032" y="2493008"/>
              <a:ext cx="47520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《</a:t>
              </a:r>
              <a:r>
                <a:rPr lang="zh-CN" altLang="en-US" sz="6600" b="1" dirty="0">
                  <a:cs typeface="+mn-ea"/>
                  <a:sym typeface="+mn-lt"/>
                </a:rPr>
                <a:t>花  钟</a:t>
              </a: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2202728" y="5083458"/>
            <a:ext cx="2467179" cy="321642"/>
            <a:chOff x="10185400" y="5731858"/>
            <a:chExt cx="1384360" cy="321642"/>
          </a:xfrm>
        </p:grpSpPr>
        <p:sp>
          <p:nvSpPr>
            <p:cNvPr id="14" name="矩形 13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254500" y="4295897"/>
            <a:ext cx="414737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“艹”横长，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分“首撇、捺伸展，宽于上部。</a:t>
            </a: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芬芳     芬兰    清芬</a:t>
            </a: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9150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茶花的芬芳沁人心脾。 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艹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944218" y="2990502"/>
          <a:ext cx="2313454" cy="2279650"/>
        </p:xfrm>
        <a:graphic>
          <a:graphicData uri="http://schemas.openxmlformats.org/drawingml/2006/table">
            <a:tbl>
              <a:tblPr/>
              <a:tblGrid>
                <a:gridCol w="114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84126" y="2106468"/>
            <a:ext cx="1525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fēn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https://p.ssl.qhimg.com/t01ccb7459932a7bcb4.gif?t=6.102213541666667?random=157870526338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129" y="1268716"/>
            <a:ext cx="2548988" cy="254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 animBg="1"/>
      <p:bldP spid="6" grpId="0"/>
      <p:bldP spid="7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4004491" y="4296525"/>
            <a:ext cx="439917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“方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横画拉长突出，横折钩横断折长，横下斜。</a:t>
            </a:r>
          </a:p>
        </p:txBody>
      </p: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3982720" y="2114389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3982720" y="2930364"/>
            <a:ext cx="403716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芳香     芳草     芳邻</a:t>
            </a:r>
          </a:p>
        </p:txBody>
      </p: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3982720" y="3362164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紫丁香开花了，发出阵阵芳香。 </a:t>
            </a: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3982720" y="2498564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艹</a:t>
            </a:r>
          </a:p>
        </p:txBody>
      </p:sp>
      <p:graphicFrame>
        <p:nvGraphicFramePr>
          <p:cNvPr id="19" name="Group 47"/>
          <p:cNvGraphicFramePr>
            <a:graphicFrameLocks noGrp="1"/>
          </p:cNvGraphicFramePr>
          <p:nvPr/>
        </p:nvGraphicFramePr>
        <p:xfrm>
          <a:off x="944218" y="2990502"/>
          <a:ext cx="2313454" cy="2279650"/>
        </p:xfrm>
        <a:graphic>
          <a:graphicData uri="http://schemas.openxmlformats.org/drawingml/2006/table">
            <a:tbl>
              <a:tblPr/>
              <a:tblGrid>
                <a:gridCol w="114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989829" y="2737867"/>
            <a:ext cx="2313454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芳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551282" y="2115707"/>
            <a:ext cx="1284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fāng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Picture 2" descr="https://p.ssl.qhimg.com/t0118eb7c9f69f984df.gif?t=5.880045572916667?random=157870529196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809" y="1334332"/>
            <a:ext cx="2599824" cy="259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5" grpId="0" bldLvl="0" animBg="1"/>
      <p:bldP spid="16" grpId="0"/>
      <p:bldP spid="17" grpId="0"/>
      <p:bldP spid="18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034178" y="4537657"/>
            <a:ext cx="4646183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“人”的末笔捺改点。</a:t>
            </a: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012407" y="2355521"/>
            <a:ext cx="2339975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结构：独体字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012406" y="3171496"/>
            <a:ext cx="4070697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内外   内行    内容</a:t>
            </a: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012407" y="3603296"/>
            <a:ext cx="4457636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内行人都知道怎样挑选鲜花。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012407" y="273969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冂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内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02282" y="2070242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nèi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https://p.ssl.qhimg.com/t010ad1115cb4cbe05d.gif?t=4.28125?random=15787053212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463" y="1590678"/>
            <a:ext cx="2523231" cy="252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 animBg="1"/>
      <p:bldP spid="6" grpId="0"/>
      <p:bldP spid="7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967463" y="4614994"/>
            <a:ext cx="5454833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左右宽窄相当，顶部和底部左右大体齐平。</a:t>
            </a:r>
          </a:p>
        </p:txBody>
      </p:sp>
      <p:sp>
        <p:nvSpPr>
          <p:cNvPr id="4" name="TextBox 33"/>
          <p:cNvSpPr txBox="1">
            <a:spLocks noChangeArrowheads="1"/>
          </p:cNvSpPr>
          <p:nvPr/>
        </p:nvSpPr>
        <p:spPr bwMode="auto">
          <a:xfrm>
            <a:off x="3983271" y="2511568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5" name="TextBox 34"/>
          <p:cNvSpPr txBox="1">
            <a:spLocks noChangeArrowheads="1"/>
          </p:cNvSpPr>
          <p:nvPr/>
        </p:nvSpPr>
        <p:spPr bwMode="auto">
          <a:xfrm>
            <a:off x="3983271" y="3327543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清醒     苏醒    醒目</a:t>
            </a:r>
          </a:p>
        </p:txBody>
      </p:sp>
      <p:sp>
        <p:nvSpPr>
          <p:cNvPr id="6" name="TextBox 35"/>
          <p:cNvSpPr txBox="1">
            <a:spLocks noChangeArrowheads="1"/>
          </p:cNvSpPr>
          <p:nvPr/>
        </p:nvSpPr>
        <p:spPr bwMode="auto">
          <a:xfrm>
            <a:off x="3967463" y="374560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黑板上醒目的大字你没有看到吗？</a:t>
            </a:r>
          </a:p>
        </p:txBody>
      </p:sp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3983271" y="2895743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酉</a:t>
            </a:r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醒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92532" y="2060347"/>
            <a:ext cx="1220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xǐng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https://p.ssl.qhimg.com/t01079e150429872897.gif?t=11.602539062499998?random=15787053553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2" y="1261422"/>
            <a:ext cx="2611047" cy="261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4" grpId="0" bldLvl="0" animBg="1"/>
      <p:bldP spid="5" grpId="0"/>
      <p:bldP spid="6" grpId="0"/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254499" y="4295897"/>
            <a:ext cx="4695423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上部三横长短不一，撇长伸；“寸”竖钩直而有力。</a:t>
            </a: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半包围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232727" y="2929736"/>
            <a:ext cx="4070697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长寿     寿辰      寿星</a:t>
            </a: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686189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今天的寿星是爷爷。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寸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89829" y="2737867"/>
            <a:ext cx="2313454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寿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98250" y="2038003"/>
            <a:ext cx="1409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shòu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https://p.ssl.qhimg.com/t017239ff2f29c42621.gif?t=6.377278645833333?random=15787053873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633" y="1264982"/>
            <a:ext cx="2414428" cy="241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 animBg="1"/>
      <p:bldP spid="6" grpId="0"/>
      <p:bldP spid="7" grpId="0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254499" y="4295897"/>
            <a:ext cx="4297073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“艹”两竖宜短，略向内收，“办”两点相呼应。</a:t>
            </a: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上下结构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苏醒    流苏     复苏</a:t>
            </a: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春天是万物复苏的季节。 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艹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31962" y="1991434"/>
            <a:ext cx="792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sū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https://p.ssl.qhimg.com/t01ea79088f3c061d5c.gif?t=6.178710937500001?random=157870541675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049" y="1306423"/>
            <a:ext cx="2486064" cy="248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 animBg="1"/>
      <p:bldP spid="6" grpId="0"/>
      <p:bldP spid="7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3672114" y="4214386"/>
            <a:ext cx="427083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左窄右宽，右边两个“口”上窄下宽。</a:t>
            </a: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3692856" y="217968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3692856" y="2995656"/>
            <a:ext cx="3918558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强大     坚强      强劲</a:t>
            </a: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3692857" y="3427456"/>
            <a:ext cx="4815040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中国越来越强大。 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3692856" y="256385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弓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944218" y="2990502"/>
          <a:ext cx="2313454" cy="2279650"/>
        </p:xfrm>
        <a:graphic>
          <a:graphicData uri="http://schemas.openxmlformats.org/drawingml/2006/table">
            <a:tbl>
              <a:tblPr/>
              <a:tblGrid>
                <a:gridCol w="114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强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30869" y="2090598"/>
            <a:ext cx="15664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qiáng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https://p.ssl.qhimg.com/t01dc09c9df0c576105.gif?t=8.926106770833332?random=15787054532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823" y="1231479"/>
            <a:ext cx="2412267" cy="241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 animBg="1"/>
      <p:bldP spid="6" grpId="0"/>
      <p:bldP spid="7" grpId="0"/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4254499" y="4295897"/>
            <a:ext cx="4145416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“日”窄“比”宽。“日”居上偏左，“比”左小右大。</a:t>
            </a:r>
          </a:p>
        </p:txBody>
      </p: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4232727" y="2929736"/>
            <a:ext cx="3829447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昆明    昆虫     昆仲    </a:t>
            </a:r>
          </a:p>
        </p:txBody>
      </p: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夏夜，昆虫在草丛中鸣叫。</a:t>
            </a: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日</a:t>
            </a:r>
          </a:p>
        </p:txBody>
      </p:sp>
      <p:graphicFrame>
        <p:nvGraphicFramePr>
          <p:cNvPr id="1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昆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834611" y="2061068"/>
            <a:ext cx="10951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kū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Picture 2" descr="https://p.ssl.qhimg.com/t01967442376733f8e3.gif?t=5.837890625?random=15787054820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403" y="1051231"/>
            <a:ext cx="2393509" cy="239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5" grpId="0" bldLvl="0" animBg="1"/>
      <p:bldP spid="16" grpId="0"/>
      <p:bldP spid="17" grpId="0"/>
      <p:bldP spid="18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254500" y="4295897"/>
            <a:ext cx="4167186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中间竖宜短；右部末三撇撇势平行，末笔最长。</a:t>
            </a: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452033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修理     修改    修建</a:t>
            </a: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哥哥去学汽车修理。 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亻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修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33410" y="2006017"/>
            <a:ext cx="9060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xiū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https://p.ssl.qhimg.com/t010b5c023f7c45b1ec.gif?t=7.302083333333334?random=157870550878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889" y="1228109"/>
            <a:ext cx="2392840" cy="239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 animBg="1"/>
      <p:bldP spid="6" grpId="0"/>
      <p:bldP spid="7" grpId="0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254500" y="4295897"/>
            <a:ext cx="4167186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上宽下窄，“日”居下居中。</a:t>
            </a: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半包围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452033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智慧    理智    机智</a:t>
            </a: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警察叔叔机智勇敢，勇斗歹徒。 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廴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建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07574" y="2084234"/>
            <a:ext cx="10631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jiàn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https://p.ssl.qhimg.com/t011688db104ff19bb4.gif?t=7.283203125?random=15787055393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204" y="1345701"/>
            <a:ext cx="2385909" cy="238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 animBg="1"/>
      <p:bldP spid="6" grpId="0"/>
      <p:bldP spid="7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5" r="32900" b="385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498600" y="1065572"/>
            <a:ext cx="3168015" cy="912495"/>
            <a:chOff x="360" y="260"/>
            <a:chExt cx="4989" cy="143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498600" y="2019162"/>
            <a:ext cx="3168015" cy="912495"/>
            <a:chOff x="360" y="260"/>
            <a:chExt cx="4989" cy="1437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498600" y="2972752"/>
            <a:ext cx="3168015" cy="912495"/>
            <a:chOff x="360" y="260"/>
            <a:chExt cx="4989" cy="1437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498600" y="3926342"/>
            <a:ext cx="3168015" cy="912495"/>
            <a:chOff x="360" y="260"/>
            <a:chExt cx="4989" cy="1437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498600" y="4879933"/>
            <a:ext cx="3168015" cy="912495"/>
            <a:chOff x="360" y="260"/>
            <a:chExt cx="4989" cy="1437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254500" y="4295897"/>
            <a:ext cx="4167186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左窄右宽。“纟”顶部高，底部左右平齐。</a:t>
            </a: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452033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组织     组长     组成</a:t>
            </a: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妈妈参加了社区组织的排球赛。 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纟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组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33410" y="2006017"/>
            <a:ext cx="7954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zǔ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https://p.ssl.qhimg.com/t01660e354356d21531.gif?t=6.460449218750001?random=157870556640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849" y="1217111"/>
            <a:ext cx="2484732" cy="248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 animBg="1"/>
      <p:bldP spid="6" grpId="0"/>
      <p:bldP spid="7" grpId="0"/>
      <p:bldP spid="8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自读感悟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64015" y="1648213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自读检查：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44958" y="1950206"/>
            <a:ext cx="5763116" cy="996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1.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指名读课文，同学检查字音是否正确。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4422" y="3247968"/>
            <a:ext cx="7104830" cy="1458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2.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自由朗读课文：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思考：什么是花钟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不同的花为什么开花时间不同？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79" y="2653580"/>
            <a:ext cx="3029373" cy="4010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课文讲解</a:t>
            </a:r>
          </a:p>
        </p:txBody>
      </p:sp>
      <p:sp>
        <p:nvSpPr>
          <p:cNvPr id="6" name="矩形 5"/>
          <p:cNvSpPr/>
          <p:nvPr/>
        </p:nvSpPr>
        <p:spPr>
          <a:xfrm>
            <a:off x="1059005" y="197519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自由朗读第一自然段。</a:t>
            </a:r>
          </a:p>
        </p:txBody>
      </p:sp>
      <p:sp>
        <p:nvSpPr>
          <p:cNvPr id="10" name="矩形 9"/>
          <p:cNvSpPr/>
          <p:nvPr/>
        </p:nvSpPr>
        <p:spPr>
          <a:xfrm>
            <a:off x="1059005" y="2869775"/>
            <a:ext cx="9594482" cy="2554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要求：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、用</a:t>
            </a:r>
            <a:r>
              <a:rPr kumimoji="0" lang="zh-CN" altLang="en-US" sz="2800" b="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      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画出表示时间的词语。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      2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、用 （    ） 圈触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3 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的名字。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      3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、找触你喜欢的花，说出原因。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课文讲解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4386963" y="1244699"/>
            <a:ext cx="3374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鲜花朵朵   争奇斗艳</a:t>
            </a:r>
          </a:p>
        </p:txBody>
      </p:sp>
      <p:sp>
        <p:nvSpPr>
          <p:cNvPr id="8" name="矩形 7"/>
          <p:cNvSpPr/>
          <p:nvPr/>
        </p:nvSpPr>
        <p:spPr>
          <a:xfrm>
            <a:off x="828270" y="2997014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凌晨四点，牵牛花吹起了紫色的小喇叭。</a:t>
            </a:r>
          </a:p>
        </p:txBody>
      </p:sp>
      <p:sp>
        <p:nvSpPr>
          <p:cNvPr id="9" name="矩形 8"/>
          <p:cNvSpPr/>
          <p:nvPr/>
        </p:nvSpPr>
        <p:spPr>
          <a:xfrm>
            <a:off x="6759579" y="2982817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五点左右，艳丽的蔷薇绽开了笑脸。</a:t>
            </a:r>
          </a:p>
        </p:txBody>
      </p:sp>
      <p:sp>
        <p:nvSpPr>
          <p:cNvPr id="10" name="矩形 9"/>
          <p:cNvSpPr/>
          <p:nvPr/>
        </p:nvSpPr>
        <p:spPr>
          <a:xfrm>
            <a:off x="6345045" y="5090082"/>
            <a:ext cx="536722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中午十二点左右，午时花开放了。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30565" y="5027158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七点，睡莲从梦中醒来。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课文讲解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2868061" y="2121347"/>
            <a:ext cx="5910628" cy="3970318"/>
          </a:xfrm>
          <a:prstGeom prst="rect">
            <a:avLst/>
          </a:prstGeom>
          <a:ln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牵牛花                       欣然怒放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蔷   薇                       在暮色中苏醒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睡   莲                       从梦中醒来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万寿菊                      含笑一现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烟草花                      舒展开自己的花瓣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月光花                      绽开了笑脸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昙   花                      吹起小喇叭</a:t>
            </a:r>
          </a:p>
        </p:txBody>
      </p:sp>
      <p:sp>
        <p:nvSpPr>
          <p:cNvPr id="4" name="矩形 3"/>
          <p:cNvSpPr/>
          <p:nvPr/>
        </p:nvSpPr>
        <p:spPr>
          <a:xfrm>
            <a:off x="763042" y="1265763"/>
            <a:ext cx="5553123" cy="58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连一连，想一想运用了什么修辞方法？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865718" y="2496940"/>
            <a:ext cx="1957657" cy="320951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708913" y="3171065"/>
            <a:ext cx="2114462" cy="203890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865718" y="3583189"/>
            <a:ext cx="1957657" cy="515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961991" y="2621678"/>
            <a:ext cx="1861384" cy="153135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3961991" y="3171066"/>
            <a:ext cx="1970467" cy="15841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3961991" y="4755166"/>
            <a:ext cx="1970467" cy="45480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3961991" y="4173042"/>
            <a:ext cx="1861384" cy="163310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866626" y="2824877"/>
            <a:ext cx="1284605" cy="1687890"/>
          </a:xfrm>
          <a:prstGeom prst="ellipse">
            <a:avLst/>
          </a:prstGeom>
          <a:solidFill>
            <a:srgbClr val="29D6C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拟人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课文讲解</a:t>
            </a:r>
          </a:p>
        </p:txBody>
      </p:sp>
      <p:sp>
        <p:nvSpPr>
          <p:cNvPr id="13" name="矩形 12"/>
          <p:cNvSpPr/>
          <p:nvPr/>
        </p:nvSpPr>
        <p:spPr>
          <a:xfrm>
            <a:off x="921657" y="2950327"/>
            <a:ext cx="10348685" cy="1786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作者巧妙地运用拟人、比喻等修辞手法，生动形象地描述了不同鲜花开放的情态和时间。增强了文章的而表达效果。</a:t>
            </a:r>
          </a:p>
        </p:txBody>
      </p:sp>
      <p:sp>
        <p:nvSpPr>
          <p:cNvPr id="14" name="矩形 13"/>
          <p:cNvSpPr/>
          <p:nvPr/>
        </p:nvSpPr>
        <p:spPr>
          <a:xfrm>
            <a:off x="921657" y="1817886"/>
            <a:ext cx="8137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说一说：这段写了什么内容？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34422" y="1144814"/>
            <a:ext cx="3806190" cy="1866265"/>
            <a:chOff x="4388" y="2273"/>
            <a:chExt cx="5994" cy="2122"/>
          </a:xfrm>
        </p:grpSpPr>
        <p:pic>
          <p:nvPicPr>
            <p:cNvPr id="4" name="图片 3" descr="112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388" y="2273"/>
              <a:ext cx="5994" cy="212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6038" y="2861"/>
              <a:ext cx="2694" cy="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课文主旨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矩形 25"/>
          <p:cNvSpPr/>
          <p:nvPr/>
        </p:nvSpPr>
        <p:spPr>
          <a:xfrm>
            <a:off x="1403803" y="3542946"/>
            <a:ext cx="9786712" cy="2170240"/>
          </a:xfrm>
          <a:prstGeom prst="roundRect">
            <a:avLst/>
          </a:prstGeom>
          <a:noFill/>
          <a:ln w="38100">
            <a:solidFill>
              <a:srgbClr val="ED7D31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本文本文主要写了作者观察后的发现，一天之内不同的。花儿开放的时间不同及其开花时间不同的原因，启发我们去探索大自然的奥秘，养成观察思考的好习惯。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课堂作业</a:t>
            </a:r>
          </a:p>
        </p:txBody>
      </p:sp>
      <p:pic>
        <p:nvPicPr>
          <p:cNvPr id="7" name="Picture 4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61" y="3177664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17"/>
          <p:cNvSpPr/>
          <p:nvPr/>
        </p:nvSpPr>
        <p:spPr>
          <a:xfrm>
            <a:off x="449295" y="1564524"/>
            <a:ext cx="10932575" cy="32316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.看拼音，写词语。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shuì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mèng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      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sū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xǐng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      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xiū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gǎi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        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kūn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chóng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（            ）         （        ）       （             ）     （              ）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jiāo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 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nèn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      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yàn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lì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      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shì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yìng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      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shī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 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dù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（        ）        （          ）      （               ）    （             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82923" y="2890094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睡 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06024" y="2911785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苏 醒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501815" y="2905459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修 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057321" y="2890094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昆 虫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44243" y="4215664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娇 嫩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560228" y="4203089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艳 丽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057900" y="4178729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适 应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506526" y="4138510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湿  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课堂作业</a:t>
            </a:r>
          </a:p>
        </p:txBody>
      </p:sp>
      <p:sp>
        <p:nvSpPr>
          <p:cNvPr id="3" name="矩形 17"/>
          <p:cNvSpPr/>
          <p:nvPr/>
        </p:nvSpPr>
        <p:spPr>
          <a:xfrm>
            <a:off x="905463" y="1647141"/>
            <a:ext cx="9790532" cy="39703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选择合适的词语填入下面的句子中。       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跟我学：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陆续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：表示前后相继，时断时续。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继续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：表示连续下去，不中断过程。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连续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：表示一个接一个。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持续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：表示延续不断。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．这些花在二十四小时内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(          )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开放。 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．我们向那房子跑去，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(         )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寻找“幸福鸟”。 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(               )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三天晚上加班，张叔叔显得非常疲劳。</a:t>
            </a:r>
          </a:p>
        </p:txBody>
      </p:sp>
      <p:sp>
        <p:nvSpPr>
          <p:cNvPr id="4" name="矩形 3"/>
          <p:cNvSpPr/>
          <p:nvPr/>
        </p:nvSpPr>
        <p:spPr>
          <a:xfrm>
            <a:off x="4735788" y="394426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陆续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2072" y="450231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继续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78866" y="506672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连续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课堂作业</a:t>
            </a:r>
          </a:p>
        </p:txBody>
      </p:sp>
      <p:sp>
        <p:nvSpPr>
          <p:cNvPr id="3" name="矩形 17"/>
          <p:cNvSpPr/>
          <p:nvPr/>
        </p:nvSpPr>
        <p:spPr>
          <a:xfrm>
            <a:off x="898324" y="1494975"/>
            <a:ext cx="8212327" cy="433965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选一选（选出词语在句中的正确意思，填序号。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密切：①（形容词）关系近。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②（动词）使关系近。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③（形容词）对问题等重视、照顾的周到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）集团负责人强调密切两个公司的关系。（       ）         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）万分感谢相关部门的密切配合。 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          )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）他们的关系很密切。                           （     ）  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45576" y="524979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①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22835" y="397701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②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07939" y="453413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③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699974" y="1364449"/>
            <a:ext cx="9110512" cy="4611151"/>
            <a:chOff x="2050850" y="1504149"/>
            <a:chExt cx="9110512" cy="4611151"/>
          </a:xfrm>
        </p:grpSpPr>
        <p:sp>
          <p:nvSpPr>
            <p:cNvPr id="3" name="矩形 2"/>
            <p:cNvSpPr/>
            <p:nvPr/>
          </p:nvSpPr>
          <p:spPr>
            <a:xfrm>
              <a:off x="3702117" y="1504149"/>
              <a:ext cx="162736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花</a:t>
              </a:r>
              <a:r>
                <a: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钟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2050850" y="2626347"/>
              <a:ext cx="5211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看到这个题目，你想到了什么？</a:t>
              </a:r>
            </a:p>
          </p:txBody>
        </p:sp>
        <p:pic>
          <p:nvPicPr>
            <p:cNvPr id="6" name="Picture 8" descr="https://timgsa.baidu.com/timg?image&amp;quality=80&amp;size=b9999_10000&amp;sec=1578750249193&amp;di=8a6b9fc73fe101fd43ef0c014e2eee8b&amp;imgtype=0&amp;src=http%3A%2F%2Fimg14.360buyimg.com%2Fn1%2Fjfs%2Ft19720%2F323%2F2178994339%2F465774%2F8a22e1e0%2F5ae97839N09f37d10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9191" y="3629253"/>
              <a:ext cx="2486047" cy="2486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椭圆 6"/>
            <p:cNvSpPr/>
            <p:nvPr/>
          </p:nvSpPr>
          <p:spPr>
            <a:xfrm>
              <a:off x="7850129" y="2463010"/>
              <a:ext cx="3311233" cy="19843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这两种事物怎样凑到一起？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32" y="3642243"/>
            <a:ext cx="3474091" cy="2010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5" r="32900" b="385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62336" y="1525142"/>
            <a:ext cx="5547964" cy="2374363"/>
            <a:chOff x="655032" y="2493008"/>
            <a:chExt cx="4752082" cy="2374363"/>
          </a:xfrm>
        </p:grpSpPr>
        <p:sp>
          <p:nvSpPr>
            <p:cNvPr id="9" name="文本框 8"/>
            <p:cNvSpPr txBox="1"/>
            <p:nvPr/>
          </p:nvSpPr>
          <p:spPr>
            <a:xfrm>
              <a:off x="655032" y="2493008"/>
              <a:ext cx="47520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感谢各位聆听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2202728" y="5083458"/>
            <a:ext cx="2467179" cy="321642"/>
            <a:chOff x="10185400" y="5731858"/>
            <a:chExt cx="1384360" cy="321642"/>
          </a:xfrm>
        </p:grpSpPr>
        <p:sp>
          <p:nvSpPr>
            <p:cNvPr id="14" name="矩形 13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9" name="矩形 8"/>
          <p:cNvSpPr/>
          <p:nvPr/>
        </p:nvSpPr>
        <p:spPr>
          <a:xfrm>
            <a:off x="7253489" y="2711314"/>
            <a:ext cx="3209854" cy="1135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思考：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这篇文章主要写了什么内容？</a:t>
            </a:r>
          </a:p>
        </p:txBody>
      </p:sp>
      <p:sp>
        <p:nvSpPr>
          <p:cNvPr id="10" name="矩形 9"/>
          <p:cNvSpPr/>
          <p:nvPr/>
        </p:nvSpPr>
        <p:spPr>
          <a:xfrm>
            <a:off x="4815458" y="1164432"/>
            <a:ext cx="1943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听 读 课 文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4"/>
          <a:stretch>
            <a:fillRect/>
          </a:stretch>
        </p:blipFill>
        <p:spPr>
          <a:xfrm>
            <a:off x="1383295" y="2826722"/>
            <a:ext cx="5191125" cy="3049188"/>
          </a:xfrm>
          <a:prstGeom prst="rect">
            <a:avLst/>
          </a:prstGeom>
        </p:spPr>
      </p:pic>
      <p:pic>
        <p:nvPicPr>
          <p:cNvPr id="12" name="花鈡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00" y="4627426"/>
            <a:ext cx="940032" cy="94003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822227" y="2003428"/>
            <a:ext cx="19527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花     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0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3" name="矩形 2"/>
          <p:cNvSpPr/>
          <p:nvPr/>
        </p:nvSpPr>
        <p:spPr>
          <a:xfrm>
            <a:off x="928687" y="2583450"/>
            <a:ext cx="8976360" cy="260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（4）给每个自然段写上序号。                                              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88595" y="179449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自读课文：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矩形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6010" y="1663679"/>
            <a:ext cx="9149156" cy="312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芬芳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内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心    关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系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干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燥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灼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热 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适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宜     淡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雅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吻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合 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成       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34422" y="1929600"/>
            <a:ext cx="16496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fēn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fāng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427007" y="1889658"/>
            <a:ext cx="976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nèi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014782" y="1878191"/>
            <a:ext cx="1125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xì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88036" y="533078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369224" y="1896463"/>
            <a:ext cx="1649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  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47655" y="3471700"/>
            <a:ext cx="611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yí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  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938263" y="3494223"/>
            <a:ext cx="930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yǎ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  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725624" y="3428184"/>
            <a:ext cx="13725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wěn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458570" y="3431178"/>
            <a:ext cx="873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  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226987" y="1895850"/>
            <a:ext cx="1649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zhuó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 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79" y="2653580"/>
            <a:ext cx="3029373" cy="4010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4" name="矩形 13"/>
          <p:cNvSpPr/>
          <p:nvPr/>
        </p:nvSpPr>
        <p:spPr>
          <a:xfrm>
            <a:off x="907406" y="1424378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把词语和解释用线连起来。</a:t>
            </a:r>
          </a:p>
        </p:txBody>
      </p:sp>
      <p:sp>
        <p:nvSpPr>
          <p:cNvPr id="15" name="矩形 14"/>
          <p:cNvSpPr/>
          <p:nvPr/>
        </p:nvSpPr>
        <p:spPr>
          <a:xfrm>
            <a:off x="1324415" y="2433316"/>
            <a:ext cx="858938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艳丽     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非常愉快的，自然的（指表情上的）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           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高兴的样子。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欣然      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清新雅致，使人感到舒服的清新色。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苏醒      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广泛散布。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淡雅      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鲜艳美丽。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传播      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完全相符。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吻合      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复苏，醒过来。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106977" y="2803217"/>
            <a:ext cx="2678414" cy="182035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2161252" y="2730322"/>
            <a:ext cx="2553214" cy="7727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161251" y="4069724"/>
            <a:ext cx="2624140" cy="169261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2106978" y="3503054"/>
            <a:ext cx="2671084" cy="101685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2060059" y="4065668"/>
            <a:ext cx="2763468" cy="11243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106978" y="5247640"/>
            <a:ext cx="2678413" cy="51470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34422" y="130669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我会写</a:t>
            </a:r>
          </a:p>
        </p:txBody>
      </p:sp>
      <p:graphicFrame>
        <p:nvGraphicFramePr>
          <p:cNvPr id="4" name="Group 47"/>
          <p:cNvGraphicFramePr>
            <a:graphicFrameLocks noGrp="1"/>
          </p:cNvGraphicFramePr>
          <p:nvPr/>
        </p:nvGraphicFramePr>
        <p:xfrm>
          <a:off x="1138833" y="215806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2304019" y="2143596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3421619" y="2143596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4526519" y="2143596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47"/>
          <p:cNvGraphicFramePr>
            <a:graphicFrameLocks noGrp="1"/>
          </p:cNvGraphicFramePr>
          <p:nvPr/>
        </p:nvGraphicFramePr>
        <p:xfrm>
          <a:off x="5688569" y="2143596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1110219" y="3419946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2291308" y="3397049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47"/>
          <p:cNvGraphicFramePr>
            <a:graphicFrameLocks noGrp="1"/>
          </p:cNvGraphicFramePr>
          <p:nvPr/>
        </p:nvGraphicFramePr>
        <p:xfrm>
          <a:off x="3412036" y="340330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oup 47"/>
          <p:cNvGraphicFramePr>
            <a:graphicFrameLocks noGrp="1"/>
          </p:cNvGraphicFramePr>
          <p:nvPr/>
        </p:nvGraphicFramePr>
        <p:xfrm>
          <a:off x="4534351" y="3434750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47"/>
          <p:cNvGraphicFramePr>
            <a:graphicFrameLocks noGrp="1"/>
          </p:cNvGraphicFramePr>
          <p:nvPr/>
        </p:nvGraphicFramePr>
        <p:xfrm>
          <a:off x="5694336" y="3434750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矩形 13">
            <a:hlinkClick r:id="rId2" action="ppaction://hlinksldjump"/>
          </p:cNvPr>
          <p:cNvSpPr/>
          <p:nvPr/>
        </p:nvSpPr>
        <p:spPr>
          <a:xfrm>
            <a:off x="1148344" y="216507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都</a:t>
            </a:r>
            <a:endParaRPr kumimoji="0" lang="zh-CN" altLang="en-US" sz="2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>
            <a:hlinkClick r:id="" action="ppaction://noaction"/>
          </p:cNvPr>
          <p:cNvSpPr/>
          <p:nvPr/>
        </p:nvSpPr>
        <p:spPr>
          <a:xfrm>
            <a:off x="2304784" y="2148653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芬</a:t>
            </a:r>
          </a:p>
        </p:txBody>
      </p:sp>
      <p:sp>
        <p:nvSpPr>
          <p:cNvPr id="16" name="矩形 15">
            <a:hlinkClick r:id="" action="ppaction://noaction"/>
          </p:cNvPr>
          <p:cNvSpPr/>
          <p:nvPr/>
        </p:nvSpPr>
        <p:spPr>
          <a:xfrm>
            <a:off x="3431779" y="2148653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芳</a:t>
            </a:r>
          </a:p>
        </p:txBody>
      </p:sp>
      <p:sp>
        <p:nvSpPr>
          <p:cNvPr id="17" name="矩形 16">
            <a:hlinkClick r:id="" action="ppaction://noaction"/>
          </p:cNvPr>
          <p:cNvSpPr/>
          <p:nvPr/>
        </p:nvSpPr>
        <p:spPr>
          <a:xfrm>
            <a:off x="4527127" y="2148653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内</a:t>
            </a:r>
          </a:p>
        </p:txBody>
      </p:sp>
      <p:sp>
        <p:nvSpPr>
          <p:cNvPr id="18" name="矩形 17">
            <a:hlinkClick r:id="" action="ppaction://noaction"/>
          </p:cNvPr>
          <p:cNvSpPr/>
          <p:nvPr/>
        </p:nvSpPr>
        <p:spPr>
          <a:xfrm>
            <a:off x="5699663" y="2148653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醒</a:t>
            </a:r>
          </a:p>
        </p:txBody>
      </p:sp>
      <p:sp>
        <p:nvSpPr>
          <p:cNvPr id="19" name="矩形 18">
            <a:hlinkClick r:id="" action="ppaction://noaction"/>
          </p:cNvPr>
          <p:cNvSpPr/>
          <p:nvPr/>
        </p:nvSpPr>
        <p:spPr>
          <a:xfrm>
            <a:off x="1119296" y="3385440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强</a:t>
            </a:r>
          </a:p>
        </p:txBody>
      </p:sp>
      <p:sp>
        <p:nvSpPr>
          <p:cNvPr id="20" name="矩形 19">
            <a:hlinkClick r:id="" action="ppaction://noaction"/>
          </p:cNvPr>
          <p:cNvSpPr/>
          <p:nvPr/>
        </p:nvSpPr>
        <p:spPr>
          <a:xfrm>
            <a:off x="2313890" y="3327021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示</a:t>
            </a:r>
          </a:p>
        </p:txBody>
      </p:sp>
      <p:sp>
        <p:nvSpPr>
          <p:cNvPr id="21" name="矩形 20">
            <a:hlinkClick r:id="" action="ppaction://noaction"/>
          </p:cNvPr>
          <p:cNvSpPr/>
          <p:nvPr/>
        </p:nvSpPr>
        <p:spPr>
          <a:xfrm>
            <a:off x="3421907" y="3373832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昆</a:t>
            </a:r>
          </a:p>
        </p:txBody>
      </p:sp>
      <p:sp>
        <p:nvSpPr>
          <p:cNvPr id="22" name="矩形 21">
            <a:hlinkClick r:id="" action="ppaction://noaction"/>
          </p:cNvPr>
          <p:cNvSpPr/>
          <p:nvPr/>
        </p:nvSpPr>
        <p:spPr>
          <a:xfrm>
            <a:off x="4515013" y="3402307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修</a:t>
            </a:r>
          </a:p>
        </p:txBody>
      </p:sp>
      <p:sp>
        <p:nvSpPr>
          <p:cNvPr id="23" name="矩形 22">
            <a:hlinkClick r:id="" action="ppaction://noaction"/>
          </p:cNvPr>
          <p:cNvSpPr/>
          <p:nvPr/>
        </p:nvSpPr>
        <p:spPr>
          <a:xfrm>
            <a:off x="5712651" y="339673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建</a:t>
            </a:r>
          </a:p>
        </p:txBody>
      </p:sp>
      <p:graphicFrame>
        <p:nvGraphicFramePr>
          <p:cNvPr id="24" name="Group 47"/>
          <p:cNvGraphicFramePr>
            <a:graphicFrameLocks noGrp="1"/>
          </p:cNvGraphicFramePr>
          <p:nvPr/>
        </p:nvGraphicFramePr>
        <p:xfrm>
          <a:off x="6850253" y="215385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矩形 24">
            <a:hlinkClick r:id="" action="ppaction://noaction"/>
          </p:cNvPr>
          <p:cNvSpPr/>
          <p:nvPr/>
        </p:nvSpPr>
        <p:spPr>
          <a:xfrm>
            <a:off x="6851018" y="2158909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寿</a:t>
            </a:r>
          </a:p>
        </p:txBody>
      </p:sp>
      <p:graphicFrame>
        <p:nvGraphicFramePr>
          <p:cNvPr id="26" name="Group 47"/>
          <p:cNvGraphicFramePr>
            <a:graphicFrameLocks noGrp="1"/>
          </p:cNvGraphicFramePr>
          <p:nvPr/>
        </p:nvGraphicFramePr>
        <p:xfrm>
          <a:off x="6872949" y="3429000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矩形 26">
            <a:hlinkClick r:id="" action="ppaction://noaction"/>
          </p:cNvPr>
          <p:cNvSpPr/>
          <p:nvPr/>
        </p:nvSpPr>
        <p:spPr>
          <a:xfrm>
            <a:off x="6873714" y="3434057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组</a:t>
            </a: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8035644" y="2171870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矩形 28">
            <a:hlinkClick r:id="" action="ppaction://noaction"/>
          </p:cNvPr>
          <p:cNvSpPr/>
          <p:nvPr/>
        </p:nvSpPr>
        <p:spPr>
          <a:xfrm>
            <a:off x="8044721" y="213736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苏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79" y="2653580"/>
            <a:ext cx="3029373" cy="4010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4422" y="326026"/>
            <a:ext cx="2255520" cy="5232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254499" y="4295897"/>
            <a:ext cx="442385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左宽又窄，左边的“者？略高于右面的”阝“。</a:t>
            </a:r>
          </a:p>
        </p:txBody>
      </p:sp>
      <p:sp>
        <p:nvSpPr>
          <p:cNvPr id="4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左右结构</a:t>
            </a:r>
          </a:p>
        </p:txBody>
      </p:sp>
      <p:sp>
        <p:nvSpPr>
          <p:cNvPr id="5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4445622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首都     都城       古都</a:t>
            </a:r>
          </a:p>
        </p:txBody>
      </p:sp>
      <p:sp>
        <p:nvSpPr>
          <p:cNvPr id="6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西安是中国文明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的古都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 </a:t>
            </a:r>
          </a:p>
        </p:txBody>
      </p:sp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32388" y="1943442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dū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1304609" y="3443981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1093002" y="2885040"/>
          <a:ext cx="2313454" cy="2279650"/>
        </p:xfrm>
        <a:graphic>
          <a:graphicData uri="http://schemas.openxmlformats.org/drawingml/2006/table">
            <a:tbl>
              <a:tblPr/>
              <a:tblGrid>
                <a:gridCol w="114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138613" y="2632405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都</a:t>
            </a:r>
          </a:p>
        </p:txBody>
      </p:sp>
      <p:pic>
        <p:nvPicPr>
          <p:cNvPr id="12" name="Picture 2" descr="https://p.ssl.qhimg.com/t01b36fd6cce3db1d92.gif?t=7.835286458333334?random=157883268315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806" y="1309183"/>
            <a:ext cx="2134798" cy="213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4" grpId="0" bldLvl="0" animBg="1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xqunbwym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1478</Words>
  <Application>Microsoft Office PowerPoint</Application>
  <PresentationFormat>宽屏</PresentationFormat>
  <Paragraphs>251</Paragraphs>
  <Slides>31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5" baseType="lpstr"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2020-07-25T19:58:00Z</dcterms:created>
  <dcterms:modified xsi:type="dcterms:W3CDTF">2021-01-08T23:36:06Z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