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61" r:id="rId2"/>
    <p:sldId id="601" r:id="rId3"/>
    <p:sldId id="1053" r:id="rId4"/>
    <p:sldId id="1054" r:id="rId5"/>
    <p:sldId id="1055" r:id="rId6"/>
    <p:sldId id="1056" r:id="rId7"/>
    <p:sldId id="1057" r:id="rId8"/>
    <p:sldId id="1058" r:id="rId9"/>
    <p:sldId id="1059" r:id="rId10"/>
    <p:sldId id="1060" r:id="rId11"/>
    <p:sldId id="1061" r:id="rId12"/>
    <p:sldId id="1062" r:id="rId13"/>
    <p:sldId id="1063" r:id="rId14"/>
    <p:sldId id="1064" r:id="rId15"/>
    <p:sldId id="1065" r:id="rId16"/>
    <p:sldId id="1066" r:id="rId17"/>
    <p:sldId id="1067" r:id="rId18"/>
    <p:sldId id="1068" r:id="rId19"/>
    <p:sldId id="1069" r:id="rId20"/>
    <p:sldId id="1070" r:id="rId21"/>
    <p:sldId id="1071" r:id="rId22"/>
    <p:sldId id="287" r:id="rId23"/>
    <p:sldId id="600" r:id="rId24"/>
  </p:sldIdLst>
  <p:sldSz cx="12192000" cy="6858000"/>
  <p:notesSz cx="6858000" cy="9144000"/>
  <p:embeddedFontLst>
    <p:embeddedFont>
      <p:font typeface="FandolFang R" panose="02010600030101010101" charset="-122"/>
      <p:regular r:id="rId26"/>
    </p:embeddedFont>
    <p:embeddedFont>
      <p:font typeface="思源黑体 CN Bold" panose="02010600030101010101" charset="-122"/>
      <p:regular r:id="rId27"/>
    </p:embeddedFont>
    <p:embeddedFont>
      <p:font typeface="思源黑体 CN Light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EDD2"/>
    <a:srgbClr val="038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66" d="100"/>
          <a:sy n="66" d="100"/>
        </p:scale>
        <p:origin x="133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959AC83-01BB-42E9-8A22-8AD4B78EB42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57303ED-DB1D-4F19-917C-BD32E05ECE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《</a:t>
              </a: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语文园地三</a:t>
              </a: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》</a:t>
              </a:r>
              <a:endParaRPr lang="zh-CN" altLang="en-US" sz="5400" dirty="0"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472516" y="5134222"/>
              <a:ext cx="290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9625" y="1642473"/>
            <a:ext cx="101790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对照流程图读读下面这段话，照样子口头介绍一次手工活动的过程，如剪纸、捏泥人、拼装玩具、编花绳。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77695" y="3087098"/>
            <a:ext cx="6775464" cy="559891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剪碎或切断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浸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捣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捞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6220" y="4162153"/>
            <a:ext cx="9180195" cy="1942923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有个叫蔡伦的人，吸收了人们长期累积的经验，改进了造纸术。他把树皮、麻头、稻草、破布等原料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剪碎或切断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浸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在水里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捣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烂成浆；再把浆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捞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出来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晒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干，就成了一种既轻便又好用的纸。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53805" y="2871833"/>
            <a:ext cx="2134235" cy="663093"/>
          </a:xfrm>
          <a:prstGeom prst="wedgeEllipseCallout">
            <a:avLst>
              <a:gd name="adj1" fmla="val -70470"/>
              <a:gd name="adj2" fmla="val 44865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连续动词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6930" y="1464945"/>
            <a:ext cx="10202545" cy="43083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首先，将乒乓球放在布中央，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反向包裹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，用线紧紧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起来，布娃娃的头和身子就已经有了雏形。布包裹的乒乓球做为布娃娃的头，用水彩笔在一侧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上布娃娃的眼睛、鼻子和嘴巴，并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上两个红脸蛋。顶部用黑色的水彩笔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上头发，当然，头发的造型可以自由发挥，想画成怎样的造型，它就是怎样的造型。接下来在布的两侧用剪刀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剪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两个洞，用剩余的布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出两个胳膊，分别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在剪好的两个洞内，并用针线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制好。然后，用剪刀将白纸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剪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上两只手，用胶带将手分别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粘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在两只胳膊下端。最后，再用剩余的布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两条腿，用线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好后，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在身体的后侧，自然下垂即可。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5535" y="3385639"/>
            <a:ext cx="10211435" cy="1363860"/>
          </a:xfrm>
          <a:prstGeom prst="snip2Diag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桥面两侧有石栏，栏板上雕刻着精美的图案：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有的刻着两条相互缠绕的龙，前爪相互抵着，各自回首遥望；还有的刻着双龙戏珠。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4905" y="1764484"/>
            <a:ext cx="10132695" cy="1363860"/>
          </a:xfrm>
          <a:prstGeom prst="snip2Diag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走在街上的，是来来往往、形态各异的人：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有的骑着马，有的挑着担，有的赶着毛驴，有的推着独轮车，有的悠闲地走在街上溜达。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39465" y="5366839"/>
            <a:ext cx="5080000" cy="510177"/>
          </a:xfrm>
          <a:prstGeom prst="wedgeRoundRectCallout">
            <a:avLst>
              <a:gd name="adj1" fmla="val -38000"/>
              <a:gd name="adj2" fmla="val -92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每个片段都是围绕一个意思写的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14755" y="2737485"/>
            <a:ext cx="9861550" cy="3154153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秋天的校园仍旧光彩宜人。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树依旧是那么绿；花儿好象不知道深秋已经来了，依旧竟香开放，依旧用它那芳香吸引着只只蜜蜂；蝴蝶依旧在校园里翩翩起舞，依旧用它那美丽的身影吸引着同学们的目光。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54630" y="1929765"/>
            <a:ext cx="6888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仿照上面的文段，写一段话，围绕一个意思去写。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9" name="图片 8" descr="图片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65" y="2128520"/>
            <a:ext cx="5740400" cy="38811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55470" y="2032000"/>
            <a:ext cx="475170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文房四宝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：笔墨纸砚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雅人四好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：琴棋书画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花中君子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：梅兰竹菊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中医四诊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：望闻问切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87640" y="2457450"/>
            <a:ext cx="3736975" cy="896321"/>
          </a:xfrm>
          <a:prstGeom prst="cloudCallout">
            <a:avLst>
              <a:gd name="adj1" fmla="val -92993"/>
              <a:gd name="adj2" fmla="val 99549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传统文化的成语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9470" y="1938655"/>
            <a:ext cx="958405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文房四宝：笔墨纸砚，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是说“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毛笔、墨汁、白纸、砚台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”是书写的工具，被称为“文房四宝”。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315" y="3763645"/>
            <a:ext cx="6815455" cy="21691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6190" t="9600" r="5650" b="9662"/>
          <a:stretch>
            <a:fillRect/>
          </a:stretch>
        </p:blipFill>
        <p:spPr>
          <a:xfrm>
            <a:off x="2910522" y="3429000"/>
            <a:ext cx="6370955" cy="2705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84592" y="1619431"/>
            <a:ext cx="967803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雅人四好：琴棋书画，指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琴瑟、围棋、书法、绘画色彩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四种技艺是高雅之人所喜欢的。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469" t="2717" r="1620" b="2082"/>
          <a:stretch>
            <a:fillRect/>
          </a:stretch>
        </p:blipFill>
        <p:spPr>
          <a:xfrm>
            <a:off x="3369945" y="3385639"/>
            <a:ext cx="5452110" cy="27590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文本框 3"/>
          <p:cNvSpPr txBox="1"/>
          <p:nvPr/>
        </p:nvSpPr>
        <p:spPr>
          <a:xfrm>
            <a:off x="1229269" y="1401626"/>
            <a:ext cx="924433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花中君子：梅兰竹菊，是说“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梅花、兰花、翠竹、菊花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”高洁、儒雅是花中的四君子。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55398" y="2529114"/>
            <a:ext cx="7932420" cy="25405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AEDD2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通过本节课的学习，我们交流关于段落中心句的知识，学会在生活中自主识字，学会仿照例子写句子，学会围绕一个中心写一段话，学会写连动句，学习一些传统文化的词语。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0" y="3903406"/>
            <a:ext cx="2231736" cy="2954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9998" y="1314450"/>
            <a:ext cx="8744585" cy="2541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给下列生字选择正确的读音。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shuì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suì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咖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fēi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feī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fiè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fèi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贸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yùe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yuè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3103" y="249936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0033" y="267652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3218" y="249936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72458" y="249936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03458" y="341693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04013" y="346900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21278" y="340042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001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课文导读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7869" y="1615258"/>
            <a:ext cx="9333502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同学们，今天我们学习“语文园地”的内容。</a:t>
            </a: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 cstate="print"/>
          <a:srcRect l="2818" t="7625" r="2213" b="10794"/>
          <a:stretch>
            <a:fillRect/>
          </a:stretch>
        </p:blipFill>
        <p:spPr bwMode="auto">
          <a:xfrm>
            <a:off x="3029526" y="2960914"/>
            <a:ext cx="6132948" cy="294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51198" y="1472021"/>
            <a:ext cx="628396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连线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中医四诊                       琴棋书画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雅人四好                       梅兰竹菊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花中君子                       笔墨纸砚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文房四宝                       望闻问切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626633" y="3017611"/>
            <a:ext cx="2381885" cy="24847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574563" y="2991576"/>
            <a:ext cx="2433955" cy="8616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600598" y="3878671"/>
            <a:ext cx="2433320" cy="7829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26633" y="4661626"/>
            <a:ext cx="2329815" cy="868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102" y="3190422"/>
            <a:ext cx="2514670" cy="3355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板书设计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61871" y="2231027"/>
            <a:ext cx="4934585" cy="276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语文园地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围绕一个中心意思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连续动词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传统文化的词语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433" y="2100580"/>
            <a:ext cx="2859405" cy="285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30" name="文本框 29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感谢各位聆听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40" name="矩形 39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37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6686" y="1449887"/>
            <a:ext cx="91509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交流：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课文中很多段落，围绕一个意思写清楚。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25" y="3013529"/>
            <a:ext cx="3187043" cy="239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4699647" y="3335406"/>
            <a:ext cx="6816090" cy="2025014"/>
          </a:xfrm>
          <a:prstGeom prst="snip2DiagRect">
            <a:avLst/>
          </a:prstGeom>
          <a:noFill/>
          <a:ln w="57150">
            <a:solidFill>
              <a:srgbClr val="0AEDD2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赵州桥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自然段，为了写清楚‘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赵州桥非常美观’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，详细介绍了桥面石栏上精美的图案，把各种姿态的龙写得活灵活现。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401" y="1926326"/>
            <a:ext cx="10156722" cy="362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画面的街市可热闹了。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街上有挂着各种招牌的店铺、作坊、酒楼、茶馆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走在街上的，是来来往往、形态各异的人：有的骑着马，有的挑着担，有的赶着毛驴，有的推着独轮车，有的悠闲地在街上溜达。画面上的这些人，有的不到一寸，有的甚至只有黄豆那么大。别看画上的人小，每个人在干什么，都能看得清清楚楚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3071" y="1423761"/>
            <a:ext cx="10236472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一幅名扬中外的画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自然段，写了各种各样的店铺，还写了来来往往、形态各异的人，清楚地写出了‘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画上集市的热闹。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’”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5604"/>
          <a:stretch>
            <a:fillRect/>
          </a:stretch>
        </p:blipFill>
        <p:spPr>
          <a:xfrm>
            <a:off x="3570651" y="2992260"/>
            <a:ext cx="5050698" cy="2896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09853" y="2414270"/>
            <a:ext cx="588899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要想把一段话写清楚，一定要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围绕一个意思写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。只有这样，整篇文章条理才清楚了，思路才理顺了。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8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5670" y="2276294"/>
            <a:ext cx="2826385" cy="858520"/>
            <a:chOff x="1654" y="4667"/>
            <a:chExt cx="4451" cy="1352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049" y="4827"/>
              <a:ext cx="3660" cy="919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税务局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47895" y="2276294"/>
            <a:ext cx="2826385" cy="858520"/>
            <a:chOff x="1654" y="4667"/>
            <a:chExt cx="4451" cy="1352"/>
          </a:xfrm>
        </p:grpSpPr>
        <p:pic>
          <p:nvPicPr>
            <p:cNvPr id="8" name="图片 7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049" y="4827"/>
              <a:ext cx="3660" cy="82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防疫站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79485" y="2276294"/>
            <a:ext cx="2826385" cy="858520"/>
            <a:chOff x="1654" y="4667"/>
            <a:chExt cx="4451" cy="1352"/>
          </a:xfrm>
        </p:grpSpPr>
        <p:pic>
          <p:nvPicPr>
            <p:cNvPr id="11" name="图片 10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076" y="4827"/>
              <a:ext cx="3660" cy="822"/>
            </a:xfrm>
            <a:prstGeom prst="rect">
              <a:avLst/>
            </a:prstGeom>
            <a:solidFill>
              <a:srgbClr val="45D1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咖啡馆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44880" y="3916499"/>
            <a:ext cx="2826385" cy="858520"/>
            <a:chOff x="1654" y="4667"/>
            <a:chExt cx="4451" cy="1352"/>
          </a:xfrm>
        </p:grpSpPr>
        <p:pic>
          <p:nvPicPr>
            <p:cNvPr id="14" name="图片 13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049" y="4827"/>
              <a:ext cx="3660" cy="822"/>
            </a:xfrm>
            <a:prstGeom prst="rect">
              <a:avLst/>
            </a:prstGeom>
            <a:solidFill>
              <a:srgbClr val="FCCFDC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阅览室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21530" y="3933644"/>
            <a:ext cx="3088639" cy="858520"/>
            <a:chOff x="1654" y="4667"/>
            <a:chExt cx="4451" cy="1352"/>
          </a:xfrm>
        </p:grpSpPr>
        <p:pic>
          <p:nvPicPr>
            <p:cNvPr id="17" name="图片 16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2049" y="4827"/>
              <a:ext cx="3647" cy="8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废品收购站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91855" y="3933644"/>
            <a:ext cx="2826385" cy="858520"/>
            <a:chOff x="1654" y="4667"/>
            <a:chExt cx="4451" cy="1352"/>
          </a:xfrm>
        </p:grpSpPr>
        <p:pic>
          <p:nvPicPr>
            <p:cNvPr id="20" name="图片 19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2050" y="4827"/>
              <a:ext cx="3660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农贸市场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644265" y="1204052"/>
            <a:ext cx="4935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生活中你见过这些标牌吗？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894330" y="5137604"/>
            <a:ext cx="6962140" cy="1043940"/>
            <a:chOff x="4839" y="7407"/>
            <a:chExt cx="10964" cy="1644"/>
          </a:xfrm>
        </p:grpSpPr>
        <p:sp>
          <p:nvSpPr>
            <p:cNvPr id="24" name="文本框 23"/>
            <p:cNvSpPr txBox="1"/>
            <p:nvPr/>
          </p:nvSpPr>
          <p:spPr>
            <a:xfrm>
              <a:off x="4839" y="7428"/>
              <a:ext cx="1399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shuì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08" y="8229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税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910" y="8229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疫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053" y="7407"/>
              <a:ext cx="74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yì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47" y="7407"/>
              <a:ext cx="1702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kā fēi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730" y="8229"/>
              <a:ext cx="174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咖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啡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195" y="8229"/>
              <a:ext cx="101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阅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010" y="7407"/>
              <a:ext cx="1369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yuè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201" y="8229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废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201" y="7407"/>
              <a:ext cx="889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fèi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409" y="7407"/>
              <a:ext cx="139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mào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724" y="8229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8220" y="1668145"/>
            <a:ext cx="8790305" cy="4444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shuì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wù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fánɡ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税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kā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ɡuǎn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yuè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lǎn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咖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馆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览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fèi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pǐn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shōu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ɡòu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nónɡ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mào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chǎnɡ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收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市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65950" y="1925047"/>
            <a:ext cx="4227830" cy="1255805"/>
          </a:xfrm>
          <a:prstGeom prst="wedgeRoundRectCallout">
            <a:avLst>
              <a:gd name="adj1" fmla="val -52237"/>
              <a:gd name="adj2" fmla="val 92179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注意读准：翘舌音“税”，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整体认读音节“疫 阅”。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09167" y="1274989"/>
            <a:ext cx="7024370" cy="550962"/>
          </a:xfrm>
          <a:prstGeom prst="snip2DiagRect">
            <a:avLst/>
          </a:prstGeom>
          <a:solidFill>
            <a:srgbClr val="CFAFE7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你从这些标牌上，你知道这个部门是做什么的吗？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5622" y="2520859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税务局：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主管税收工作的直属机构。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55877" y="3562894"/>
            <a:ext cx="538861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防疫站：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为防治疾病，研究保护和增强人类健康而设立的预防医疗机构。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84962" y="5541554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咖啡馆：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喝咖啡的场所。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252" y="2056674"/>
            <a:ext cx="2790190" cy="1388745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622" y="3312704"/>
            <a:ext cx="3054350" cy="2000250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222" y="4903379"/>
            <a:ext cx="2715895" cy="126111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bzhe3vh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宽屏</PresentationFormat>
  <Paragraphs>144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