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1032" r:id="rId3"/>
    <p:sldId id="1046" r:id="rId4"/>
    <p:sldId id="1047" r:id="rId5"/>
    <p:sldId id="1048" r:id="rId6"/>
    <p:sldId id="1049" r:id="rId7"/>
    <p:sldId id="1050" r:id="rId8"/>
    <p:sldId id="1051" r:id="rId9"/>
    <p:sldId id="1052" r:id="rId10"/>
    <p:sldId id="1053" r:id="rId11"/>
    <p:sldId id="1054" r:id="rId12"/>
    <p:sldId id="1055" r:id="rId13"/>
    <p:sldId id="1056" r:id="rId14"/>
    <p:sldId id="1057" r:id="rId15"/>
    <p:sldId id="1058" r:id="rId16"/>
    <p:sldId id="1059" r:id="rId17"/>
    <p:sldId id="1060" r:id="rId18"/>
    <p:sldId id="287" r:id="rId19"/>
    <p:sldId id="257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50" d="100"/>
          <a:sy n="50" d="100"/>
        </p:scale>
        <p:origin x="193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B06873B-54A3-4838-B490-BA6BCF89252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FE0F27E-1790-4430-B314-F30A6FDFD0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0" y="3225801"/>
            <a:ext cx="5365698" cy="354874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69924" y="1544863"/>
            <a:ext cx="6580882" cy="2444728"/>
            <a:chOff x="655032" y="2391891"/>
            <a:chExt cx="4752082" cy="2480423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3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cs typeface="+mn-ea"/>
                  <a:sym typeface="+mn-lt"/>
                </a:rPr>
                <a:t>奇妙的想象</a:t>
              </a:r>
              <a:r>
                <a:rPr lang="en-US" altLang="zh-CN" sz="6000" b="1" dirty="0"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605415"/>
              <a:ext cx="4557018" cy="53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4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6329985" y="5104633"/>
            <a:ext cx="3060758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341086" y="330200"/>
            <a:ext cx="11509829" cy="6197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范例指引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87830" y="1928767"/>
            <a:ext cx="8686800" cy="3389630"/>
            <a:chOff x="2658" y="3586"/>
            <a:chExt cx="13680" cy="5338"/>
          </a:xfrm>
        </p:grpSpPr>
        <p:pic>
          <p:nvPicPr>
            <p:cNvPr id="4" name="图片 3" descr="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8" y="3586"/>
              <a:ext cx="13680" cy="533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104" y="5242"/>
              <a:ext cx="9608" cy="2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第二步：立意　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充分发挥想象，展现想象世界的奇妙。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范例指引</a:t>
            </a:r>
          </a:p>
        </p:txBody>
      </p:sp>
      <p:sp>
        <p:nvSpPr>
          <p:cNvPr id="3" name="Rectangle 5"/>
          <p:cNvSpPr/>
          <p:nvPr/>
        </p:nvSpPr>
        <p:spPr>
          <a:xfrm>
            <a:off x="2432902" y="2173744"/>
            <a:ext cx="824841" cy="3382963"/>
          </a:xfrm>
          <a:prstGeom prst="rect">
            <a:avLst/>
          </a:prstGeom>
          <a:noFill/>
          <a:ln w="9525">
            <a:noFill/>
          </a:ln>
        </p:spPr>
        <p:txBody>
          <a:bodyPr vert="eaVert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第三步：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思维导图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7033" y="784999"/>
            <a:ext cx="5828030" cy="4998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范例指引</a:t>
            </a:r>
          </a:p>
        </p:txBody>
      </p:sp>
      <p:pic>
        <p:nvPicPr>
          <p:cNvPr id="5" name="图片 4" descr="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82" y="1362437"/>
            <a:ext cx="8784590" cy="46494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54557" y="3470955"/>
            <a:ext cx="50800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第四步：方法（以例文为例）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采用“总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分”的结构，注意细节描写，表达真情实感。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习作范例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33054" y="2217601"/>
            <a:ext cx="7147016" cy="33564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明明是个不爱学习的孩子，常常被老师和妈妈批评。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这一天，明明又因为没有完成作业被老师批评了。放学了，他一个人垂头丧气地走在回家的路上。突然，他看见地上有一本书。他好奇地捡起来一看，书名是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我是有魔法的书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。①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8376920" y="1762941"/>
            <a:ext cx="26035" cy="4232275"/>
          </a:xfrm>
          <a:prstGeom prst="straightConnector1">
            <a:avLst/>
          </a:prstGeom>
          <a:ln w="38100">
            <a:solidFill>
              <a:srgbClr val="99C868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61690" y="1574981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一本有魔法的书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53475" y="2698931"/>
            <a:ext cx="259969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①写出了事情的起因，用词准确。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习作范例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5877" y="1787345"/>
            <a:ext cx="6791416" cy="3415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哦，原来是一本有魔法的书。明明翻开书，只见第一页写着：我是一本有魔法的书，你想要什么，只需要在书上写下来，我就能帮你实现愿望。②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8268608" y="1530714"/>
            <a:ext cx="26035" cy="4232275"/>
          </a:xfrm>
          <a:prstGeom prst="straightConnector1">
            <a:avLst/>
          </a:prstGeom>
          <a:ln w="38100">
            <a:solidFill>
              <a:srgbClr val="99C868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505463" y="2276204"/>
            <a:ext cx="25996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②想象力丰富，精彩的故事情节由此展开。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62586" y="2024289"/>
            <a:ext cx="7564846" cy="29661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点评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小作者在这篇习作中，用一个简短易懂的故事，告诉我们一个深刻的道理，给人以启迪。想象大胆又合乎情理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" y="2524081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89533" y="2258604"/>
            <a:ext cx="5894070" cy="294684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同学们，这节课我们牛刀小试，同学们奇妙的创意给老师留下了深刻的印象。在想象的世界里，什么都可能发生，一切会变得那么奇妙。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" y="2524081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34336" y="2782026"/>
            <a:ext cx="719518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习作：奇妙的想象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大胆想象，有新意 想象要合理，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自然有序地，重点突出 主次分明</a:t>
            </a:r>
          </a:p>
        </p:txBody>
      </p:sp>
      <p:pic>
        <p:nvPicPr>
          <p:cNvPr id="8" name="图片 7" descr="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36" y="2187666"/>
            <a:ext cx="2859405" cy="285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0" y="3225801"/>
            <a:ext cx="5365698" cy="354874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69924" y="1544863"/>
            <a:ext cx="6580882" cy="2444728"/>
            <a:chOff x="655032" y="2391891"/>
            <a:chExt cx="4752082" cy="2480423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3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cs typeface="+mn-ea"/>
                  <a:sym typeface="+mn-lt"/>
                </a:rPr>
                <a:t>感谢各位的聆听</a:t>
              </a:r>
              <a:endParaRPr lang="en-US" altLang="zh-CN" sz="6000" b="1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605415"/>
              <a:ext cx="4557018" cy="53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4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6329985" y="5104633"/>
            <a:ext cx="3060758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41086" y="330200"/>
            <a:ext cx="11509829" cy="6197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3076" y="2175601"/>
            <a:ext cx="6230620" cy="3682377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99C868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本次作文是课文给出的题目中任选一个写一个想象故事，或者自己选择题材写一篇想象作文。今天我们一起走进课堂，学习《奇妙的想象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785" y="1705610"/>
            <a:ext cx="3486785" cy="3238500"/>
          </a:xfrm>
          <a:prstGeom prst="hexag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39215" y="1472565"/>
            <a:ext cx="9513570" cy="1425239"/>
          </a:xfrm>
          <a:prstGeom prst="round2DiagRect">
            <a:avLst>
              <a:gd name="adj1" fmla="val 49921"/>
              <a:gd name="adj2" fmla="val 0"/>
            </a:avLst>
          </a:prstGeom>
          <a:solidFill>
            <a:srgbClr val="F9BB00"/>
          </a:solidFill>
          <a:ln>
            <a:solidFill>
              <a:srgbClr val="F36D9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在想象的世界里，什么都可能发生，一切都变得那么奇妙。下面这些题目一定会激发你无穷的想象。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59105" y="3190240"/>
            <a:ext cx="2792730" cy="2538730"/>
            <a:chOff x="-243" y="4761"/>
            <a:chExt cx="4398" cy="3998"/>
          </a:xfrm>
        </p:grpSpPr>
        <p:pic>
          <p:nvPicPr>
            <p:cNvPr id="8" name="图片 7" descr="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43" y="4761"/>
              <a:ext cx="4398" cy="399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83" y="5346"/>
              <a:ext cx="2946" cy="1850"/>
            </a:xfrm>
            <a:prstGeom prst="ellipse">
              <a:avLst/>
            </a:prstGeom>
            <a:solidFill>
              <a:srgbClr val="F8B7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最好玩的国王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04940" y="4526915"/>
            <a:ext cx="3566160" cy="1421130"/>
            <a:chOff x="9884" y="6234"/>
            <a:chExt cx="5616" cy="2238"/>
          </a:xfrm>
        </p:grpSpPr>
        <p:pic>
          <p:nvPicPr>
            <p:cNvPr id="11" name="图片 10" descr="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84" y="6234"/>
              <a:ext cx="5616" cy="223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0667" y="6540"/>
              <a:ext cx="4049" cy="1022"/>
            </a:xfrm>
            <a:prstGeom prst="ellipse">
              <a:avLst/>
            </a:prstGeom>
            <a:solidFill>
              <a:srgbClr val="F36D9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小树的心思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93895" y="3061335"/>
            <a:ext cx="2792730" cy="2177415"/>
            <a:chOff x="13880" y="4451"/>
            <a:chExt cx="4398" cy="3640"/>
          </a:xfrm>
        </p:grpSpPr>
        <p:pic>
          <p:nvPicPr>
            <p:cNvPr id="14" name="图片 13" descr="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80" y="4451"/>
              <a:ext cx="4398" cy="364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4513" y="4761"/>
              <a:ext cx="3132" cy="195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一本有魔法的书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460750" y="4629785"/>
            <a:ext cx="2880995" cy="1573530"/>
            <a:chOff x="7572" y="7381"/>
            <a:chExt cx="4537" cy="2478"/>
          </a:xfrm>
        </p:grpSpPr>
        <p:pic>
          <p:nvPicPr>
            <p:cNvPr id="17" name="图片 16" descr="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" y="7381"/>
              <a:ext cx="4537" cy="2478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8100" y="7781"/>
              <a:ext cx="3342" cy="1022"/>
            </a:xfrm>
            <a:prstGeom prst="ellipse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手罢工了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47455" y="3014345"/>
            <a:ext cx="2792730" cy="2311400"/>
            <a:chOff x="13880" y="4451"/>
            <a:chExt cx="4398" cy="3640"/>
          </a:xfrm>
        </p:grpSpPr>
        <p:pic>
          <p:nvPicPr>
            <p:cNvPr id="20" name="图片 19" descr="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80" y="4451"/>
              <a:ext cx="4398" cy="364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4513" y="4761"/>
              <a:ext cx="3132" cy="1916"/>
            </a:xfrm>
            <a:prstGeom prst="ellipse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躲在草丛里的星星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10138" y="3990703"/>
            <a:ext cx="9209405" cy="1859280"/>
            <a:chOff x="2499" y="5737"/>
            <a:chExt cx="14503" cy="2928"/>
          </a:xfrm>
        </p:grpSpPr>
        <p:pic>
          <p:nvPicPr>
            <p:cNvPr id="4" name="图片 3" descr="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9" y="5737"/>
              <a:ext cx="14503" cy="292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992" y="7131"/>
              <a:ext cx="1373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     要大胆想象，创造出属于自己的想象世界。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49903" y="1029063"/>
            <a:ext cx="3044262" cy="1928495"/>
            <a:chOff x="12359" y="7115"/>
            <a:chExt cx="4305" cy="2430"/>
          </a:xfrm>
        </p:grpSpPr>
        <p:pic>
          <p:nvPicPr>
            <p:cNvPr id="8" name="图片 7" descr="图片1..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9" y="7115"/>
              <a:ext cx="4305" cy="24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 rot="21120000">
              <a:off x="13304" y="8152"/>
              <a:ext cx="2667" cy="735"/>
            </a:xfrm>
            <a:prstGeom prst="rect">
              <a:avLst/>
            </a:prstGeom>
            <a:solidFill>
              <a:srgbClr val="F9BB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习作要求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51948" y="2195558"/>
            <a:ext cx="7383780" cy="1859280"/>
            <a:chOff x="3786" y="3086"/>
            <a:chExt cx="11628" cy="2928"/>
          </a:xfrm>
        </p:grpSpPr>
        <p:pic>
          <p:nvPicPr>
            <p:cNvPr id="11" name="图片 10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6" y="3086"/>
              <a:ext cx="11628" cy="292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786" y="4424"/>
              <a:ext cx="10267" cy="911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      选一个题目写一个想象故事。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范例指引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4050" y="2214426"/>
            <a:ext cx="10883900" cy="41929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草丛里有一只快乐的小白兔，它最喜爱看天上的小星星啦！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只要夜深草静的时候，小白兔就会坐在或者躺在洞口旁边的香蒿下，看着蓝宝石的天空上那些一眨一闪的小星星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突然，有一颗小星星从天空滑落下来，不见了。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“是流星！”小白兔一下坐了起来，“那颗流星是不是不快乐了呢？”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小白兔的心有点儿紧张，它把目光移到了草丛。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风轻轻地吹着，所有的草也都轻摇着黑影，发出几乎听不到的声响。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“那颗不快乐的星星会落在哪里呢？”小白兔很担心，“我要是能找到它，一定会让它快乐起来的！”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31690" y="1290955"/>
            <a:ext cx="3057247" cy="60696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躲在草丛里的星星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范例指引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3763" y="1633855"/>
            <a:ext cx="11124474" cy="43667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快看哪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小白兔真的看见在不远处的草丛里，躲着一颗忽明忽暗的小星星！</a:t>
            </a:r>
          </a:p>
          <a:p>
            <a:pPr marL="0" marR="0" lvl="0" indent="609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“你真的来了吗？”小白兔又惊又喜，急忙一瘸一拐地向那颗小星星挪去。</a:t>
            </a:r>
          </a:p>
          <a:p>
            <a:pPr marL="0" marR="0" lvl="0" indent="609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可是，那颗小星星又不见啦！</a:t>
            </a:r>
          </a:p>
          <a:p>
            <a:pPr marL="0" marR="0" lvl="0" indent="609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“你躲到哪里去啦？”小白兔站住了，“我一定要找到你！”</a:t>
            </a:r>
          </a:p>
          <a:p>
            <a:pPr marL="0" marR="0" lvl="0" indent="609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过了一会儿，那颗小星星又亮了起来，就在小白兔不远的地方！小白兔又使劲地朝它挪过去，瞪大了两只眼睛，这才看清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原来在一棵很矮的苍耳上落着一只小萤火虫儿！</a:t>
            </a:r>
          </a:p>
          <a:p>
            <a:pPr marL="0" marR="0" lvl="0" indent="609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“原来是你呀！”小白兔松了一口气，“你这颗躲在草丛里的小星星，可真顽皮！”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范例指引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0540" y="1522457"/>
            <a:ext cx="10587355" cy="4407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“快来救救我吧！”小萤火虫儿伤心地说，“我的一只翅膀被苍耳子的尖刺儿扎住了，不能飞啦！”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小白兔又仔细一看，真的，小萤火虫儿的一只翅膀扎在了苍耳子的尖刺儿上，另一只翅膀正在不停地扇动着。小白兔赶紧伸出两只手，轻轻地把那只翅膀从尖刺儿上拔了下来。小萤火虫儿趴在小白兔的手掌上休息了一会儿，就能扇动翅膀了，很快它可以自由地飞啦！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“谢谢你救了我！”小萤火虫儿快乐地飞舞在小白兔的眼前。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“多么快乐的会飞的小星星啊！你快乐，我更快乐！”小白兔看着在眼前快乐飞舞的小萤火虫儿，正在一眨一闪的，它更加快乐啦！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范例指引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2062" y="1575798"/>
            <a:ext cx="5725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）这个小故事抓住了什么去想？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35487" y="2384153"/>
            <a:ext cx="752475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故事抓住一颗从天上掉落的星星去展开想象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2062" y="3471273"/>
            <a:ext cx="6791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）有哪些想象？想象合理吗？为什么？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8452" y="4181838"/>
            <a:ext cx="9402445" cy="1641184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把流星想象成萤火虫。合理，因为萤火虫和星星非常相似，都在天上，都会发出小小的光芒。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范例指引</a:t>
            </a:r>
          </a:p>
        </p:txBody>
      </p:sp>
      <p:pic>
        <p:nvPicPr>
          <p:cNvPr id="9" name="图片 8" descr="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93" y="3671480"/>
            <a:ext cx="6053455" cy="1800860"/>
          </a:xfrm>
          <a:prstGeom prst="rect">
            <a:avLst/>
          </a:prstGeom>
        </p:spPr>
      </p:pic>
      <p:pic>
        <p:nvPicPr>
          <p:cNvPr id="10" name="图片 9" descr="图片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448" y="1943010"/>
            <a:ext cx="3090545" cy="19812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706063" y="2414180"/>
            <a:ext cx="5122545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第一步：审题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本次作文是想象作文，可以自由写作，也可以从课文给出的题目中任选一篇写作。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f1nivma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Microsoft Office PowerPoint</Application>
  <PresentationFormat>宽屏</PresentationFormat>
  <Paragraphs>81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2020-07-26T08:40:00Z</dcterms:created>
  <dcterms:modified xsi:type="dcterms:W3CDTF">2021-01-08T23:37:59Z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