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7" r:id="rId2"/>
    <p:sldId id="478" r:id="rId3"/>
    <p:sldId id="809" r:id="rId4"/>
    <p:sldId id="810" r:id="rId5"/>
    <p:sldId id="811" r:id="rId6"/>
    <p:sldId id="812" r:id="rId7"/>
    <p:sldId id="813" r:id="rId8"/>
    <p:sldId id="814" r:id="rId9"/>
    <p:sldId id="815" r:id="rId10"/>
    <p:sldId id="816" r:id="rId11"/>
    <p:sldId id="817" r:id="rId12"/>
    <p:sldId id="818" r:id="rId13"/>
    <p:sldId id="287" r:id="rId14"/>
    <p:sldId id="479" r:id="rId15"/>
  </p:sldIdLst>
  <p:sldSz cx="12192000" cy="6858000"/>
  <p:notesSz cx="6858000" cy="9144000"/>
  <p:embeddedFontLst>
    <p:embeddedFont>
      <p:font typeface="FandolFang R" panose="02010600030101010101" charset="-122"/>
      <p:regular r:id="rId17"/>
    </p:embeddedFont>
    <p:embeddedFont>
      <p:font typeface="思源黑体 CN Bold" panose="02010600030101010101" charset="-122"/>
      <p:regular r:id="rId18"/>
    </p:embeddedFont>
    <p:embeddedFont>
      <p:font typeface="思源黑体 CN Light" panose="02010600030101010101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15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0871F26-25E0-4F2A-9D5B-ACCB54C2436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86C679B-E77D-46C5-871A-3CF210ABF3A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18661910" flipH="1" flipV="1">
            <a:off x="-1517178" y="-140762"/>
            <a:ext cx="3034356" cy="989862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FBFBFB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649106" y="354169"/>
            <a:ext cx="2376897" cy="464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18661910" flipH="1">
            <a:off x="-1760183" y="331922"/>
            <a:ext cx="7611159" cy="2482896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rot="18661910" flipH="1">
            <a:off x="8285517" y="5761694"/>
            <a:ext cx="7611159" cy="2482896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3355" y="1642675"/>
            <a:ext cx="5261674" cy="3507782"/>
          </a:xfrm>
          <a:custGeom>
            <a:avLst/>
            <a:gdLst>
              <a:gd name="connsiteX0" fmla="*/ 0 w 5800725"/>
              <a:gd name="connsiteY0" fmla="*/ 0 h 3867150"/>
              <a:gd name="connsiteX1" fmla="*/ 5800725 w 5800725"/>
              <a:gd name="connsiteY1" fmla="*/ 0 h 3867150"/>
              <a:gd name="connsiteX2" fmla="*/ 5800725 w 5800725"/>
              <a:gd name="connsiteY2" fmla="*/ 3867150 h 3867150"/>
              <a:gd name="connsiteX3" fmla="*/ 1650976 w 5800725"/>
              <a:gd name="connsiteY3" fmla="*/ 3867150 h 3867150"/>
              <a:gd name="connsiteX4" fmla="*/ 0 w 5800725"/>
              <a:gd name="connsiteY4" fmla="*/ 19875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725" h="3867150">
                <a:moveTo>
                  <a:pt x="0" y="0"/>
                </a:moveTo>
                <a:lnTo>
                  <a:pt x="5800725" y="0"/>
                </a:lnTo>
                <a:lnTo>
                  <a:pt x="5800725" y="3867150"/>
                </a:lnTo>
                <a:lnTo>
                  <a:pt x="1650976" y="3867150"/>
                </a:lnTo>
                <a:lnTo>
                  <a:pt x="0" y="198755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grpSp>
        <p:nvGrpSpPr>
          <p:cNvPr id="10" name="组合 9"/>
          <p:cNvGrpSpPr/>
          <p:nvPr/>
        </p:nvGrpSpPr>
        <p:grpSpPr>
          <a:xfrm flipH="1">
            <a:off x="6786425" y="1916333"/>
            <a:ext cx="5071745" cy="1911786"/>
            <a:chOff x="6774009" y="1930853"/>
            <a:chExt cx="4752658" cy="1911786"/>
          </a:xfrm>
        </p:grpSpPr>
        <p:sp>
          <p:nvSpPr>
            <p:cNvPr id="11" name="文本框 10"/>
            <p:cNvSpPr txBox="1"/>
            <p:nvPr/>
          </p:nvSpPr>
          <p:spPr>
            <a:xfrm flipH="1">
              <a:off x="8153093" y="1930853"/>
              <a:ext cx="33350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口语交际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6774009" y="2826976"/>
              <a:ext cx="47526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6000" b="1" dirty="0">
                  <a:solidFill>
                    <a:srgbClr val="00B050"/>
                  </a:solidFill>
                  <a:cs typeface="+mn-ea"/>
                  <a:sym typeface="+mn-lt"/>
                </a:rPr>
                <a:t>春游去哪儿玩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24929" y="3984358"/>
            <a:ext cx="4618947" cy="779936"/>
            <a:chOff x="857959" y="3839216"/>
            <a:chExt cx="4618947" cy="779936"/>
          </a:xfrm>
        </p:grpSpPr>
        <p:sp>
          <p:nvSpPr>
            <p:cNvPr id="14" name="文本框 13"/>
            <p:cNvSpPr txBox="1"/>
            <p:nvPr/>
          </p:nvSpPr>
          <p:spPr>
            <a:xfrm>
              <a:off x="857959" y="3927156"/>
              <a:ext cx="4175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2E2E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语文精品</a:t>
              </a:r>
              <a:r>
                <a:rPr lang="zh-CN" altLang="en-US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课件   三年级下册 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2E2E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2559" y="4342153"/>
              <a:ext cx="1440000" cy="276999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77583" y="4342153"/>
              <a:ext cx="1440000" cy="27699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959397" y="3839216"/>
              <a:ext cx="45175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椭圆 17"/>
          <p:cNvSpPr>
            <a:spLocks noChangeAspect="1"/>
          </p:cNvSpPr>
          <p:nvPr/>
        </p:nvSpPr>
        <p:spPr>
          <a:xfrm flipH="1">
            <a:off x="4911021" y="965028"/>
            <a:ext cx="216000" cy="216000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flipH="1">
            <a:off x="8181059" y="755088"/>
            <a:ext cx="144000" cy="144000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09529" y="5521199"/>
            <a:ext cx="1332000" cy="290333"/>
            <a:chOff x="9732897" y="5521199"/>
            <a:chExt cx="1332000" cy="290333"/>
          </a:xfrm>
          <a:solidFill>
            <a:srgbClr val="00B050"/>
          </a:solidFill>
        </p:grpSpPr>
        <p:sp>
          <p:nvSpPr>
            <p:cNvPr id="22" name="矩形 21"/>
            <p:cNvSpPr/>
            <p:nvPr/>
          </p:nvSpPr>
          <p:spPr>
            <a:xfrm>
              <a:off x="9732897" y="5521199"/>
              <a:ext cx="1332000" cy="29033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732897" y="5549922"/>
              <a:ext cx="133200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20XX.XX.XX</a:t>
              </a:r>
              <a:endParaRPr kumimoji="0" lang="zh-CN" altLang="en-US" sz="11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229850" y="438709"/>
            <a:ext cx="13905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YOUR LOGO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rot="18661910" flipH="1">
            <a:off x="3928218" y="4771596"/>
            <a:ext cx="1824398" cy="595151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06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交际示范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89500" y="2159635"/>
            <a:ext cx="6281420" cy="3406168"/>
          </a:xfrm>
          <a:prstGeom prst="snip2Diag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我建议大家去大洪山春游。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那里有高耸入云的山峦，山上还有古建筑和许多名人的字画。春游中还应注意几个问题：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山路很滑，大家要穿适合爬山的鞋子，走路时也要注意安全。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山上虫蚁多，要携带驱虫的药水。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不要单独活动，不做有危险的活动，一切行动听组长和老师指挥。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要爱护花草树木。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3" y="2799094"/>
            <a:ext cx="3178112" cy="212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74944" y="2658560"/>
            <a:ext cx="5479687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在这节课上，大家介绍了自己观察到的美景，同时也从别人的介绍中了解了更多的美景。祖国的美景说不完、唱不尽，身处这么美丽的祖国，我们的内心多么骄傲、多么自豪！</a:t>
            </a:r>
          </a:p>
        </p:txBody>
      </p:sp>
      <p:pic>
        <p:nvPicPr>
          <p:cNvPr id="8" name="Picture 2" descr="http://img.mp.itc.cn/upload/20170516/b7fc8f099e9d4aff97926ac798a4b704_t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5931" y="2658560"/>
            <a:ext cx="3921125" cy="24695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61602" y="2945447"/>
            <a:ext cx="905256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口语交际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——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春游去哪儿玩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说清楚想法和理由       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耐心听别人把话说完，尽量不打断别人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68" y="1546224"/>
            <a:ext cx="1241376" cy="452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18661910" flipH="1">
            <a:off x="-1760183" y="331922"/>
            <a:ext cx="7611159" cy="2482896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rot="18661910" flipH="1">
            <a:off x="8285517" y="5761694"/>
            <a:ext cx="7611159" cy="2482896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3355" y="1642675"/>
            <a:ext cx="5261674" cy="3507782"/>
          </a:xfrm>
          <a:custGeom>
            <a:avLst/>
            <a:gdLst>
              <a:gd name="connsiteX0" fmla="*/ 0 w 5800725"/>
              <a:gd name="connsiteY0" fmla="*/ 0 h 3867150"/>
              <a:gd name="connsiteX1" fmla="*/ 5800725 w 5800725"/>
              <a:gd name="connsiteY1" fmla="*/ 0 h 3867150"/>
              <a:gd name="connsiteX2" fmla="*/ 5800725 w 5800725"/>
              <a:gd name="connsiteY2" fmla="*/ 3867150 h 3867150"/>
              <a:gd name="connsiteX3" fmla="*/ 1650976 w 5800725"/>
              <a:gd name="connsiteY3" fmla="*/ 3867150 h 3867150"/>
              <a:gd name="connsiteX4" fmla="*/ 0 w 5800725"/>
              <a:gd name="connsiteY4" fmla="*/ 198755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725" h="3867150">
                <a:moveTo>
                  <a:pt x="0" y="0"/>
                </a:moveTo>
                <a:lnTo>
                  <a:pt x="5800725" y="0"/>
                </a:lnTo>
                <a:lnTo>
                  <a:pt x="5800725" y="3867150"/>
                </a:lnTo>
                <a:lnTo>
                  <a:pt x="1650976" y="3867150"/>
                </a:lnTo>
                <a:lnTo>
                  <a:pt x="0" y="198755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grpSp>
        <p:nvGrpSpPr>
          <p:cNvPr id="10" name="组合 9"/>
          <p:cNvGrpSpPr/>
          <p:nvPr/>
        </p:nvGrpSpPr>
        <p:grpSpPr>
          <a:xfrm flipH="1">
            <a:off x="6786425" y="1916333"/>
            <a:ext cx="5071745" cy="1911786"/>
            <a:chOff x="6774009" y="1930853"/>
            <a:chExt cx="4752658" cy="1911786"/>
          </a:xfrm>
        </p:grpSpPr>
        <p:sp>
          <p:nvSpPr>
            <p:cNvPr id="11" name="文本框 10"/>
            <p:cNvSpPr txBox="1"/>
            <p:nvPr/>
          </p:nvSpPr>
          <p:spPr>
            <a:xfrm flipH="1">
              <a:off x="8153093" y="1930853"/>
              <a:ext cx="33350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口语交际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——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6774009" y="2826976"/>
              <a:ext cx="47526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b="1" dirty="0">
                  <a:solidFill>
                    <a:srgbClr val="00B050"/>
                  </a:solidFill>
                  <a:cs typeface="+mn-ea"/>
                  <a:sym typeface="+mn-lt"/>
                </a:rPr>
                <a:t>感谢各位聆听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24929" y="3984358"/>
            <a:ext cx="4618947" cy="779936"/>
            <a:chOff x="857959" y="3839216"/>
            <a:chExt cx="4618947" cy="779936"/>
          </a:xfrm>
        </p:grpSpPr>
        <p:sp>
          <p:nvSpPr>
            <p:cNvPr id="14" name="文本框 13"/>
            <p:cNvSpPr txBox="1"/>
            <p:nvPr/>
          </p:nvSpPr>
          <p:spPr>
            <a:xfrm>
              <a:off x="857959" y="3927156"/>
              <a:ext cx="4175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2E2E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语文精品</a:t>
              </a:r>
              <a:r>
                <a:rPr lang="zh-CN" altLang="en-US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课件   三年级下册 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2E2E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2559" y="4342153"/>
              <a:ext cx="1440000" cy="276999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77583" y="4342153"/>
              <a:ext cx="1440000" cy="27699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959397" y="3839216"/>
              <a:ext cx="45175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椭圆 17"/>
          <p:cNvSpPr>
            <a:spLocks noChangeAspect="1"/>
          </p:cNvSpPr>
          <p:nvPr/>
        </p:nvSpPr>
        <p:spPr>
          <a:xfrm flipH="1">
            <a:off x="4911021" y="965028"/>
            <a:ext cx="216000" cy="216000"/>
          </a:xfrm>
          <a:prstGeom prst="ellipse">
            <a:avLst/>
          </a:prstGeom>
          <a:noFill/>
          <a:ln>
            <a:solidFill>
              <a:schemeClr val="bg1">
                <a:lumMod val="8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flipH="1">
            <a:off x="8181059" y="755088"/>
            <a:ext cx="144000" cy="144000"/>
          </a:xfrm>
          <a:prstGeom prst="ellipse">
            <a:avLst/>
          </a:prstGeom>
          <a:noFill/>
          <a:ln>
            <a:solidFill>
              <a:schemeClr val="bg1">
                <a:lumMod val="65000"/>
                <a:alpha val="9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09529" y="5521199"/>
            <a:ext cx="1332000" cy="290333"/>
            <a:chOff x="9732897" y="5521199"/>
            <a:chExt cx="1332000" cy="290333"/>
          </a:xfrm>
          <a:solidFill>
            <a:srgbClr val="00B050"/>
          </a:solidFill>
        </p:grpSpPr>
        <p:sp>
          <p:nvSpPr>
            <p:cNvPr id="22" name="矩形 21"/>
            <p:cNvSpPr/>
            <p:nvPr/>
          </p:nvSpPr>
          <p:spPr>
            <a:xfrm>
              <a:off x="9732897" y="5521199"/>
              <a:ext cx="1332000" cy="29033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732897" y="5549922"/>
              <a:ext cx="133200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2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20XX.XX.XX</a:t>
              </a:r>
              <a:endParaRPr kumimoji="0" lang="zh-CN" altLang="en-US" sz="11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229850" y="438709"/>
            <a:ext cx="13905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cs typeface="+mn-ea"/>
                <a:sym typeface="+mn-lt"/>
              </a:rPr>
              <a:t>YOUR LOGO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 rot="18661910" flipH="1">
            <a:off x="3928218" y="4771596"/>
            <a:ext cx="1824398" cy="595151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01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5920287" y="1792605"/>
            <a:ext cx="5226684" cy="3514577"/>
          </a:xfrm>
          <a:prstGeom prst="wedgeRoundRectCallout">
            <a:avLst>
              <a:gd name="adj1" fmla="val -70005"/>
              <a:gd name="adj2" fmla="val 47498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春天里，好玩的地方可多了，我们去哪儿春游呢？提出自己的想法和同学讨论。每个人可以选一个地方，说说这个地方有什么好玩的，可以开展哪些活动。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13" y="2160307"/>
            <a:ext cx="3029373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交际内容</a:t>
            </a: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88751" y="2061936"/>
            <a:ext cx="5439410" cy="3140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这次春游去哪儿？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可以安排哪些活动？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春游过程中应该注意哪些问题？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10" y="2811689"/>
            <a:ext cx="3857786" cy="1925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10603" y="2204567"/>
            <a:ext cx="6153785" cy="30387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确定春游地点。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每个人有各自不同的喜好，要确定好春游的地点，就要选择多数人感兴趣的地方，并做到求同存异，少数服从多数。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8" y="3035300"/>
            <a:ext cx="3142702" cy="2355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68425" y="2306167"/>
            <a:ext cx="6569075" cy="30387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在小组内交流。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小组长要组织好讨论会，每个同学都要积极发言。组员团结合作，指出缺点和不足，确定最佳春游地点和春游过程中应注意的问题。</a:t>
            </a:r>
          </a:p>
        </p:txBody>
      </p:sp>
      <p:pic>
        <p:nvPicPr>
          <p:cNvPr id="4" name="图片 3" descr="1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37500" y="2744108"/>
            <a:ext cx="3278505" cy="332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交际指导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8762" y="2647345"/>
            <a:ext cx="6079672" cy="22693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组长汇报本小组的建议，语言要流畅，条理要清晰。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提议时要谦让、文明，如恰当运用“我建议”“我觉得”等语句。</a:t>
            </a:r>
          </a:p>
        </p:txBody>
      </p:sp>
      <p:pic>
        <p:nvPicPr>
          <p:cNvPr id="4" name="图片 3" descr="1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13403" y="2990850"/>
            <a:ext cx="327850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04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分组讨论</a:t>
            </a:r>
          </a:p>
        </p:txBody>
      </p:sp>
      <p:pic>
        <p:nvPicPr>
          <p:cNvPr id="5" name="图片 4" descr="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665" y="4128498"/>
            <a:ext cx="1823085" cy="2432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3682" y="3332477"/>
            <a:ext cx="6329680" cy="2595888"/>
          </a:xfrm>
          <a:prstGeom prst="wedgeRoundRectCallout">
            <a:avLst>
              <a:gd name="adj1" fmla="val 71478"/>
              <a:gd name="adj2" fmla="val 6777"/>
              <a:gd name="adj3" fmla="val 16667"/>
            </a:avLst>
          </a:prstGeom>
          <a:noFill/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）围绕中心话题进行讨论。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）分工合作，团结协作。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）学会倾听。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）做好记录，形成书面计划草案。可以以表格的形式进行。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34020" y="1966594"/>
            <a:ext cx="21717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提出要求：</a:t>
            </a:r>
          </a:p>
        </p:txBody>
      </p:sp>
      <p:pic>
        <p:nvPicPr>
          <p:cNvPr id="9" name="图片 8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297" y="1469707"/>
            <a:ext cx="1278723" cy="1515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05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42067" y="3514251"/>
            <a:ext cx="7327265" cy="2147143"/>
          </a:xfrm>
          <a:prstGeom prst="bevel">
            <a:avLst>
              <a:gd name="adj" fmla="val 6346"/>
            </a:avLst>
          </a:prstGeom>
          <a:solidFill>
            <a:srgbClr val="CBEDA4"/>
          </a:solidFill>
          <a:ln w="9525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）这个地方有什么好玩的，可以开展哪些活动。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）自己要说清楚想法和理由。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）别人说时，耐心听别人把话讲完，尽量不打断别人。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）每组选定一处地方，准备在全班交流展示。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165090" y="1322705"/>
            <a:ext cx="2340610" cy="1484630"/>
            <a:chOff x="7338" y="2000"/>
            <a:chExt cx="4888" cy="2928"/>
          </a:xfrm>
        </p:grpSpPr>
        <p:pic>
          <p:nvPicPr>
            <p:cNvPr id="12" name="图片 11" descr="1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8" y="2000"/>
              <a:ext cx="4888" cy="292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883" y="3053"/>
              <a:ext cx="3631" cy="1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注意事项：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82" y="2378374"/>
            <a:ext cx="1760475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06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交际示范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26205" y="1691496"/>
            <a:ext cx="6837045" cy="2243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春天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阳光温暖的时候到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郊外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去春游，欣赏景色，可以去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植树、野炊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，可以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带上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铁锹，铁铲，水壶等工具去栽树，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也可以带上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些食物去野炊，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然后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放风筝，用相机拍照留念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26205" y="4524375"/>
            <a:ext cx="5638800" cy="1255805"/>
          </a:xfrm>
          <a:prstGeom prst="wedgeRoundRectCallout">
            <a:avLst>
              <a:gd name="adj1" fmla="val -56632"/>
              <a:gd name="adj2" fmla="val -47683"/>
              <a:gd name="adj3" fmla="val 16667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点评：短短几十个字，就把春游的时间、地点、活动等都说清楚了。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68" y="1546224"/>
            <a:ext cx="1241376" cy="452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hy4w434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宽屏</PresentationFormat>
  <Paragraphs>71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思源黑体 CN Light</vt:lpstr>
      <vt:lpstr>思源宋体 CN Heavy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2020-07-23T11:21:00Z</dcterms:created>
  <dcterms:modified xsi:type="dcterms:W3CDTF">2021-01-08T23:38:43Z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