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7" r:id="rId24"/>
    <p:sldId id="257" r:id="rId25"/>
  </p:sldIdLst>
  <p:sldSz cx="12192000" cy="6858000"/>
  <p:notesSz cx="6858000" cy="9144000"/>
  <p:embeddedFontLst>
    <p:embeddedFont>
      <p:font typeface="FandolFang R" panose="02010600030101010101" charset="-122"/>
      <p:regular r:id="rId27"/>
    </p:embeddedFont>
    <p:embeddedFont>
      <p:font typeface="思源黑体 CN Light" panose="02010600030101010101" charset="-122"/>
      <p:regular r:id="rId28"/>
    </p:embeddedFont>
    <p:embeddedFont>
      <p:font typeface="演示斜黑体" panose="02010600030101010101" charset="-122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6D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9D388DFA-3406-4646-9FD2-6C010A96D080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9599C49-F75A-4F1C-B25C-0477ED2303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99C49-F75A-4F1C-B25C-0477ED23033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99C49-F75A-4F1C-B25C-0477ED23033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99C49-F75A-4F1C-B25C-0477ED23033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99C49-F75A-4F1C-B25C-0477ED23033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99C49-F75A-4F1C-B25C-0477ED23033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99C49-F75A-4F1C-B25C-0477ED23033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99C49-F75A-4F1C-B25C-0477ED23033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99C49-F75A-4F1C-B25C-0477ED23033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99C49-F75A-4F1C-B25C-0477ED23033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99C49-F75A-4F1C-B25C-0477ED23033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99C49-F75A-4F1C-B25C-0477ED23033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99C49-F75A-4F1C-B25C-0477ED23033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99C49-F75A-4F1C-B25C-0477ED23033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99C49-F75A-4F1C-B25C-0477ED23033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99C49-F75A-4F1C-B25C-0477ED23033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99C49-F75A-4F1C-B25C-0477ED23033C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99C49-F75A-4F1C-B25C-0477ED23033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99C49-F75A-4F1C-B25C-0477ED23033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99C49-F75A-4F1C-B25C-0477ED23033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99C49-F75A-4F1C-B25C-0477ED23033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99C49-F75A-4F1C-B25C-0477ED23033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99C49-F75A-4F1C-B25C-0477ED23033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99C49-F75A-4F1C-B25C-0477ED23033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hyperlink" Target="&#35838;&#25991;&#26391;&#35835;%20%20&#20154;&#25945;&#29256;-&#19977;&#19978;-1-&#22823;&#38738;&#26641;&#19979;&#30340;&#23567;&#23398;.mp3" TargetMode="External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1"/>
          <a:stretch>
            <a:fillRect/>
          </a:stretch>
        </p:blipFill>
        <p:spPr>
          <a:xfrm>
            <a:off x="6959601" y="0"/>
            <a:ext cx="5232400" cy="686233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096000" y="3289300"/>
            <a:ext cx="2387600" cy="3568700"/>
          </a:xfrm>
          <a:prstGeom prst="rect">
            <a:avLst/>
          </a:prstGeom>
          <a:gradFill>
            <a:gsLst>
              <a:gs pos="4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01702" y="4607993"/>
            <a:ext cx="3924905" cy="320593"/>
            <a:chOff x="445479" y="4315402"/>
            <a:chExt cx="4198082" cy="471187"/>
          </a:xfrm>
        </p:grpSpPr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64583" y="1768592"/>
            <a:ext cx="6606085" cy="1982373"/>
            <a:chOff x="7229012" y="2291448"/>
            <a:chExt cx="6606085" cy="1982373"/>
          </a:xfrm>
        </p:grpSpPr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7229012" y="2291448"/>
              <a:ext cx="6606085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457200">
                <a:buFont typeface="Arial" panose="020B0604020202020204" pitchFamily="34" charset="0"/>
                <a:buNone/>
              </a:pPr>
              <a:r>
                <a:rPr lang="zh-CN" altLang="en-US" sz="7200" dirty="0">
                  <a:solidFill>
                    <a:srgbClr val="4D6D22"/>
                  </a:solidFill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大青树下的小学</a:t>
              </a:r>
              <a:endParaRPr lang="en-US" altLang="zh-CN" sz="7200" dirty="0">
                <a:solidFill>
                  <a:srgbClr val="4D6D22"/>
                </a:solidFill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527170" y="3812156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三年级 上册 配人教版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 flipH="1">
              <a:off x="7266131" y="3526886"/>
              <a:ext cx="6184898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4D6D22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4D6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1036320" y="3491754"/>
            <a:ext cx="3840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鲜艳：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鲜明而美丽。</a:t>
            </a:r>
          </a:p>
        </p:txBody>
      </p:sp>
      <p:sp>
        <p:nvSpPr>
          <p:cNvPr id="18" name="TextBox 14"/>
          <p:cNvSpPr txBox="1"/>
          <p:nvPr/>
        </p:nvSpPr>
        <p:spPr>
          <a:xfrm>
            <a:off x="1036320" y="4312154"/>
            <a:ext cx="5059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绚丽多彩：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形容色彩华丽。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36471" y="2671354"/>
            <a:ext cx="3840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坪坝：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平坦的场地。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36471" y="5132555"/>
            <a:ext cx="3434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敬爱：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尊敬热爱。</a:t>
            </a:r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865588" y="1329401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4D6D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词语解释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2621058"/>
            <a:ext cx="2819400" cy="3786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4D6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8"/>
          <p:cNvSpPr txBox="1"/>
          <p:nvPr/>
        </p:nvSpPr>
        <p:spPr>
          <a:xfrm>
            <a:off x="916361" y="3167402"/>
            <a:ext cx="7572071" cy="178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一朵朵（        ）的小花，把大地装点得（            ）。这是它们送给（        ）的祖国的礼物。</a:t>
            </a:r>
          </a:p>
        </p:txBody>
      </p:sp>
      <p:sp>
        <p:nvSpPr>
          <p:cNvPr id="12" name="TextBox 19"/>
          <p:cNvSpPr txBox="1"/>
          <p:nvPr/>
        </p:nvSpPr>
        <p:spPr>
          <a:xfrm>
            <a:off x="1947824" y="3869105"/>
            <a:ext cx="2132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绚丽多彩</a:t>
            </a:r>
          </a:p>
        </p:txBody>
      </p:sp>
      <p:sp>
        <p:nvSpPr>
          <p:cNvPr id="13" name="TextBox 20"/>
          <p:cNvSpPr txBox="1"/>
          <p:nvPr/>
        </p:nvSpPr>
        <p:spPr>
          <a:xfrm>
            <a:off x="6967973" y="3861021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敬爱</a:t>
            </a:r>
          </a:p>
        </p:txBody>
      </p:sp>
      <p:sp>
        <p:nvSpPr>
          <p:cNvPr id="15" name="TextBox 16"/>
          <p:cNvSpPr txBox="1"/>
          <p:nvPr/>
        </p:nvSpPr>
        <p:spPr>
          <a:xfrm>
            <a:off x="3233395" y="328661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鲜艳</a:t>
            </a: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916361" y="1590328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4D6D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词语运用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2621058"/>
            <a:ext cx="2819400" cy="3786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4D6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8"/>
          <p:cNvSpPr txBox="1"/>
          <p:nvPr/>
        </p:nvSpPr>
        <p:spPr>
          <a:xfrm>
            <a:off x="3120046" y="2446651"/>
            <a:ext cx="4822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形容颜色丰富的四字词语</a:t>
            </a:r>
          </a:p>
        </p:txBody>
      </p:sp>
      <p:sp>
        <p:nvSpPr>
          <p:cNvPr id="18" name="TextBox 19"/>
          <p:cNvSpPr txBox="1"/>
          <p:nvPr/>
        </p:nvSpPr>
        <p:spPr>
          <a:xfrm>
            <a:off x="1828850" y="365159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绚丽多彩</a:t>
            </a:r>
          </a:p>
        </p:txBody>
      </p:sp>
      <p:sp>
        <p:nvSpPr>
          <p:cNvPr id="19" name="TextBox 20"/>
          <p:cNvSpPr txBox="1"/>
          <p:nvPr/>
        </p:nvSpPr>
        <p:spPr>
          <a:xfrm>
            <a:off x="4565154" y="369836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五颜六色</a:t>
            </a:r>
          </a:p>
        </p:txBody>
      </p:sp>
      <p:sp>
        <p:nvSpPr>
          <p:cNvPr id="20" name="TextBox 21"/>
          <p:cNvSpPr txBox="1"/>
          <p:nvPr/>
        </p:nvSpPr>
        <p:spPr>
          <a:xfrm>
            <a:off x="7284868" y="369836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五彩缤纷</a:t>
            </a:r>
          </a:p>
        </p:txBody>
      </p:sp>
      <p:sp>
        <p:nvSpPr>
          <p:cNvPr id="21" name="TextBox 22"/>
          <p:cNvSpPr txBox="1"/>
          <p:nvPr/>
        </p:nvSpPr>
        <p:spPr>
          <a:xfrm>
            <a:off x="1828850" y="4670839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色彩斑斓</a:t>
            </a:r>
          </a:p>
        </p:txBody>
      </p:sp>
      <p:sp>
        <p:nvSpPr>
          <p:cNvPr id="22" name="TextBox 23"/>
          <p:cNvSpPr txBox="1"/>
          <p:nvPr/>
        </p:nvSpPr>
        <p:spPr>
          <a:xfrm>
            <a:off x="4548564" y="467084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五光十色</a:t>
            </a:r>
          </a:p>
        </p:txBody>
      </p:sp>
      <p:sp>
        <p:nvSpPr>
          <p:cNvPr id="23" name="TextBox 24"/>
          <p:cNvSpPr txBox="1"/>
          <p:nvPr/>
        </p:nvSpPr>
        <p:spPr>
          <a:xfrm>
            <a:off x="7347525" y="467902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万紫千红</a:t>
            </a:r>
          </a:p>
        </p:txBody>
      </p:sp>
      <p:sp>
        <p:nvSpPr>
          <p:cNvPr id="24" name="AutoShape 2"/>
          <p:cNvSpPr>
            <a:spLocks noChangeArrowheads="1"/>
          </p:cNvSpPr>
          <p:nvPr/>
        </p:nvSpPr>
        <p:spPr bwMode="auto">
          <a:xfrm>
            <a:off x="928750" y="1450665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4D6D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词语积累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4D6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3000358" y="1993745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安静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27"/>
          <p:cNvSpPr txBox="1"/>
          <p:nvPr/>
        </p:nvSpPr>
        <p:spPr>
          <a:xfrm>
            <a:off x="4500556" y="1993745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宁静</a:t>
            </a:r>
          </a:p>
        </p:txBody>
      </p:sp>
      <p:sp>
        <p:nvSpPr>
          <p:cNvPr id="25" name="TextBox 28"/>
          <p:cNvSpPr txBox="1"/>
          <p:nvPr/>
        </p:nvSpPr>
        <p:spPr>
          <a:xfrm>
            <a:off x="6000754" y="1993745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鲜艳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29"/>
          <p:cNvSpPr txBox="1"/>
          <p:nvPr/>
        </p:nvSpPr>
        <p:spPr>
          <a:xfrm>
            <a:off x="7500952" y="1993745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斑斓</a:t>
            </a:r>
          </a:p>
        </p:txBody>
      </p:sp>
      <p:sp>
        <p:nvSpPr>
          <p:cNvPr id="27" name="TextBox 30"/>
          <p:cNvSpPr txBox="1"/>
          <p:nvPr/>
        </p:nvSpPr>
        <p:spPr>
          <a:xfrm>
            <a:off x="3019408" y="2785833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打扮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31"/>
          <p:cNvSpPr txBox="1"/>
          <p:nvPr/>
        </p:nvSpPr>
        <p:spPr>
          <a:xfrm>
            <a:off x="4519606" y="2779563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装扮</a:t>
            </a:r>
          </a:p>
        </p:txBody>
      </p:sp>
      <p:sp>
        <p:nvSpPr>
          <p:cNvPr id="29" name="TextBox 32"/>
          <p:cNvSpPr txBox="1"/>
          <p:nvPr/>
        </p:nvSpPr>
        <p:spPr>
          <a:xfrm>
            <a:off x="6019804" y="2779563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敬爱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33"/>
          <p:cNvSpPr txBox="1"/>
          <p:nvPr/>
        </p:nvSpPr>
        <p:spPr>
          <a:xfrm>
            <a:off x="7520002" y="2779563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爱戴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1396802" y="3649929"/>
            <a:ext cx="7286676" cy="1588"/>
          </a:xfrm>
          <a:prstGeom prst="line">
            <a:avLst/>
          </a:prstGeom>
          <a:ln w="3175"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1540818" y="5378121"/>
            <a:ext cx="7286676" cy="1588"/>
          </a:xfrm>
          <a:prstGeom prst="line">
            <a:avLst/>
          </a:prstGeom>
          <a:ln w="3175"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7"/>
          <p:cNvSpPr txBox="1"/>
          <p:nvPr/>
        </p:nvSpPr>
        <p:spPr>
          <a:xfrm>
            <a:off x="2981308" y="3937961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鲜艳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38"/>
          <p:cNvSpPr txBox="1"/>
          <p:nvPr/>
        </p:nvSpPr>
        <p:spPr>
          <a:xfrm>
            <a:off x="4481506" y="3937961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暗淡</a:t>
            </a:r>
          </a:p>
        </p:txBody>
      </p:sp>
      <p:sp>
        <p:nvSpPr>
          <p:cNvPr id="35" name="TextBox 39"/>
          <p:cNvSpPr txBox="1"/>
          <p:nvPr/>
        </p:nvSpPr>
        <p:spPr>
          <a:xfrm>
            <a:off x="5981704" y="3937961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安静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40"/>
          <p:cNvSpPr txBox="1"/>
          <p:nvPr/>
        </p:nvSpPr>
        <p:spPr>
          <a:xfrm>
            <a:off x="7481902" y="3937961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热闹</a:t>
            </a:r>
          </a:p>
        </p:txBody>
      </p:sp>
      <p:sp>
        <p:nvSpPr>
          <p:cNvPr id="37" name="TextBox 41"/>
          <p:cNvSpPr txBox="1"/>
          <p:nvPr/>
        </p:nvSpPr>
        <p:spPr>
          <a:xfrm>
            <a:off x="3000358" y="4723779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古老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42"/>
          <p:cNvSpPr txBox="1"/>
          <p:nvPr/>
        </p:nvSpPr>
        <p:spPr>
          <a:xfrm>
            <a:off x="4500556" y="4723779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崭新</a:t>
            </a:r>
          </a:p>
        </p:txBody>
      </p:sp>
      <p:sp>
        <p:nvSpPr>
          <p:cNvPr id="39" name="TextBox 43"/>
          <p:cNvSpPr txBox="1"/>
          <p:nvPr/>
        </p:nvSpPr>
        <p:spPr>
          <a:xfrm>
            <a:off x="6000754" y="4723779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粗壮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44"/>
          <p:cNvSpPr txBox="1"/>
          <p:nvPr/>
        </p:nvSpPr>
        <p:spPr>
          <a:xfrm>
            <a:off x="7500952" y="4723779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细弱</a:t>
            </a:r>
          </a:p>
        </p:txBody>
      </p:sp>
      <p:sp>
        <p:nvSpPr>
          <p:cNvPr id="41" name="AutoShape 2"/>
          <p:cNvSpPr>
            <a:spLocks noChangeArrowheads="1"/>
          </p:cNvSpPr>
          <p:nvPr/>
        </p:nvSpPr>
        <p:spPr bwMode="auto">
          <a:xfrm>
            <a:off x="1468811" y="1993745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4D6D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近义词</a:t>
            </a:r>
          </a:p>
        </p:txBody>
      </p:sp>
      <p:sp>
        <p:nvSpPr>
          <p:cNvPr id="42" name="AutoShape 2"/>
          <p:cNvSpPr>
            <a:spLocks noChangeArrowheads="1"/>
          </p:cNvSpPr>
          <p:nvPr/>
        </p:nvSpPr>
        <p:spPr bwMode="auto">
          <a:xfrm>
            <a:off x="1468810" y="3793945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4D6D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反义词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5" grpId="0"/>
      <p:bldP spid="26" grpId="0"/>
      <p:bldP spid="27" grpId="0"/>
      <p:bldP spid="28" grpId="0"/>
      <p:bldP spid="29" grpId="0"/>
      <p:bldP spid="30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课文朗读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4D6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Picture 7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5" y="1320262"/>
            <a:ext cx="5043485" cy="261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云形标注 9"/>
          <p:cNvSpPr/>
          <p:nvPr/>
        </p:nvSpPr>
        <p:spPr>
          <a:xfrm>
            <a:off x="6570497" y="3442694"/>
            <a:ext cx="2721538" cy="1346028"/>
          </a:xfrm>
          <a:prstGeom prst="cloudCallout">
            <a:avLst>
              <a:gd name="adj1" fmla="val 44568"/>
              <a:gd name="adj2" fmla="val 6054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"/>
          <p:cNvSpPr txBox="1"/>
          <p:nvPr/>
        </p:nvSpPr>
        <p:spPr>
          <a:xfrm>
            <a:off x="6705490" y="3442694"/>
            <a:ext cx="24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小喇叭朗读开始了，点一点音箱，一起听。</a:t>
            </a:r>
          </a:p>
        </p:txBody>
      </p:sp>
      <p:sp>
        <p:nvSpPr>
          <p:cNvPr id="46" name="云形标注 17"/>
          <p:cNvSpPr/>
          <p:nvPr/>
        </p:nvSpPr>
        <p:spPr>
          <a:xfrm>
            <a:off x="4050217" y="4176786"/>
            <a:ext cx="2387866" cy="1231048"/>
          </a:xfrm>
          <a:prstGeom prst="cloudCallout">
            <a:avLst>
              <a:gd name="adj1" fmla="val -76605"/>
              <a:gd name="adj2" fmla="val 6468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18"/>
          <p:cNvSpPr txBox="1"/>
          <p:nvPr/>
        </p:nvSpPr>
        <p:spPr>
          <a:xfrm>
            <a:off x="4229095" y="4140087"/>
            <a:ext cx="24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边听边想：课文主要写了什么？</a:t>
            </a: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005" y="4176786"/>
            <a:ext cx="1226146" cy="186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295" y="4740252"/>
            <a:ext cx="1241284" cy="130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课文朗读  人教版-三上-1-大青树下的小学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777535" y="78396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327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4" grpId="0" animBg="1"/>
      <p:bldP spid="45" grpId="0"/>
      <p:bldP spid="46" grpId="0" animBg="1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初步感知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4D6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74550" y="2845435"/>
            <a:ext cx="6667437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课文主要写了什么？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74488" y="3684215"/>
            <a:ext cx="10488811" cy="1923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课文主要写了来自不同民族的学生，齐聚在一所大青树下的学校，共同学习、共同成长的美好景象。</a:t>
            </a:r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1035226" y="1469970"/>
            <a:ext cx="2016223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4D6D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初步感知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初步感知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4D6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74488" y="2364341"/>
            <a:ext cx="98601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课文可以分成几部分？各部分大意是什么？</a:t>
            </a:r>
          </a:p>
        </p:txBody>
      </p:sp>
      <p:sp>
        <p:nvSpPr>
          <p:cNvPr id="10" name="矩形 9"/>
          <p:cNvSpPr/>
          <p:nvPr/>
        </p:nvSpPr>
        <p:spPr>
          <a:xfrm>
            <a:off x="1324094" y="3645916"/>
            <a:ext cx="89185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第一部分（第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自然段）：上学路上的景象。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第二部分（第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自然段）：上课时的景象。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第三部分（第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自然段）：总写大青树下的学校的美丽。</a:t>
            </a: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002840" y="1356249"/>
            <a:ext cx="2016223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4D6D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初步感知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4D6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67814" y="4686353"/>
            <a:ext cx="17259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自豪</a:t>
            </a:r>
          </a:p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赞美     </a:t>
            </a: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872416" y="1391316"/>
            <a:ext cx="1584175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4D6D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重难点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276350" y="2769735"/>
            <a:ext cx="678180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lang="zh-CN" altLang="en-US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作者是怀着怎样的感情来写这篇文章的？你从哪里看出来的？</a:t>
            </a:r>
          </a:p>
        </p:txBody>
      </p:sp>
      <p:sp>
        <p:nvSpPr>
          <p:cNvPr id="16" name="矩形 15"/>
          <p:cNvSpPr/>
          <p:nvPr/>
        </p:nvSpPr>
        <p:spPr>
          <a:xfrm>
            <a:off x="4029075" y="4926830"/>
            <a:ext cx="362775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我们可爱的小学     </a:t>
            </a:r>
          </a:p>
        </p:txBody>
      </p:sp>
      <p:sp>
        <p:nvSpPr>
          <p:cNvPr id="17" name="矩形 16"/>
          <p:cNvSpPr/>
          <p:nvPr/>
        </p:nvSpPr>
        <p:spPr>
          <a:xfrm>
            <a:off x="4131971" y="4938895"/>
            <a:ext cx="959485" cy="57150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右箭头 3"/>
          <p:cNvSpPr/>
          <p:nvPr/>
        </p:nvSpPr>
        <p:spPr>
          <a:xfrm>
            <a:off x="3069590" y="5044940"/>
            <a:ext cx="720090" cy="360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2621058"/>
            <a:ext cx="2819400" cy="3786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 bldLvl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4D6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872416" y="1234334"/>
            <a:ext cx="1584175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4D6D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重难点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903095" y="2386648"/>
            <a:ext cx="76066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作者为什么会为这所学校感到自豪呢？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6666865" y="3386455"/>
            <a:ext cx="2274570" cy="2565400"/>
            <a:chOff x="9149" y="5333"/>
            <a:chExt cx="3582" cy="4040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/>
            <a:srcRect l="27793" r="-433" b="301"/>
            <a:stretch>
              <a:fillRect/>
            </a:stretch>
          </p:blipFill>
          <p:spPr>
            <a:xfrm rot="4020000">
              <a:off x="9201" y="5843"/>
              <a:ext cx="3479" cy="3582"/>
            </a:xfrm>
            <a:prstGeom prst="ellipse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9840" y="5333"/>
              <a:ext cx="2202" cy="91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32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美丽 </a:t>
              </a:r>
              <a:r>
                <a:rPr lang="zh-CN" altLang="en-US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 </a:t>
              </a:r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126105" y="3312160"/>
            <a:ext cx="2100580" cy="2717165"/>
            <a:chOff x="3573" y="5216"/>
            <a:chExt cx="3308" cy="4279"/>
          </a:xfrm>
        </p:grpSpPr>
        <p:sp>
          <p:nvSpPr>
            <p:cNvPr id="25" name="矩形 24"/>
            <p:cNvSpPr/>
            <p:nvPr/>
          </p:nvSpPr>
          <p:spPr>
            <a:xfrm>
              <a:off x="4179" y="5216"/>
              <a:ext cx="2097" cy="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团结        </a:t>
              </a: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73" y="6293"/>
              <a:ext cx="3309" cy="320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4D6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9475" y="2283551"/>
            <a:ext cx="8388350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32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上课了，不同民族的小学生，在同一间教室里学习。大家一起朗读课文，那声音真好听！</a:t>
            </a:r>
          </a:p>
        </p:txBody>
      </p:sp>
      <p:sp>
        <p:nvSpPr>
          <p:cNvPr id="8" name="云形 7"/>
          <p:cNvSpPr/>
          <p:nvPr/>
        </p:nvSpPr>
        <p:spPr>
          <a:xfrm>
            <a:off x="1990725" y="4202521"/>
            <a:ext cx="3439160" cy="1928495"/>
          </a:xfrm>
          <a:prstGeom prst="cloud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66FF">
                  <a:lumMod val="91000"/>
                  <a:lumOff val="9000"/>
                </a:srgbClr>
              </a:gs>
              <a:gs pos="100000">
                <a:srgbClr val="0087E6"/>
              </a:gs>
              <a:gs pos="100000">
                <a:srgbClr val="005CBF"/>
              </a:gs>
            </a:gsLst>
            <a:path path="circle">
              <a:fillToRect l="100000" t="100000"/>
            </a:path>
            <a:tileRect r="-100000" b="-100000"/>
          </a:gradFill>
          <a:ln w="12700" cap="rnd" cmpd="sng"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不同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同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916361" y="1369939"/>
            <a:ext cx="1584175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4D6D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重难点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0" name="矩形 9"/>
          <p:cNvSpPr/>
          <p:nvPr/>
        </p:nvSpPr>
        <p:spPr>
          <a:xfrm>
            <a:off x="4366662" y="2250209"/>
            <a:ext cx="1512168" cy="571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419724" y="2237552"/>
            <a:ext cx="1993239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911215" y="4627863"/>
            <a:ext cx="4248472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课上认真读书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ldLvl="0" animBg="1"/>
      <p:bldP spid="10" grpId="0" bldLvl="0" animBg="1"/>
      <p:bldP spid="11" grpId="0" bldLvl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新课导入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1067408" y="1905506"/>
            <a:ext cx="46335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同学们</a:t>
            </a:r>
            <a:r>
              <a:rPr lang="zh-CN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身着各色鲜艳服装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一起学习，一起嬉戏，大家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来自不同的民族，却都相聚在</a:t>
            </a:r>
            <a:r>
              <a:rPr lang="zh-CN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“大青树下的小学”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，让我们一起去看看吧</a:t>
            </a:r>
            <a:r>
              <a:rPr lang="zh-CN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1"/>
          <a:stretch>
            <a:fillRect/>
          </a:stretch>
        </p:blipFill>
        <p:spPr>
          <a:xfrm>
            <a:off x="6959601" y="0"/>
            <a:ext cx="5232400" cy="686233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096000" y="3289300"/>
            <a:ext cx="2387600" cy="3568700"/>
          </a:xfrm>
          <a:prstGeom prst="rect">
            <a:avLst/>
          </a:prstGeom>
          <a:gradFill>
            <a:gsLst>
              <a:gs pos="4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4D6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板书设计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4D6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95447" y="2363077"/>
            <a:ext cx="677108" cy="29649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none">
            <a:spAutoFit/>
          </a:bodyPr>
          <a:lstStyle/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大青树下的小学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017620" y="2456669"/>
            <a:ext cx="3891872" cy="754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学校环境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美丽</a:t>
            </a:r>
          </a:p>
        </p:txBody>
      </p:sp>
      <p:sp>
        <p:nvSpPr>
          <p:cNvPr id="9" name="左大括号 8"/>
          <p:cNvSpPr/>
          <p:nvPr/>
        </p:nvSpPr>
        <p:spPr>
          <a:xfrm>
            <a:off x="3338336" y="2045463"/>
            <a:ext cx="216024" cy="3240360"/>
          </a:xfrm>
          <a:prstGeom prst="leftBrac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017620" y="4004817"/>
            <a:ext cx="3683941" cy="754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学校氛围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快乐</a:t>
            </a:r>
          </a:p>
        </p:txBody>
      </p:sp>
      <p:sp>
        <p:nvSpPr>
          <p:cNvPr id="11" name="左大括号 10"/>
          <p:cNvSpPr/>
          <p:nvPr/>
        </p:nvSpPr>
        <p:spPr>
          <a:xfrm flipH="1">
            <a:off x="7969668" y="2087631"/>
            <a:ext cx="360040" cy="3240360"/>
          </a:xfrm>
          <a:prstGeom prst="leftBrac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8329143" y="3152248"/>
            <a:ext cx="2345690" cy="754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自豪、赞美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/>
      <p:bldP spid="9" grpId="0" animBg="1"/>
      <p:bldP spid="10" grpId="0"/>
      <p:bldP spid="11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课堂演练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4D6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814636" y="3762226"/>
            <a:ext cx="8280920" cy="1296144"/>
          </a:xfrm>
          <a:prstGeom prst="rect">
            <a:avLst/>
          </a:prstGeom>
          <a:noFill/>
          <a:ln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lv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选择正确的字。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46684" y="4482306"/>
            <a:ext cx="89450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大家的穿（带  戴）不同。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古老的铜钟，挂在大青树粗壮的（支  枝）干上。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19680" y="4482306"/>
            <a:ext cx="7047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戴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814636" y="1169938"/>
            <a:ext cx="8280920" cy="1296144"/>
          </a:xfrm>
          <a:prstGeom prst="rect">
            <a:avLst/>
          </a:prstGeom>
          <a:noFill/>
          <a:ln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lv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选择恰当词语填空。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14636" y="2046337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）的老师    （         ）的枝干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）的粉墙    （         ）的小学</a:t>
            </a:r>
          </a:p>
        </p:txBody>
      </p:sp>
      <p:sp>
        <p:nvSpPr>
          <p:cNvPr id="12" name="TextBox 39"/>
          <p:cNvSpPr txBox="1"/>
          <p:nvPr/>
        </p:nvSpPr>
        <p:spPr>
          <a:xfrm>
            <a:off x="1354696" y="2000509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敬爱</a:t>
            </a:r>
          </a:p>
        </p:txBody>
      </p:sp>
      <p:sp>
        <p:nvSpPr>
          <p:cNvPr id="13" name="TextBox 40"/>
          <p:cNvSpPr txBox="1"/>
          <p:nvPr/>
        </p:nvSpPr>
        <p:spPr>
          <a:xfrm>
            <a:off x="4811080" y="2000171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粗壮</a:t>
            </a:r>
          </a:p>
        </p:txBody>
      </p:sp>
      <p:sp>
        <p:nvSpPr>
          <p:cNvPr id="15" name="矩形 14"/>
          <p:cNvSpPr/>
          <p:nvPr/>
        </p:nvSpPr>
        <p:spPr>
          <a:xfrm>
            <a:off x="7985662" y="5467510"/>
            <a:ext cx="5857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枝</a:t>
            </a:r>
          </a:p>
        </p:txBody>
      </p:sp>
      <p:sp>
        <p:nvSpPr>
          <p:cNvPr id="16" name="TextBox 40"/>
          <p:cNvSpPr txBox="1"/>
          <p:nvPr/>
        </p:nvSpPr>
        <p:spPr>
          <a:xfrm>
            <a:off x="1354696" y="254399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洁白</a:t>
            </a:r>
          </a:p>
        </p:txBody>
      </p:sp>
      <p:sp>
        <p:nvSpPr>
          <p:cNvPr id="17" name="TextBox 40"/>
          <p:cNvSpPr txBox="1"/>
          <p:nvPr/>
        </p:nvSpPr>
        <p:spPr>
          <a:xfrm>
            <a:off x="4792163" y="2525024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可爱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9" grpId="0"/>
      <p:bldP spid="10" grpId="0" build="p"/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课堂演练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4D6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936054" y="1476073"/>
            <a:ext cx="8229600" cy="576163"/>
          </a:xfrm>
          <a:prstGeom prst="rect">
            <a:avLst/>
          </a:prstGeom>
          <a:noFill/>
          <a:ln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lv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大青树下的小学有哪些特别的地方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19" name="矩形 18"/>
          <p:cNvSpPr/>
          <p:nvPr/>
        </p:nvSpPr>
        <p:spPr>
          <a:xfrm>
            <a:off x="1200200" y="2692088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这里的学生都来自不同的民族。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2621058"/>
            <a:ext cx="2819400" cy="3786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1"/>
          <a:stretch>
            <a:fillRect/>
          </a:stretch>
        </p:blipFill>
        <p:spPr>
          <a:xfrm>
            <a:off x="6959601" y="0"/>
            <a:ext cx="5232400" cy="686233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096000" y="3289300"/>
            <a:ext cx="2387600" cy="3568700"/>
          </a:xfrm>
          <a:prstGeom prst="rect">
            <a:avLst/>
          </a:prstGeom>
          <a:gradFill>
            <a:gsLst>
              <a:gs pos="4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01702" y="4607993"/>
            <a:ext cx="3924905" cy="320593"/>
            <a:chOff x="445479" y="4315402"/>
            <a:chExt cx="4198082" cy="471187"/>
          </a:xfrm>
        </p:grpSpPr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64583" y="1768592"/>
            <a:ext cx="6606085" cy="1982373"/>
            <a:chOff x="7229012" y="2291448"/>
            <a:chExt cx="6606085" cy="1982373"/>
          </a:xfrm>
        </p:grpSpPr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7229012" y="2291448"/>
              <a:ext cx="6606085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457200">
                <a:buFont typeface="Arial" panose="020B0604020202020204" pitchFamily="34" charset="0"/>
                <a:buNone/>
              </a:pPr>
              <a:r>
                <a:rPr lang="zh-CN" altLang="en-US" sz="7200" dirty="0">
                  <a:solidFill>
                    <a:srgbClr val="4D6D22"/>
                  </a:solidFill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感谢各位的聆听</a:t>
              </a:r>
              <a:endParaRPr lang="en-US" altLang="zh-CN" sz="7200" dirty="0">
                <a:solidFill>
                  <a:srgbClr val="4D6D22"/>
                </a:solidFill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229012" y="3812156"/>
              <a:ext cx="41232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5720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三年级 上册 配人教版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 flipH="1">
              <a:off x="7266131" y="3526886"/>
              <a:ext cx="6184898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4D6D22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6096000" y="3289300"/>
            <a:ext cx="2387600" cy="3568700"/>
          </a:xfrm>
          <a:prstGeom prst="rect">
            <a:avLst/>
          </a:prstGeom>
          <a:gradFill>
            <a:gsLst>
              <a:gs pos="4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4D6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884461" y="2238341"/>
            <a:ext cx="1511802" cy="1486306"/>
            <a:chOff x="-2214610" y="714356"/>
            <a:chExt cx="1785950" cy="1643868"/>
          </a:xfrm>
          <a:noFill/>
        </p:grpSpPr>
        <p:sp>
          <p:nvSpPr>
            <p:cNvPr id="10" name="矩形 9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1" name="直接连接符 10"/>
            <p:cNvCxnSpPr>
              <a:stCxn id="10" idx="1"/>
              <a:endCxn id="10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>
              <a:stCxn id="10" idx="0"/>
              <a:endCxn id="10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7"/>
          <p:cNvSpPr txBox="1"/>
          <p:nvPr/>
        </p:nvSpPr>
        <p:spPr>
          <a:xfrm>
            <a:off x="4264494" y="3666194"/>
            <a:ext cx="10438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yàn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988042" y="4437387"/>
            <a:ext cx="1511802" cy="1486306"/>
            <a:chOff x="-2214610" y="714356"/>
            <a:chExt cx="1785950" cy="1643868"/>
          </a:xfrm>
          <a:noFill/>
        </p:grpSpPr>
        <p:sp>
          <p:nvSpPr>
            <p:cNvPr id="17" name="矩形 16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8" name="直接连接符 17"/>
            <p:cNvCxnSpPr>
              <a:stCxn id="17" idx="1"/>
              <a:endCxn id="17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>
              <a:stCxn id="17" idx="0"/>
              <a:endCxn id="17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4077495" y="4355511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艳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4007009" y="2238341"/>
            <a:ext cx="1544244" cy="1428268"/>
            <a:chOff x="-2214610" y="714356"/>
            <a:chExt cx="1785950" cy="1643868"/>
          </a:xfrm>
          <a:noFill/>
        </p:grpSpPr>
        <p:sp>
          <p:nvSpPr>
            <p:cNvPr id="22" name="矩形 21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3" name="直接连接符 22"/>
            <p:cNvCxnSpPr>
              <a:stCxn id="22" idx="1"/>
              <a:endCxn id="22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>
              <a:stCxn id="22" idx="0"/>
              <a:endCxn id="22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4093261" y="2086097"/>
            <a:ext cx="1227942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晨</a:t>
            </a:r>
          </a:p>
        </p:txBody>
      </p:sp>
      <p:sp>
        <p:nvSpPr>
          <p:cNvPr id="26" name="TextBox 40"/>
          <p:cNvSpPr txBox="1"/>
          <p:nvPr/>
        </p:nvSpPr>
        <p:spPr>
          <a:xfrm>
            <a:off x="6016130" y="1411086"/>
            <a:ext cx="1212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rón</a:t>
            </a:r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ɡ</a:t>
            </a:r>
            <a:endParaRPr lang="en-US" altLang="zh-CN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23"/>
          <p:cNvSpPr txBox="1">
            <a:spLocks noChangeArrowheads="1"/>
          </p:cNvSpPr>
          <p:nvPr/>
        </p:nvSpPr>
        <p:spPr bwMode="auto">
          <a:xfrm>
            <a:off x="5959023" y="2164927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绒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7729471" y="2238341"/>
            <a:ext cx="1511802" cy="1486306"/>
            <a:chOff x="-2214610" y="714356"/>
            <a:chExt cx="1785950" cy="1643868"/>
          </a:xfrm>
          <a:noFill/>
        </p:grpSpPr>
        <p:sp>
          <p:nvSpPr>
            <p:cNvPr id="29" name="矩形 28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30" name="直接连接符 29"/>
            <p:cNvCxnSpPr>
              <a:stCxn id="29" idx="1"/>
              <a:endCxn id="29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>
              <a:stCxn id="29" idx="0"/>
              <a:endCxn id="29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54"/>
          <p:cNvSpPr txBox="1"/>
          <p:nvPr/>
        </p:nvSpPr>
        <p:spPr>
          <a:xfrm>
            <a:off x="8012181" y="1495153"/>
            <a:ext cx="869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qiú</a:t>
            </a:r>
          </a:p>
        </p:txBody>
      </p:sp>
      <p:sp>
        <p:nvSpPr>
          <p:cNvPr id="33" name="TextBox 23"/>
          <p:cNvSpPr txBox="1">
            <a:spLocks noChangeArrowheads="1"/>
          </p:cNvSpPr>
          <p:nvPr/>
        </p:nvSpPr>
        <p:spPr bwMode="auto">
          <a:xfrm>
            <a:off x="7847943" y="2164927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球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9574480" y="2238341"/>
            <a:ext cx="1511802" cy="1486306"/>
            <a:chOff x="-2214610" y="714356"/>
            <a:chExt cx="1785950" cy="1643868"/>
          </a:xfrm>
          <a:noFill/>
        </p:grpSpPr>
        <p:sp>
          <p:nvSpPr>
            <p:cNvPr id="35" name="矩形 34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36" name="直接连接符 35"/>
            <p:cNvCxnSpPr>
              <a:stCxn id="35" idx="1"/>
              <a:endCxn id="35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>
              <a:stCxn id="35" idx="0"/>
              <a:endCxn id="35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60"/>
          <p:cNvSpPr txBox="1"/>
          <p:nvPr/>
        </p:nvSpPr>
        <p:spPr>
          <a:xfrm>
            <a:off x="9879126" y="1498320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hàn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23"/>
          <p:cNvSpPr txBox="1">
            <a:spLocks noChangeArrowheads="1"/>
          </p:cNvSpPr>
          <p:nvPr/>
        </p:nvSpPr>
        <p:spPr bwMode="auto">
          <a:xfrm>
            <a:off x="9694010" y="2163349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汉</a:t>
            </a:r>
          </a:p>
        </p:txBody>
      </p:sp>
      <p:sp>
        <p:nvSpPr>
          <p:cNvPr id="40" name="TextBox 62"/>
          <p:cNvSpPr txBox="1"/>
          <p:nvPr/>
        </p:nvSpPr>
        <p:spPr>
          <a:xfrm>
            <a:off x="6295272" y="3733454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fú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5859012" y="4437387"/>
            <a:ext cx="1511802" cy="1486306"/>
            <a:chOff x="-2214610" y="714356"/>
            <a:chExt cx="1785950" cy="1643868"/>
          </a:xfrm>
          <a:noFill/>
        </p:grpSpPr>
        <p:sp>
          <p:nvSpPr>
            <p:cNvPr id="42" name="矩形 41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43" name="直接连接符 42"/>
            <p:cNvCxnSpPr>
              <a:stCxn id="42" idx="1"/>
              <a:endCxn id="42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>
              <a:stCxn id="42" idx="0"/>
              <a:endCxn id="42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23"/>
          <p:cNvSpPr txBox="1">
            <a:spLocks noChangeArrowheads="1"/>
          </p:cNvSpPr>
          <p:nvPr/>
        </p:nvSpPr>
        <p:spPr bwMode="auto">
          <a:xfrm>
            <a:off x="5910743" y="4378669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服</a:t>
            </a:r>
          </a:p>
        </p:txBody>
      </p:sp>
      <p:sp>
        <p:nvSpPr>
          <p:cNvPr id="46" name="TextBox 68"/>
          <p:cNvSpPr txBox="1"/>
          <p:nvPr/>
        </p:nvSpPr>
        <p:spPr>
          <a:xfrm>
            <a:off x="7786406" y="3687304"/>
            <a:ext cx="18678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zhuānɡ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7729982" y="4437387"/>
            <a:ext cx="1511802" cy="1486306"/>
            <a:chOff x="-2214610" y="714356"/>
            <a:chExt cx="1785950" cy="1643868"/>
          </a:xfrm>
          <a:noFill/>
        </p:grpSpPr>
        <p:sp>
          <p:nvSpPr>
            <p:cNvPr id="48" name="矩形 47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49" name="直接连接符 48"/>
            <p:cNvCxnSpPr>
              <a:stCxn id="48" idx="1"/>
              <a:endCxn id="48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>
              <a:stCxn id="48" idx="0"/>
              <a:endCxn id="48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23"/>
          <p:cNvSpPr txBox="1">
            <a:spLocks noChangeArrowheads="1"/>
          </p:cNvSpPr>
          <p:nvPr/>
        </p:nvSpPr>
        <p:spPr bwMode="auto">
          <a:xfrm>
            <a:off x="7800645" y="4378669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装</a:t>
            </a:r>
          </a:p>
        </p:txBody>
      </p:sp>
      <p:sp>
        <p:nvSpPr>
          <p:cNvPr id="52" name="TextBox 74"/>
          <p:cNvSpPr txBox="1"/>
          <p:nvPr/>
        </p:nvSpPr>
        <p:spPr>
          <a:xfrm>
            <a:off x="9724415" y="3676513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bàn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9600952" y="4437387"/>
            <a:ext cx="1511802" cy="1486306"/>
            <a:chOff x="-2214610" y="714356"/>
            <a:chExt cx="1785950" cy="1643868"/>
          </a:xfrm>
          <a:noFill/>
        </p:grpSpPr>
        <p:sp>
          <p:nvSpPr>
            <p:cNvPr id="54" name="矩形 53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5" name="直接连接符 54"/>
            <p:cNvCxnSpPr>
              <a:stCxn id="54" idx="1"/>
              <a:endCxn id="54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>
              <a:stCxn id="54" idx="0"/>
              <a:endCxn id="54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23"/>
          <p:cNvSpPr txBox="1">
            <a:spLocks noChangeArrowheads="1"/>
          </p:cNvSpPr>
          <p:nvPr/>
        </p:nvSpPr>
        <p:spPr bwMode="auto">
          <a:xfrm>
            <a:off x="9696957" y="4355511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扮</a:t>
            </a:r>
          </a:p>
        </p:txBody>
      </p:sp>
      <p:sp>
        <p:nvSpPr>
          <p:cNvPr id="58" name="TextBox 3"/>
          <p:cNvSpPr txBox="1"/>
          <p:nvPr/>
        </p:nvSpPr>
        <p:spPr>
          <a:xfrm>
            <a:off x="4124687" y="1457041"/>
            <a:ext cx="1426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chén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9" name="AutoShape 2"/>
          <p:cNvSpPr>
            <a:spLocks noChangeArrowheads="1"/>
          </p:cNvSpPr>
          <p:nvPr/>
        </p:nvSpPr>
        <p:spPr bwMode="auto">
          <a:xfrm>
            <a:off x="731561" y="1495153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4D6D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会写字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5" grpId="0"/>
      <p:bldP spid="26" grpId="0"/>
      <p:bldP spid="27" grpId="0"/>
      <p:bldP spid="32" grpId="0"/>
      <p:bldP spid="33" grpId="0"/>
      <p:bldP spid="38" grpId="0"/>
      <p:bldP spid="39" grpId="0"/>
      <p:bldP spid="40" grpId="0"/>
      <p:bldP spid="45" grpId="0"/>
      <p:bldP spid="46" grpId="0"/>
      <p:bldP spid="51" grpId="0"/>
      <p:bldP spid="52" grpId="0"/>
      <p:bldP spid="57" grpId="0"/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4D6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9" name="AutoShape 2"/>
          <p:cNvSpPr>
            <a:spLocks noChangeArrowheads="1"/>
          </p:cNvSpPr>
          <p:nvPr/>
        </p:nvSpPr>
        <p:spPr bwMode="auto">
          <a:xfrm>
            <a:off x="731561" y="1495153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4D6D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会写字</a:t>
            </a:r>
          </a:p>
        </p:txBody>
      </p:sp>
      <p:sp>
        <p:nvSpPr>
          <p:cNvPr id="60" name="TextBox 3"/>
          <p:cNvSpPr txBox="1"/>
          <p:nvPr/>
        </p:nvSpPr>
        <p:spPr>
          <a:xfrm>
            <a:off x="5415930" y="1378491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dú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1" name="组合 35"/>
          <p:cNvGrpSpPr/>
          <p:nvPr/>
        </p:nvGrpSpPr>
        <p:grpSpPr>
          <a:xfrm>
            <a:off x="5079283" y="2096644"/>
            <a:ext cx="1622099" cy="1500276"/>
            <a:chOff x="-2214610" y="714356"/>
            <a:chExt cx="1785950" cy="1643868"/>
          </a:xfrm>
          <a:noFill/>
        </p:grpSpPr>
        <p:sp>
          <p:nvSpPr>
            <p:cNvPr id="62" name="矩形 61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63" name="直接连接符 62"/>
            <p:cNvCxnSpPr>
              <a:stCxn id="62" idx="1"/>
              <a:endCxn id="62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>
              <a:stCxn id="62" idx="0"/>
              <a:endCxn id="62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32"/>
          <p:cNvSpPr txBox="1"/>
          <p:nvPr/>
        </p:nvSpPr>
        <p:spPr>
          <a:xfrm>
            <a:off x="8222838" y="1378491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jìnɡ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6" name="组合 35"/>
          <p:cNvGrpSpPr/>
          <p:nvPr/>
        </p:nvGrpSpPr>
        <p:grpSpPr>
          <a:xfrm>
            <a:off x="7885834" y="2097006"/>
            <a:ext cx="1622099" cy="1500276"/>
            <a:chOff x="-2214610" y="714356"/>
            <a:chExt cx="1785950" cy="1643868"/>
          </a:xfrm>
          <a:noFill/>
        </p:grpSpPr>
        <p:sp>
          <p:nvSpPr>
            <p:cNvPr id="67" name="矩形 66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68" name="直接连接符 67"/>
            <p:cNvCxnSpPr>
              <a:stCxn id="67" idx="1"/>
              <a:endCxn id="67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>
              <a:stCxn id="67" idx="0"/>
              <a:endCxn id="67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23"/>
          <p:cNvSpPr txBox="1">
            <a:spLocks noChangeArrowheads="1"/>
          </p:cNvSpPr>
          <p:nvPr/>
        </p:nvSpPr>
        <p:spPr bwMode="auto">
          <a:xfrm>
            <a:off x="5253954" y="2026535"/>
            <a:ext cx="1271313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</a:t>
            </a:r>
          </a:p>
        </p:txBody>
      </p:sp>
      <p:sp>
        <p:nvSpPr>
          <p:cNvPr id="71" name="TextBox 23"/>
          <p:cNvSpPr txBox="1">
            <a:spLocks noChangeArrowheads="1"/>
          </p:cNvSpPr>
          <p:nvPr/>
        </p:nvSpPr>
        <p:spPr bwMode="auto">
          <a:xfrm>
            <a:off x="8060505" y="2022986"/>
            <a:ext cx="1271313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静</a:t>
            </a:r>
          </a:p>
        </p:txBody>
      </p:sp>
      <p:sp>
        <p:nvSpPr>
          <p:cNvPr id="72" name="TextBox 50"/>
          <p:cNvSpPr txBox="1"/>
          <p:nvPr/>
        </p:nvSpPr>
        <p:spPr>
          <a:xfrm>
            <a:off x="4258390" y="3648389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tí</a:t>
            </a:r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nɡ</a:t>
            </a:r>
            <a:endParaRPr lang="en-US" altLang="zh-CN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3" name="组合 35"/>
          <p:cNvGrpSpPr/>
          <p:nvPr/>
        </p:nvGrpSpPr>
        <p:grpSpPr>
          <a:xfrm>
            <a:off x="3921743" y="4366542"/>
            <a:ext cx="1622099" cy="1500276"/>
            <a:chOff x="-2214610" y="714356"/>
            <a:chExt cx="1785950" cy="1643868"/>
          </a:xfrm>
          <a:noFill/>
        </p:grpSpPr>
        <p:sp>
          <p:nvSpPr>
            <p:cNvPr id="74" name="矩形 73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75" name="直接连接符 74"/>
            <p:cNvCxnSpPr>
              <a:stCxn id="74" idx="1"/>
              <a:endCxn id="74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>
              <a:stCxn id="74" idx="0"/>
              <a:endCxn id="74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23"/>
          <p:cNvSpPr txBox="1">
            <a:spLocks noChangeArrowheads="1"/>
          </p:cNvSpPr>
          <p:nvPr/>
        </p:nvSpPr>
        <p:spPr bwMode="auto">
          <a:xfrm>
            <a:off x="4096414" y="4296433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停</a:t>
            </a:r>
          </a:p>
        </p:txBody>
      </p:sp>
      <p:sp>
        <p:nvSpPr>
          <p:cNvPr id="78" name="TextBox 61"/>
          <p:cNvSpPr txBox="1"/>
          <p:nvPr/>
        </p:nvSpPr>
        <p:spPr>
          <a:xfrm>
            <a:off x="6863358" y="3647664"/>
            <a:ext cx="726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cū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9" name="组合 35"/>
          <p:cNvGrpSpPr/>
          <p:nvPr/>
        </p:nvGrpSpPr>
        <p:grpSpPr>
          <a:xfrm>
            <a:off x="6526711" y="4365817"/>
            <a:ext cx="1622099" cy="1500276"/>
            <a:chOff x="-2214610" y="714356"/>
            <a:chExt cx="1785950" cy="1643868"/>
          </a:xfrm>
          <a:noFill/>
        </p:grpSpPr>
        <p:sp>
          <p:nvSpPr>
            <p:cNvPr id="80" name="矩形 79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81" name="直接连接符 80"/>
            <p:cNvCxnSpPr>
              <a:stCxn id="80" idx="1"/>
              <a:endCxn id="80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>
              <a:stCxn id="80" idx="0"/>
              <a:endCxn id="80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23"/>
          <p:cNvSpPr txBox="1">
            <a:spLocks noChangeArrowheads="1"/>
          </p:cNvSpPr>
          <p:nvPr/>
        </p:nvSpPr>
        <p:spPr bwMode="auto">
          <a:xfrm>
            <a:off x="6701382" y="4295708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粗</a:t>
            </a:r>
          </a:p>
        </p:txBody>
      </p:sp>
      <p:sp>
        <p:nvSpPr>
          <p:cNvPr id="84" name="TextBox 67"/>
          <p:cNvSpPr txBox="1"/>
          <p:nvPr/>
        </p:nvSpPr>
        <p:spPr>
          <a:xfrm>
            <a:off x="9176996" y="3589244"/>
            <a:ext cx="982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jǐnɡ</a:t>
            </a:r>
            <a:endParaRPr lang="en-US" altLang="zh-CN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5" name="组合 35"/>
          <p:cNvGrpSpPr/>
          <p:nvPr/>
        </p:nvGrpSpPr>
        <p:grpSpPr>
          <a:xfrm>
            <a:off x="9002274" y="4365817"/>
            <a:ext cx="1622099" cy="1500276"/>
            <a:chOff x="-2214610" y="714356"/>
            <a:chExt cx="1785950" cy="1643868"/>
          </a:xfrm>
          <a:noFill/>
        </p:grpSpPr>
        <p:sp>
          <p:nvSpPr>
            <p:cNvPr id="86" name="矩形 85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87" name="直接连接符 86"/>
            <p:cNvCxnSpPr>
              <a:stCxn id="86" idx="1"/>
              <a:endCxn id="86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86" idx="0"/>
              <a:endCxn id="86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23"/>
          <p:cNvSpPr txBox="1">
            <a:spLocks noChangeArrowheads="1"/>
          </p:cNvSpPr>
          <p:nvPr/>
        </p:nvSpPr>
        <p:spPr bwMode="auto">
          <a:xfrm>
            <a:off x="9176945" y="4295708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5" grpId="0"/>
      <p:bldP spid="70" grpId="0"/>
      <p:bldP spid="71" grpId="0"/>
      <p:bldP spid="72" grpId="0"/>
      <p:bldP spid="77" grpId="0"/>
      <p:bldP spid="78" grpId="0"/>
      <p:bldP spid="83" grpId="0"/>
      <p:bldP spid="84" grpId="0"/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4D6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32"/>
          <p:cNvSpPr txBox="1"/>
          <p:nvPr/>
        </p:nvSpPr>
        <p:spPr>
          <a:xfrm>
            <a:off x="870933" y="2954288"/>
            <a:ext cx="8065541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晨</a:t>
            </a: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</a:t>
            </a:r>
            <a:r>
              <a:rPr lang="zh-CN" altLang="zh-CN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上面是“日”不要写成“目”</a:t>
            </a: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  <a:p>
            <a:endParaRPr lang="en-US" altLang="zh-CN" sz="3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粗</a:t>
            </a: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：左半“米”的最后一笔写成“点”。</a:t>
            </a:r>
          </a:p>
        </p:txBody>
      </p:sp>
      <p:sp>
        <p:nvSpPr>
          <p:cNvPr id="38" name="AutoShape 2"/>
          <p:cNvSpPr>
            <a:spLocks noChangeArrowheads="1"/>
          </p:cNvSpPr>
          <p:nvPr/>
        </p:nvSpPr>
        <p:spPr bwMode="auto">
          <a:xfrm>
            <a:off x="674489" y="1514128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4D6D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易错提示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4D6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圆角矩形 1"/>
          <p:cNvSpPr/>
          <p:nvPr/>
        </p:nvSpPr>
        <p:spPr>
          <a:xfrm>
            <a:off x="903784" y="1364452"/>
            <a:ext cx="10024392" cy="4417128"/>
          </a:xfrm>
          <a:prstGeom prst="roundRect">
            <a:avLst/>
          </a:prstGeom>
          <a:noFill/>
          <a:ln w="31750">
            <a:solidFill>
              <a:srgbClr val="4D6D22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23"/>
          <p:cNvSpPr txBox="1">
            <a:spLocks noChangeArrowheads="1"/>
          </p:cNvSpPr>
          <p:nvPr/>
        </p:nvSpPr>
        <p:spPr bwMode="auto">
          <a:xfrm>
            <a:off x="1407840" y="2148194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坝</a:t>
            </a:r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2487960" y="2208589"/>
            <a:ext cx="66247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组词：平坝  堤坝   三峡大坝</a:t>
            </a:r>
          </a:p>
        </p:txBody>
      </p:sp>
      <p:sp>
        <p:nvSpPr>
          <p:cNvPr id="11" name="TextBox 21"/>
          <p:cNvSpPr txBox="1"/>
          <p:nvPr/>
        </p:nvSpPr>
        <p:spPr>
          <a:xfrm>
            <a:off x="1388869" y="1591875"/>
            <a:ext cx="662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bà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1407840" y="3465824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汉</a:t>
            </a: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2487960" y="3516927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组词：汉族  汉字   彪形大汉   </a:t>
            </a:r>
          </a:p>
        </p:txBody>
      </p:sp>
      <p:sp>
        <p:nvSpPr>
          <p:cNvPr id="15" name="TextBox 27"/>
          <p:cNvSpPr txBox="1"/>
          <p:nvPr/>
        </p:nvSpPr>
        <p:spPr>
          <a:xfrm>
            <a:off x="1263824" y="2909505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hàn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1407840" y="4689960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艳</a:t>
            </a: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2487960" y="4741063"/>
            <a:ext cx="66247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组词：汉族  汉字   彪形大汉</a:t>
            </a:r>
          </a:p>
        </p:txBody>
      </p:sp>
      <p:sp>
        <p:nvSpPr>
          <p:cNvPr id="18" name="TextBox 30"/>
          <p:cNvSpPr txBox="1"/>
          <p:nvPr/>
        </p:nvSpPr>
        <p:spPr>
          <a:xfrm>
            <a:off x="1388869" y="4133641"/>
            <a:ext cx="869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yàn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8608640" y="1752150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4D6D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4D6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903784" y="1364452"/>
            <a:ext cx="10024392" cy="4417128"/>
          </a:xfrm>
          <a:prstGeom prst="roundRect">
            <a:avLst/>
          </a:prstGeom>
          <a:noFill/>
          <a:ln w="31750">
            <a:solidFill>
              <a:srgbClr val="4D6D22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8608640" y="1752150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4D6D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1703512" y="3537627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扬</a:t>
            </a:r>
          </a:p>
        </p:txBody>
      </p:sp>
      <p:sp>
        <p:nvSpPr>
          <p:cNvPr id="11" name="TextBox 23"/>
          <p:cNvSpPr txBox="1">
            <a:spLocks noChangeArrowheads="1"/>
          </p:cNvSpPr>
          <p:nvPr/>
        </p:nvSpPr>
        <p:spPr bwMode="auto">
          <a:xfrm>
            <a:off x="2783632" y="3588730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组词：鲜艳  艳丽   争奇斗艳  </a:t>
            </a:r>
          </a:p>
        </p:txBody>
      </p:sp>
      <p:sp>
        <p:nvSpPr>
          <p:cNvPr id="12" name="TextBox 27"/>
          <p:cNvSpPr txBox="1"/>
          <p:nvPr/>
        </p:nvSpPr>
        <p:spPr>
          <a:xfrm>
            <a:off x="1705145" y="2984373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yánɡ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1703512" y="4761763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</a:t>
            </a:r>
          </a:p>
        </p:txBody>
      </p:sp>
      <p:sp>
        <p:nvSpPr>
          <p:cNvPr id="15" name="TextBox 23"/>
          <p:cNvSpPr txBox="1">
            <a:spLocks noChangeArrowheads="1"/>
          </p:cNvSpPr>
          <p:nvPr/>
        </p:nvSpPr>
        <p:spPr bwMode="auto">
          <a:xfrm>
            <a:off x="2783632" y="4812866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组词：朗读  读书   读后感</a:t>
            </a:r>
          </a:p>
        </p:txBody>
      </p:sp>
      <p:sp>
        <p:nvSpPr>
          <p:cNvPr id="16" name="TextBox 30"/>
          <p:cNvSpPr txBox="1"/>
          <p:nvPr/>
        </p:nvSpPr>
        <p:spPr>
          <a:xfrm>
            <a:off x="1684541" y="420544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dú</a:t>
            </a: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2783632" y="2271100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组词：打扮  扮演</a:t>
            </a:r>
          </a:p>
        </p:txBody>
      </p:sp>
      <p:sp>
        <p:nvSpPr>
          <p:cNvPr id="18" name="TextBox 31"/>
          <p:cNvSpPr txBox="1"/>
          <p:nvPr/>
        </p:nvSpPr>
        <p:spPr>
          <a:xfrm>
            <a:off x="1684541" y="1686538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bàn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1705611" y="2314978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4D6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903784" y="1364452"/>
            <a:ext cx="10024392" cy="4417128"/>
          </a:xfrm>
          <a:prstGeom prst="roundRect">
            <a:avLst/>
          </a:prstGeom>
          <a:noFill/>
          <a:ln w="31750">
            <a:solidFill>
              <a:srgbClr val="4D6D22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8608640" y="1752150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4D6D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1797845" y="4313553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跤</a:t>
            </a:r>
          </a:p>
        </p:txBody>
      </p:sp>
      <p:sp>
        <p:nvSpPr>
          <p:cNvPr id="11" name="TextBox 23"/>
          <p:cNvSpPr txBox="1">
            <a:spLocks noChangeArrowheads="1"/>
          </p:cNvSpPr>
          <p:nvPr/>
        </p:nvSpPr>
        <p:spPr bwMode="auto">
          <a:xfrm>
            <a:off x="2877965" y="4364656"/>
            <a:ext cx="66247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组词：摔跤  跌跤   </a:t>
            </a:r>
          </a:p>
        </p:txBody>
      </p:sp>
      <p:sp>
        <p:nvSpPr>
          <p:cNvPr id="12" name="TextBox 27"/>
          <p:cNvSpPr txBox="1"/>
          <p:nvPr/>
        </p:nvSpPr>
        <p:spPr>
          <a:xfrm>
            <a:off x="1778874" y="3757234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jiāo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1797845" y="2995923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摔</a:t>
            </a:r>
          </a:p>
        </p:txBody>
      </p:sp>
      <p:sp>
        <p:nvSpPr>
          <p:cNvPr id="15" name="TextBox 23"/>
          <p:cNvSpPr txBox="1">
            <a:spLocks noChangeArrowheads="1"/>
          </p:cNvSpPr>
          <p:nvPr/>
        </p:nvSpPr>
        <p:spPr bwMode="auto">
          <a:xfrm>
            <a:off x="2783632" y="3078842"/>
            <a:ext cx="66247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组词：摔跤  摔倒   胡打海摔</a:t>
            </a:r>
          </a:p>
        </p:txBody>
      </p:sp>
      <p:sp>
        <p:nvSpPr>
          <p:cNvPr id="16" name="TextBox 31"/>
          <p:cNvSpPr txBox="1"/>
          <p:nvPr/>
        </p:nvSpPr>
        <p:spPr>
          <a:xfrm>
            <a:off x="1778874" y="2439604"/>
            <a:ext cx="1164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shuāi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4D6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903784" y="1364452"/>
            <a:ext cx="10024392" cy="4417128"/>
          </a:xfrm>
          <a:prstGeom prst="roundRect">
            <a:avLst/>
          </a:prstGeom>
          <a:noFill/>
          <a:ln w="31750">
            <a:solidFill>
              <a:srgbClr val="4D6D22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8608640" y="1752150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4D6D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1998390" y="4129638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洁</a:t>
            </a:r>
          </a:p>
        </p:txBody>
      </p:sp>
      <p:sp>
        <p:nvSpPr>
          <p:cNvPr id="11" name="TextBox 23"/>
          <p:cNvSpPr txBox="1">
            <a:spLocks noChangeArrowheads="1"/>
          </p:cNvSpPr>
          <p:nvPr/>
        </p:nvSpPr>
        <p:spPr bwMode="auto">
          <a:xfrm>
            <a:off x="3078510" y="4180741"/>
            <a:ext cx="66247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组词：洁白  整洁  洁身自好</a:t>
            </a:r>
          </a:p>
        </p:txBody>
      </p:sp>
      <p:sp>
        <p:nvSpPr>
          <p:cNvPr id="12" name="TextBox 27"/>
          <p:cNvSpPr txBox="1"/>
          <p:nvPr/>
        </p:nvSpPr>
        <p:spPr>
          <a:xfrm>
            <a:off x="1979419" y="357331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jié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1998390" y="2812008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凤</a:t>
            </a:r>
          </a:p>
        </p:txBody>
      </p:sp>
      <p:sp>
        <p:nvSpPr>
          <p:cNvPr id="15" name="TextBox 23"/>
          <p:cNvSpPr txBox="1">
            <a:spLocks noChangeArrowheads="1"/>
          </p:cNvSpPr>
          <p:nvPr/>
        </p:nvSpPr>
        <p:spPr bwMode="auto">
          <a:xfrm>
            <a:off x="3078510" y="2863111"/>
            <a:ext cx="66247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组词：凤尾竹  凤凰  龙凤呈祥</a:t>
            </a:r>
          </a:p>
        </p:txBody>
      </p:sp>
      <p:sp>
        <p:nvSpPr>
          <p:cNvPr id="16" name="TextBox 31"/>
          <p:cNvSpPr txBox="1"/>
          <p:nvPr/>
        </p:nvSpPr>
        <p:spPr>
          <a:xfrm>
            <a:off x="1979419" y="2255689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fènɡ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881</Words>
  <Application>Microsoft Office PowerPoint</Application>
  <PresentationFormat>宽屏</PresentationFormat>
  <Paragraphs>205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Calibri</vt:lpstr>
      <vt:lpstr>演示斜黑体</vt:lpstr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2020-10-20T08:00:46Z</dcterms:created>
  <dcterms:modified xsi:type="dcterms:W3CDTF">2021-01-08T23:42:31Z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