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7" r:id="rId24"/>
    <p:sldId id="279" r:id="rId25"/>
    <p:sldId id="257" r:id="rId26"/>
  </p:sldIdLst>
  <p:sldSz cx="12192000" cy="6858000"/>
  <p:notesSz cx="6858000" cy="9144000"/>
  <p:embeddedFontLst>
    <p:embeddedFont>
      <p:font typeface="FandolFang R" panose="02010600030101010101" charset="-122"/>
      <p:regular r:id="rId28"/>
    </p:embeddedFont>
    <p:embeddedFont>
      <p:font typeface="思源黑体 CN Light" panose="02010600030101010101" charset="-122"/>
      <p:regular r:id="rId29"/>
    </p:embeddedFont>
    <p:embeddedFont>
      <p:font typeface="优设标题黑" panose="02010600030101010101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3D5"/>
    <a:srgbClr val="8BC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E731AA1-E839-4114-B3C3-42B907D21D21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A40B8A7-138E-40F5-A073-A3B3AC1C78E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0B8A7-138E-40F5-A073-A3B3AC1C78E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hyperlink" Target="&#35838;&#25991;&#26391;&#35835;&#12289;&#29983;&#23383;&#35270;&#39057;&#12289;&#23383;&#35789;&#21548;&#20889;&#8212;&#22312;&#29275;&#32922;&#23376;&#37324;&#26053;&#34892;/&#35838;&#25991;&#26391;&#35835;%20%20&#20154;&#25945;&#29256;-&#19977;&#19978;-10-&#22312;&#29275;&#32922;&#23376;&#37324;&#26053;&#34892;.mp4" TargetMode="External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1" y="0"/>
            <a:ext cx="11959771" cy="6858000"/>
          </a:xfrm>
          <a:prstGeom prst="rect">
            <a:avLst/>
          </a:prstGeom>
          <a:gradFill>
            <a:gsLst>
              <a:gs pos="0">
                <a:srgbClr val="1D93D5"/>
              </a:gs>
              <a:gs pos="100000">
                <a:srgbClr val="8BCCE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04902" y="4764429"/>
            <a:ext cx="3924905" cy="320593"/>
            <a:chOff x="445479" y="4315402"/>
            <a:chExt cx="4198082" cy="471187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67783" y="1704867"/>
            <a:ext cx="8076217" cy="2172043"/>
            <a:chOff x="7229012" y="2227723"/>
            <a:chExt cx="8076217" cy="2172043"/>
          </a:xfrm>
        </p:grpSpPr>
        <p:sp>
          <p:nvSpPr>
            <p:cNvPr id="14" name="矩形 259"/>
            <p:cNvSpPr>
              <a:spLocks noChangeArrowheads="1"/>
            </p:cNvSpPr>
            <p:nvPr/>
          </p:nvSpPr>
          <p:spPr bwMode="auto">
            <a:xfrm>
              <a:off x="7229012" y="2227723"/>
              <a:ext cx="8076217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8800" dirty="0">
                  <a:solidFill>
                    <a:schemeClr val="bg1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在牛肚子里旅行</a:t>
              </a:r>
              <a:endParaRPr lang="en-US" altLang="zh-CN" sz="88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890512" y="1720073"/>
            <a:ext cx="10120388" cy="4032448"/>
          </a:xfrm>
          <a:prstGeom prst="roundRect">
            <a:avLst/>
          </a:prstGeom>
          <a:noFill/>
          <a:ln w="3175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932826" y="208446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1837986" y="2332291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几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918106" y="2392686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组词：几乎  茶几  窗明几净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819015" y="177597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jī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837986" y="3649921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泪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918106" y="3701024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组词：眼泪  流泪    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819015" y="309360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lèi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837986" y="4874057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眯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918106" y="4925160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组词：眯缝  眯着眼  </a:t>
            </a:r>
          </a:p>
        </p:txBody>
      </p:sp>
      <p:sp>
        <p:nvSpPr>
          <p:cNvPr id="17" name="TextBox 30"/>
          <p:cNvSpPr txBox="1"/>
          <p:nvPr/>
        </p:nvSpPr>
        <p:spPr>
          <a:xfrm>
            <a:off x="1891023" y="43177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mī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777276" y="282514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贮藏：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储藏。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77276" y="340120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悲哀：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哀伤痛苦。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777276" y="4625340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细嚼慢咽：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慢慢地吃东西。引申慢慢去体味。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746496" y="5292576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笑眯眯：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指微笑时上下眼皮稍稍合拢的样子。</a:t>
            </a:r>
          </a:p>
        </p:txBody>
      </p:sp>
      <p:sp>
        <p:nvSpPr>
          <p:cNvPr id="22" name="TextBox 18"/>
          <p:cNvSpPr txBox="1"/>
          <p:nvPr/>
        </p:nvSpPr>
        <p:spPr>
          <a:xfrm>
            <a:off x="807272" y="224907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可怜：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值得怜悯。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807272" y="399643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几乎：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差不多，接近。</a:t>
            </a: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674489" y="12601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26" y="2872127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3" name="TextBox 18"/>
          <p:cNvSpPr txBox="1"/>
          <p:nvPr/>
        </p:nvSpPr>
        <p:spPr>
          <a:xfrm>
            <a:off x="829576" y="2272389"/>
            <a:ext cx="7572071" cy="178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老奶奶（         ）地端出饭菜放到这个好几天都没有吃饭的（        ）的孩子面前，叮嘱他要（            ）。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5042588" y="293523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可怜</a:t>
            </a:r>
          </a:p>
        </p:txBody>
      </p:sp>
      <p:sp>
        <p:nvSpPr>
          <p:cNvPr id="15" name="TextBox 20"/>
          <p:cNvSpPr txBox="1"/>
          <p:nvPr/>
        </p:nvSpPr>
        <p:spPr>
          <a:xfrm>
            <a:off x="3719302" y="3532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细嚼慢咽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52704" y="238678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笑眯眯</a:t>
            </a: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674489" y="1192269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词语运用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26" y="2872127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2" name="TextBox 18"/>
          <p:cNvSpPr txBox="1"/>
          <p:nvPr/>
        </p:nvSpPr>
        <p:spPr>
          <a:xfrm>
            <a:off x="4271992" y="2597741"/>
            <a:ext cx="355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含有近义词的成语</a:t>
            </a:r>
          </a:p>
        </p:txBody>
      </p:sp>
      <p:sp>
        <p:nvSpPr>
          <p:cNvPr id="18" name="TextBox 19"/>
          <p:cNvSpPr txBox="1"/>
          <p:nvPr/>
        </p:nvSpPr>
        <p:spPr>
          <a:xfrm>
            <a:off x="2267000" y="377511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细嚼慢咽</a:t>
            </a:r>
          </a:p>
        </p:txBody>
      </p:sp>
      <p:sp>
        <p:nvSpPr>
          <p:cNvPr id="19" name="TextBox 20"/>
          <p:cNvSpPr txBox="1"/>
          <p:nvPr/>
        </p:nvSpPr>
        <p:spPr>
          <a:xfrm>
            <a:off x="5003304" y="382187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和颜悦色</a:t>
            </a:r>
          </a:p>
        </p:txBody>
      </p:sp>
      <p:sp>
        <p:nvSpPr>
          <p:cNvPr id="20" name="TextBox 21"/>
          <p:cNvSpPr txBox="1"/>
          <p:nvPr/>
        </p:nvSpPr>
        <p:spPr>
          <a:xfrm>
            <a:off x="7723018" y="382187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狂风暴雨</a:t>
            </a:r>
          </a:p>
        </p:txBody>
      </p:sp>
      <p:sp>
        <p:nvSpPr>
          <p:cNvPr id="21" name="TextBox 22"/>
          <p:cNvSpPr txBox="1"/>
          <p:nvPr/>
        </p:nvSpPr>
        <p:spPr>
          <a:xfrm>
            <a:off x="2267000" y="479435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欢天喜地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4986714" y="479435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粉身碎骨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7785675" y="480253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良师益友</a:t>
            </a: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674489" y="1472179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词语积累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TextBox 16"/>
          <p:cNvSpPr txBox="1"/>
          <p:nvPr/>
        </p:nvSpPr>
        <p:spPr>
          <a:xfrm>
            <a:off x="2734709" y="199374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可怜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7"/>
          <p:cNvSpPr txBox="1"/>
          <p:nvPr/>
        </p:nvSpPr>
        <p:spPr>
          <a:xfrm>
            <a:off x="4234907" y="199374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哀怜</a:t>
            </a:r>
          </a:p>
        </p:txBody>
      </p:sp>
      <p:sp>
        <p:nvSpPr>
          <p:cNvPr id="16" name="TextBox 28"/>
          <p:cNvSpPr txBox="1"/>
          <p:nvPr/>
        </p:nvSpPr>
        <p:spPr>
          <a:xfrm>
            <a:off x="5735105" y="199374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贮藏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7235303" y="199374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储藏</a:t>
            </a:r>
          </a:p>
        </p:txBody>
      </p:sp>
      <p:sp>
        <p:nvSpPr>
          <p:cNvPr id="25" name="TextBox 30"/>
          <p:cNvSpPr txBox="1"/>
          <p:nvPr/>
        </p:nvSpPr>
        <p:spPr>
          <a:xfrm>
            <a:off x="2753759" y="2785833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悲哀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31"/>
          <p:cNvSpPr txBox="1"/>
          <p:nvPr/>
        </p:nvSpPr>
        <p:spPr>
          <a:xfrm>
            <a:off x="4253957" y="2779563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悲伤</a:t>
            </a:r>
          </a:p>
        </p:txBody>
      </p:sp>
      <p:sp>
        <p:nvSpPr>
          <p:cNvPr id="29" name="TextBox 37"/>
          <p:cNvSpPr txBox="1"/>
          <p:nvPr/>
        </p:nvSpPr>
        <p:spPr>
          <a:xfrm>
            <a:off x="2715659" y="3937961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悲哀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38"/>
          <p:cNvSpPr txBox="1"/>
          <p:nvPr/>
        </p:nvSpPr>
        <p:spPr>
          <a:xfrm>
            <a:off x="4215857" y="3937961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欢乐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5716055" y="3937961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勇敢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7216253" y="3937961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胆怯</a:t>
            </a:r>
          </a:p>
        </p:txBody>
      </p:sp>
      <p:sp>
        <p:nvSpPr>
          <p:cNvPr id="33" name="TextBox 41"/>
          <p:cNvSpPr txBox="1"/>
          <p:nvPr/>
        </p:nvSpPr>
        <p:spPr>
          <a:xfrm>
            <a:off x="2734709" y="4723779"/>
            <a:ext cx="3220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细嚼慢咽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42"/>
          <p:cNvSpPr txBox="1"/>
          <p:nvPr/>
        </p:nvSpPr>
        <p:spPr>
          <a:xfrm>
            <a:off x="5091593" y="4649330"/>
            <a:ext cx="2008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狼吞虎咽</a:t>
            </a: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918311" y="1993745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918310" y="3793945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26" y="2872127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/>
      <p:bldP spid="26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课文朗读</a:t>
              </a:r>
            </a:p>
          </p:txBody>
        </p:sp>
      </p:grpSp>
      <p:pic>
        <p:nvPicPr>
          <p:cNvPr id="7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6" y="1179148"/>
            <a:ext cx="5019976" cy="259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云形标注 9"/>
          <p:cNvSpPr/>
          <p:nvPr/>
        </p:nvSpPr>
        <p:spPr>
          <a:xfrm>
            <a:off x="6290960" y="3210355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6425953" y="3210355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51" name="云形标注 17"/>
          <p:cNvSpPr/>
          <p:nvPr/>
        </p:nvSpPr>
        <p:spPr>
          <a:xfrm>
            <a:off x="3770680" y="3944447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8"/>
          <p:cNvSpPr txBox="1"/>
          <p:nvPr/>
        </p:nvSpPr>
        <p:spPr>
          <a:xfrm>
            <a:off x="3949558" y="3907748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468" y="3944447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58" y="4507913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课文朗读  人教版-三上-10-在牛肚子里旅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93375" y="60055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11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9" grpId="0" animBg="1"/>
      <p:bldP spid="50" grpId="0"/>
      <p:bldP spid="51" grpId="0" animBg="1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415924" y="2512669"/>
            <a:ext cx="666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3542" y="3466520"/>
            <a:ext cx="10802958" cy="2556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课文主要写了两只小蟋蟀玩捉迷藏，其中一只叫“红头”的蟋蟀不幸误入牛肚子里，在牛肚子里做了一次惊险的“旅行”，最后侥幸逃脱的危险经历。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776661" y="1252275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422656" y="2331740"/>
            <a:ext cx="803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课文可以分成几部分？各部分大意是什么？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1851" y="3257091"/>
            <a:ext cx="10408295" cy="2556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第一部分（第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1-7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自然段）：介绍红头进入牛肚子里的原因。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第二部分（第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8-20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自然段）：具体描写红头在牛肚子里的旅行的过程。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51261" y="132362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633313" y="2409914"/>
            <a:ext cx="7098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红头到牛肚子里旅行的原因是什么？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954461" y="1401802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4021" y="3295128"/>
            <a:ext cx="78316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红头和青头玩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)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的游戏时，红头躲在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)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，只露两只眼睛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。正在这时，一头大黄牛从红头后面慢慢走过来，红头做梦也没有想到，大黄牛突然低下头来（    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。可怜的红头还没有来得及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)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，就和草一起被大黄牛（              ）了。</a:t>
            </a:r>
          </a:p>
        </p:txBody>
      </p:sp>
      <p:sp>
        <p:nvSpPr>
          <p:cNvPr id="10" name="矩形 9"/>
          <p:cNvSpPr/>
          <p:nvPr/>
        </p:nvSpPr>
        <p:spPr>
          <a:xfrm>
            <a:off x="3789440" y="3318428"/>
            <a:ext cx="1392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捉迷藏</a:t>
            </a:r>
          </a:p>
        </p:txBody>
      </p:sp>
      <p:sp>
        <p:nvSpPr>
          <p:cNvPr id="11" name="矩形 10"/>
          <p:cNvSpPr/>
          <p:nvPr/>
        </p:nvSpPr>
        <p:spPr>
          <a:xfrm>
            <a:off x="1261642" y="3789709"/>
            <a:ext cx="1392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草堆里</a:t>
            </a:r>
          </a:p>
        </p:txBody>
      </p:sp>
      <p:sp>
        <p:nvSpPr>
          <p:cNvPr id="12" name="矩形 11"/>
          <p:cNvSpPr/>
          <p:nvPr/>
        </p:nvSpPr>
        <p:spPr>
          <a:xfrm>
            <a:off x="5010543" y="3829908"/>
            <a:ext cx="2040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偷偷地看</a:t>
            </a:r>
          </a:p>
        </p:txBody>
      </p:sp>
      <p:sp>
        <p:nvSpPr>
          <p:cNvPr id="13" name="矩形 12"/>
          <p:cNvSpPr/>
          <p:nvPr/>
        </p:nvSpPr>
        <p:spPr>
          <a:xfrm>
            <a:off x="6334403" y="4633956"/>
            <a:ext cx="2040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吃草</a:t>
            </a:r>
          </a:p>
        </p:txBody>
      </p:sp>
      <p:sp>
        <p:nvSpPr>
          <p:cNvPr id="14" name="矩形 13"/>
          <p:cNvSpPr/>
          <p:nvPr/>
        </p:nvSpPr>
        <p:spPr>
          <a:xfrm>
            <a:off x="4412062" y="5051706"/>
            <a:ext cx="1540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跳开</a:t>
            </a:r>
          </a:p>
        </p:txBody>
      </p:sp>
      <p:sp>
        <p:nvSpPr>
          <p:cNvPr id="15" name="矩形 14"/>
          <p:cNvSpPr/>
          <p:nvPr/>
        </p:nvSpPr>
        <p:spPr>
          <a:xfrm>
            <a:off x="1958080" y="5451816"/>
            <a:ext cx="1838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吞到嘴里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23" y="29318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890960" y="2686867"/>
            <a:ext cx="7098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红头的旅行，都经过了哪些地方？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890961" y="146332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2968" y="3618919"/>
            <a:ext cx="77145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红头在牛肚子里随着草一起移动，从第一个胃到了第二个胃，又从第二个胃回到了牛嘴里。这一下，红头又看见了光亮。可是，它已经一动也不能动了。</a:t>
            </a:r>
            <a:endParaRPr lang="en-US" altLang="zh-CN" sz="2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…………</a:t>
            </a:r>
            <a:endParaRPr lang="zh-CN" altLang="en-US" sz="2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11640" y="3622971"/>
            <a:ext cx="1296144" cy="4361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55056" y="4050967"/>
            <a:ext cx="1296144" cy="4361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63568" y="4055019"/>
            <a:ext cx="720080" cy="4361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23" y="29318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920800" y="1774337"/>
            <a:ext cx="5302200" cy="3256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人们为了办事或游览从一个地方到另一个地方叫“旅行”，你一定去过很多地方旅行，今天我们来学习一次特殊的“旅行”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在牛肚子里的旅行！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27" y="1613164"/>
            <a:ext cx="4164097" cy="39859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760030" y="3161849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红头的旅行过程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62" y="1802408"/>
            <a:ext cx="614045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椭圆 14"/>
          <p:cNvSpPr/>
          <p:nvPr/>
        </p:nvSpPr>
        <p:spPr>
          <a:xfrm>
            <a:off x="9844616" y="4296629"/>
            <a:ext cx="360362" cy="576064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124526" y="3170560"/>
            <a:ext cx="360362" cy="576064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68742" y="3170560"/>
            <a:ext cx="360362" cy="576064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869264" y="4178672"/>
            <a:ext cx="360362" cy="576064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911276" y="1774162"/>
            <a:ext cx="677108" cy="33752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在牛肚子里的旅行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207420" y="1774162"/>
            <a:ext cx="4892182" cy="1493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起因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：红头在草堆时，被牛吃到嘴里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2919388" y="1990186"/>
            <a:ext cx="216024" cy="3240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207420" y="3214322"/>
            <a:ext cx="5400600" cy="1493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经过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：在青头的帮助下经过第一个胃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第二个胃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牛嘴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207420" y="4889720"/>
            <a:ext cx="516359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结果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：牛打喷嚏，红头脱险</a:t>
            </a:r>
          </a:p>
        </p:txBody>
      </p:sp>
      <p:sp>
        <p:nvSpPr>
          <p:cNvPr id="23" name="左大括号 22"/>
          <p:cNvSpPr/>
          <p:nvPr/>
        </p:nvSpPr>
        <p:spPr>
          <a:xfrm flipH="1">
            <a:off x="8371010" y="2024700"/>
            <a:ext cx="360040" cy="3240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9024483" y="1970898"/>
            <a:ext cx="677108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运用知识，帮助朋友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9" grpId="0"/>
      <p:bldP spid="20" grpId="0" animBg="1"/>
      <p:bldP spid="21" grpId="0"/>
      <p:bldP spid="22" grpId="0"/>
      <p:bldP spid="23" grpId="0" animBg="1"/>
      <p:bldP spid="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763836" y="4084222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给句子加上正确的标点符号。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95884" y="4804302"/>
            <a:ext cx="10996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救命啊  救命啊      红头拼命叫了起来　　</a:t>
            </a: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你在哪儿      青头急忙问</a:t>
            </a:r>
          </a:p>
        </p:txBody>
      </p:sp>
      <p:sp>
        <p:nvSpPr>
          <p:cNvPr id="15" name="矩形 14"/>
          <p:cNvSpPr/>
          <p:nvPr/>
        </p:nvSpPr>
        <p:spPr>
          <a:xfrm>
            <a:off x="962215" y="4781291"/>
            <a:ext cx="7633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            ！         ！”                             。</a:t>
            </a: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63836" y="1491934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在括号里填上恰当的词语。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1267892" y="262157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偷偷</a:t>
            </a:r>
          </a:p>
        </p:txBody>
      </p:sp>
      <p:sp>
        <p:nvSpPr>
          <p:cNvPr id="18" name="矩形 17"/>
          <p:cNvSpPr/>
          <p:nvPr/>
        </p:nvSpPr>
        <p:spPr>
          <a:xfrm>
            <a:off x="782356" y="2642736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）地看    （       ）地喊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）的蟋蟀  （       ）的朋友</a:t>
            </a:r>
          </a:p>
        </p:txBody>
      </p:sp>
      <p:sp>
        <p:nvSpPr>
          <p:cNvPr id="25" name="TextBox 38"/>
          <p:cNvSpPr txBox="1"/>
          <p:nvPr/>
        </p:nvSpPr>
        <p:spPr>
          <a:xfrm>
            <a:off x="4188730" y="266424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大声</a:t>
            </a:r>
          </a:p>
        </p:txBody>
      </p:sp>
      <p:sp>
        <p:nvSpPr>
          <p:cNvPr id="26" name="TextBox 39"/>
          <p:cNvSpPr txBox="1"/>
          <p:nvPr/>
        </p:nvSpPr>
        <p:spPr>
          <a:xfrm>
            <a:off x="1267892" y="320784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勇敢</a:t>
            </a:r>
          </a:p>
        </p:txBody>
      </p:sp>
      <p:sp>
        <p:nvSpPr>
          <p:cNvPr id="27" name="TextBox 40"/>
          <p:cNvSpPr txBox="1"/>
          <p:nvPr/>
        </p:nvSpPr>
        <p:spPr>
          <a:xfrm>
            <a:off x="4394211" y="315234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要好</a:t>
            </a:r>
          </a:p>
        </p:txBody>
      </p:sp>
      <p:sp>
        <p:nvSpPr>
          <p:cNvPr id="28" name="矩形 27"/>
          <p:cNvSpPr/>
          <p:nvPr/>
        </p:nvSpPr>
        <p:spPr>
          <a:xfrm>
            <a:off x="969359" y="5249538"/>
            <a:ext cx="5755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                ？”                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23" y="29318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/>
      <p:bldP spid="16" grpId="0" build="p"/>
      <p:bldP spid="17" grpId="0"/>
      <p:bldP spid="18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777304" y="1408421"/>
            <a:ext cx="8229600" cy="576163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按课文内容填空。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0000" y="2128501"/>
            <a:ext cx="7537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读了课文后，你知道了牛肚子里一共有（            ） ，前三个胃是（        ）食物的，只有（            ）才是管（         ）的。    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23" y="2931886"/>
            <a:ext cx="2667000" cy="35814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739900" y="2632169"/>
            <a:ext cx="1358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四个胃 </a:t>
            </a:r>
            <a:endParaRPr lang="zh-CN" altLang="en-US" sz="2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6266369" y="2632169"/>
            <a:ext cx="1358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贮藏 </a:t>
            </a:r>
            <a:endParaRPr lang="zh-CN" altLang="en-US" sz="2400" dirty="0"/>
          </a:p>
        </p:txBody>
      </p:sp>
      <p:sp>
        <p:nvSpPr>
          <p:cNvPr id="29" name="文本框 28"/>
          <p:cNvSpPr txBox="1"/>
          <p:nvPr/>
        </p:nvSpPr>
        <p:spPr>
          <a:xfrm>
            <a:off x="6612921" y="3135837"/>
            <a:ext cx="1358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消化</a:t>
            </a:r>
            <a:endParaRPr lang="zh-CN" altLang="en-US" sz="2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3327400" y="3135837"/>
            <a:ext cx="1564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第四个胃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1" y="0"/>
            <a:ext cx="11959771" cy="6858000"/>
          </a:xfrm>
          <a:prstGeom prst="rect">
            <a:avLst/>
          </a:prstGeom>
          <a:gradFill>
            <a:gsLst>
              <a:gs pos="0">
                <a:srgbClr val="1D93D5"/>
              </a:gs>
              <a:gs pos="100000">
                <a:srgbClr val="8BCCE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04902" y="4764429"/>
            <a:ext cx="3924905" cy="320593"/>
            <a:chOff x="445479" y="4315402"/>
            <a:chExt cx="4198082" cy="471187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67783" y="1704867"/>
            <a:ext cx="8076217" cy="2172043"/>
            <a:chOff x="7229012" y="2227723"/>
            <a:chExt cx="8076217" cy="2172043"/>
          </a:xfrm>
        </p:grpSpPr>
        <p:sp>
          <p:nvSpPr>
            <p:cNvPr id="14" name="矩形 259"/>
            <p:cNvSpPr>
              <a:spLocks noChangeArrowheads="1"/>
            </p:cNvSpPr>
            <p:nvPr/>
          </p:nvSpPr>
          <p:spPr bwMode="auto">
            <a:xfrm>
              <a:off x="7229012" y="2227723"/>
              <a:ext cx="8076217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8800" dirty="0">
                  <a:solidFill>
                    <a:schemeClr val="bg1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感谢各位的聆听</a:t>
              </a:r>
              <a:endParaRPr lang="en-US" altLang="zh-CN" sz="88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514082" y="2374684"/>
            <a:ext cx="1511802" cy="1486306"/>
            <a:chOff x="-2214610" y="714356"/>
            <a:chExt cx="1785950" cy="1643868"/>
          </a:xfrm>
          <a:noFill/>
        </p:grpSpPr>
        <p:sp>
          <p:nvSpPr>
            <p:cNvPr id="59" name="矩形 5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0" name="直接连接符 59"/>
            <p:cNvCxnSpPr>
              <a:stCxn id="59" idx="1"/>
              <a:endCxn id="5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>
              <a:stCxn id="59" idx="0"/>
              <a:endCxn id="5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17"/>
          <p:cNvSpPr txBox="1"/>
          <p:nvPr/>
        </p:nvSpPr>
        <p:spPr>
          <a:xfrm>
            <a:off x="3897290" y="3800632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mìnɡ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3617663" y="4573730"/>
            <a:ext cx="1511802" cy="1486306"/>
            <a:chOff x="-2214610" y="714356"/>
            <a:chExt cx="1785950" cy="1643868"/>
          </a:xfrm>
          <a:noFill/>
        </p:grpSpPr>
        <p:sp>
          <p:nvSpPr>
            <p:cNvPr id="64" name="矩形 6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5" name="直接连接符 64"/>
            <p:cNvCxnSpPr>
              <a:stCxn id="64" idx="1"/>
              <a:endCxn id="6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>
              <a:stCxn id="64" idx="0"/>
              <a:endCxn id="6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23"/>
          <p:cNvSpPr txBox="1">
            <a:spLocks noChangeArrowheads="1"/>
          </p:cNvSpPr>
          <p:nvPr/>
        </p:nvSpPr>
        <p:spPr bwMode="auto">
          <a:xfrm>
            <a:off x="3707116" y="4491854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命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3636630" y="2374684"/>
            <a:ext cx="1544244" cy="1428268"/>
            <a:chOff x="-2214610" y="714356"/>
            <a:chExt cx="1785950" cy="1643868"/>
          </a:xfrm>
          <a:noFill/>
        </p:grpSpPr>
        <p:sp>
          <p:nvSpPr>
            <p:cNvPr id="69" name="矩形 6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0" name="直接连接符 69"/>
            <p:cNvCxnSpPr>
              <a:stCxn id="69" idx="1"/>
              <a:endCxn id="6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>
              <a:stCxn id="69" idx="0"/>
              <a:endCxn id="6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23"/>
          <p:cNvSpPr txBox="1">
            <a:spLocks noChangeArrowheads="1"/>
          </p:cNvSpPr>
          <p:nvPr/>
        </p:nvSpPr>
        <p:spPr bwMode="auto">
          <a:xfrm>
            <a:off x="3722882" y="2222440"/>
            <a:ext cx="122794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旅</a:t>
            </a:r>
          </a:p>
        </p:txBody>
      </p:sp>
      <p:sp>
        <p:nvSpPr>
          <p:cNvPr id="73" name="TextBox 40"/>
          <p:cNvSpPr txBox="1"/>
          <p:nvPr/>
        </p:nvSpPr>
        <p:spPr>
          <a:xfrm>
            <a:off x="5815856" y="1593413"/>
            <a:ext cx="1017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zán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23"/>
          <p:cNvSpPr txBox="1">
            <a:spLocks noChangeArrowheads="1"/>
          </p:cNvSpPr>
          <p:nvPr/>
        </p:nvSpPr>
        <p:spPr bwMode="auto">
          <a:xfrm>
            <a:off x="5588644" y="2301270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咱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7359092" y="2374684"/>
            <a:ext cx="1511802" cy="1486306"/>
            <a:chOff x="-2214610" y="714356"/>
            <a:chExt cx="1785950" cy="1643868"/>
          </a:xfrm>
          <a:noFill/>
        </p:grpSpPr>
        <p:sp>
          <p:nvSpPr>
            <p:cNvPr id="76" name="矩形 7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7" name="直接连接符 76"/>
            <p:cNvCxnSpPr>
              <a:stCxn id="76" idx="1"/>
              <a:endCxn id="7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76" idx="0"/>
              <a:endCxn id="7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54"/>
          <p:cNvSpPr txBox="1"/>
          <p:nvPr/>
        </p:nvSpPr>
        <p:spPr>
          <a:xfrm>
            <a:off x="7472040" y="1631496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lián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Box 23"/>
          <p:cNvSpPr txBox="1">
            <a:spLocks noChangeArrowheads="1"/>
          </p:cNvSpPr>
          <p:nvPr/>
        </p:nvSpPr>
        <p:spPr bwMode="auto">
          <a:xfrm>
            <a:off x="7477564" y="2301270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怜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9204101" y="2374684"/>
            <a:ext cx="1511802" cy="1486306"/>
            <a:chOff x="-2214610" y="714356"/>
            <a:chExt cx="1785950" cy="1643868"/>
          </a:xfrm>
          <a:noFill/>
        </p:grpSpPr>
        <p:sp>
          <p:nvSpPr>
            <p:cNvPr id="82" name="矩形 8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3" name="直接连接符 82"/>
            <p:cNvCxnSpPr>
              <a:stCxn id="82" idx="1"/>
              <a:endCxn id="8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>
              <a:stCxn id="82" idx="0"/>
              <a:endCxn id="8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60"/>
          <p:cNvSpPr txBox="1"/>
          <p:nvPr/>
        </p:nvSpPr>
        <p:spPr>
          <a:xfrm>
            <a:off x="9632280" y="163466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jiù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23"/>
          <p:cNvSpPr txBox="1">
            <a:spLocks noChangeArrowheads="1"/>
          </p:cNvSpPr>
          <p:nvPr/>
        </p:nvSpPr>
        <p:spPr bwMode="auto">
          <a:xfrm>
            <a:off x="9319186" y="2253972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救</a:t>
            </a:r>
          </a:p>
        </p:txBody>
      </p:sp>
      <p:sp>
        <p:nvSpPr>
          <p:cNvPr id="87" name="TextBox 62"/>
          <p:cNvSpPr txBox="1"/>
          <p:nvPr/>
        </p:nvSpPr>
        <p:spPr>
          <a:xfrm>
            <a:off x="5797853" y="3844058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pīn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5488633" y="4573730"/>
            <a:ext cx="1511802" cy="1486306"/>
            <a:chOff x="-2214610" y="714356"/>
            <a:chExt cx="1785950" cy="1643868"/>
          </a:xfrm>
          <a:noFill/>
        </p:grpSpPr>
        <p:sp>
          <p:nvSpPr>
            <p:cNvPr id="89" name="矩形 8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90" name="直接连接符 89"/>
            <p:cNvCxnSpPr>
              <a:stCxn id="89" idx="1"/>
              <a:endCxn id="8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>
              <a:stCxn id="89" idx="0"/>
              <a:endCxn id="8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23"/>
          <p:cNvSpPr txBox="1">
            <a:spLocks noChangeArrowheads="1"/>
          </p:cNvSpPr>
          <p:nvPr/>
        </p:nvSpPr>
        <p:spPr bwMode="auto">
          <a:xfrm>
            <a:off x="5540364" y="4515012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拼</a:t>
            </a:r>
          </a:p>
        </p:txBody>
      </p:sp>
      <p:sp>
        <p:nvSpPr>
          <p:cNvPr id="93" name="TextBox 68"/>
          <p:cNvSpPr txBox="1"/>
          <p:nvPr/>
        </p:nvSpPr>
        <p:spPr>
          <a:xfrm>
            <a:off x="7472040" y="3800632"/>
            <a:ext cx="1024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sǎo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7359603" y="4573730"/>
            <a:ext cx="1511802" cy="1486306"/>
            <a:chOff x="-2214610" y="714356"/>
            <a:chExt cx="1785950" cy="1643868"/>
          </a:xfrm>
          <a:noFill/>
        </p:grpSpPr>
        <p:sp>
          <p:nvSpPr>
            <p:cNvPr id="95" name="矩形 94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96" name="直接连接符 95"/>
            <p:cNvCxnSpPr>
              <a:stCxn id="95" idx="1"/>
              <a:endCxn id="95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stCxn id="95" idx="0"/>
              <a:endCxn id="95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23"/>
          <p:cNvSpPr txBox="1">
            <a:spLocks noChangeArrowheads="1"/>
          </p:cNvSpPr>
          <p:nvPr/>
        </p:nvSpPr>
        <p:spPr bwMode="auto">
          <a:xfrm>
            <a:off x="7430266" y="4515012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扫</a:t>
            </a:r>
          </a:p>
        </p:txBody>
      </p:sp>
      <p:sp>
        <p:nvSpPr>
          <p:cNvPr id="99" name="TextBox 74"/>
          <p:cNvSpPr txBox="1"/>
          <p:nvPr/>
        </p:nvSpPr>
        <p:spPr>
          <a:xfrm>
            <a:off x="9542269" y="3800632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wèi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9230573" y="4573730"/>
            <a:ext cx="1511802" cy="1486306"/>
            <a:chOff x="-2214610" y="714356"/>
            <a:chExt cx="1785950" cy="1643868"/>
          </a:xfrm>
          <a:noFill/>
        </p:grpSpPr>
        <p:sp>
          <p:nvSpPr>
            <p:cNvPr id="101" name="矩形 100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02" name="直接连接符 101"/>
            <p:cNvCxnSpPr>
              <a:stCxn id="101" idx="1"/>
              <a:endCxn id="101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>
              <a:stCxn id="101" idx="0"/>
              <a:endCxn id="101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23"/>
          <p:cNvSpPr txBox="1">
            <a:spLocks noChangeArrowheads="1"/>
          </p:cNvSpPr>
          <p:nvPr/>
        </p:nvSpPr>
        <p:spPr bwMode="auto">
          <a:xfrm>
            <a:off x="9326578" y="4491854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胃</a:t>
            </a:r>
          </a:p>
        </p:txBody>
      </p:sp>
      <p:sp>
        <p:nvSpPr>
          <p:cNvPr id="105" name="TextBox 3"/>
          <p:cNvSpPr txBox="1"/>
          <p:nvPr/>
        </p:nvSpPr>
        <p:spPr>
          <a:xfrm>
            <a:off x="4087664" y="1568384"/>
            <a:ext cx="132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lǚ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AutoShape 2"/>
          <p:cNvSpPr>
            <a:spLocks noChangeArrowheads="1"/>
          </p:cNvSpPr>
          <p:nvPr/>
        </p:nvSpPr>
        <p:spPr bwMode="auto">
          <a:xfrm>
            <a:off x="764887" y="1484182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7" grpId="0"/>
      <p:bldP spid="72" grpId="0"/>
      <p:bldP spid="73" grpId="0"/>
      <p:bldP spid="74" grpId="0"/>
      <p:bldP spid="79" grpId="0"/>
      <p:bldP spid="80" grpId="0"/>
      <p:bldP spid="85" grpId="0"/>
      <p:bldP spid="86" grpId="0"/>
      <p:bldP spid="87" grpId="0"/>
      <p:bldP spid="92" grpId="0"/>
      <p:bldP spid="93" grpId="0"/>
      <p:bldP spid="98" grpId="0"/>
      <p:bldP spid="99" grpId="0"/>
      <p:bldP spid="104" grpId="0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97251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764887" y="1484182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253482" y="3628900"/>
            <a:ext cx="1511802" cy="1486306"/>
            <a:chOff x="-2214610" y="714356"/>
            <a:chExt cx="1785950" cy="1643868"/>
          </a:xfrm>
          <a:noFill/>
        </p:grpSpPr>
        <p:sp>
          <p:nvSpPr>
            <p:cNvPr id="9" name="矩形 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>
              <a:stCxn id="9" idx="1"/>
              <a:endCxn id="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9" idx="0"/>
              <a:endCxn id="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1376030" y="3628900"/>
            <a:ext cx="1544244" cy="1428268"/>
            <a:chOff x="-2214610" y="714356"/>
            <a:chExt cx="1785950" cy="1643868"/>
          </a:xfrm>
          <a:noFill/>
        </p:grpSpPr>
        <p:sp>
          <p:nvSpPr>
            <p:cNvPr id="13" name="矩形 12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直接连接符 13"/>
            <p:cNvCxnSpPr>
              <a:stCxn id="13" idx="1"/>
              <a:endCxn id="13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13" idx="0"/>
              <a:endCxn id="13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462282" y="3476656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管</a:t>
            </a:r>
          </a:p>
        </p:txBody>
      </p:sp>
      <p:sp>
        <p:nvSpPr>
          <p:cNvPr id="17" name="TextBox 40"/>
          <p:cNvSpPr txBox="1"/>
          <p:nvPr/>
        </p:nvSpPr>
        <p:spPr>
          <a:xfrm>
            <a:off x="3411240" y="2847629"/>
            <a:ext cx="1354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ɡānɡ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3328044" y="3555486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刚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098492" y="3628900"/>
            <a:ext cx="1511802" cy="1486306"/>
            <a:chOff x="-2214610" y="714356"/>
            <a:chExt cx="1785950" cy="1643868"/>
          </a:xfrm>
          <a:noFill/>
        </p:grpSpPr>
        <p:sp>
          <p:nvSpPr>
            <p:cNvPr id="20" name="矩形 19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1" name="直接连接符 20"/>
            <p:cNvCxnSpPr>
              <a:stCxn id="20" idx="1"/>
              <a:endCxn id="20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0" idx="0"/>
              <a:endCxn id="20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54"/>
          <p:cNvSpPr txBox="1"/>
          <p:nvPr/>
        </p:nvSpPr>
        <p:spPr>
          <a:xfrm>
            <a:off x="5355456" y="288571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liú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16964" y="3555486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流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943501" y="3628900"/>
            <a:ext cx="1511802" cy="1486306"/>
            <a:chOff x="-2214610" y="714356"/>
            <a:chExt cx="1785950" cy="1643868"/>
          </a:xfrm>
          <a:noFill/>
        </p:grpSpPr>
        <p:sp>
          <p:nvSpPr>
            <p:cNvPr id="26" name="矩形 2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7" name="直接连接符 26"/>
            <p:cNvCxnSpPr>
              <a:stCxn id="26" idx="1"/>
              <a:endCxn id="2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6" idx="0"/>
              <a:endCxn id="2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60"/>
          <p:cNvSpPr txBox="1"/>
          <p:nvPr/>
        </p:nvSpPr>
        <p:spPr>
          <a:xfrm>
            <a:off x="7227664" y="288887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lèi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7058586" y="3508188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泪</a:t>
            </a:r>
          </a:p>
        </p:txBody>
      </p:sp>
      <p:sp>
        <p:nvSpPr>
          <p:cNvPr id="31" name="TextBox 3"/>
          <p:cNvSpPr txBox="1"/>
          <p:nvPr/>
        </p:nvSpPr>
        <p:spPr>
          <a:xfrm>
            <a:off x="1740872" y="2847628"/>
            <a:ext cx="152635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ɡuǎn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842326" y="3641641"/>
            <a:ext cx="1511802" cy="1486306"/>
            <a:chOff x="-2214610" y="714356"/>
            <a:chExt cx="1785950" cy="1643868"/>
          </a:xfrm>
          <a:noFill/>
        </p:grpSpPr>
        <p:sp>
          <p:nvSpPr>
            <p:cNvPr id="33" name="矩形 32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4" name="直接连接符 33"/>
            <p:cNvCxnSpPr>
              <a:stCxn id="33" idx="1"/>
              <a:endCxn id="33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3" idx="0"/>
              <a:endCxn id="33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"/>
          <p:cNvSpPr txBox="1"/>
          <p:nvPr/>
        </p:nvSpPr>
        <p:spPr>
          <a:xfrm>
            <a:off x="8972158" y="2900283"/>
            <a:ext cx="1526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suàn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23"/>
          <p:cNvSpPr txBox="1">
            <a:spLocks noChangeArrowheads="1"/>
          </p:cNvSpPr>
          <p:nvPr/>
        </p:nvSpPr>
        <p:spPr bwMode="auto">
          <a:xfrm>
            <a:off x="8910528" y="3544828"/>
            <a:ext cx="122794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  <p:bldP spid="24" grpId="0"/>
      <p:bldP spid="29" grpId="0"/>
      <p:bldP spid="30" grpId="0"/>
      <p:bldP spid="31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32"/>
          <p:cNvSpPr txBox="1"/>
          <p:nvPr/>
        </p:nvSpPr>
        <p:spPr>
          <a:xfrm>
            <a:off x="890512" y="2544615"/>
            <a:ext cx="7920880" cy="215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管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：“官”不要写成“宫”。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算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：“目”不要写成“日”。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74489" y="1459271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易错提示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圆角矩形 1"/>
          <p:cNvSpPr/>
          <p:nvPr/>
        </p:nvSpPr>
        <p:spPr>
          <a:xfrm>
            <a:off x="890512" y="1720073"/>
            <a:ext cx="10120388" cy="4032448"/>
          </a:xfrm>
          <a:prstGeom prst="roundRect">
            <a:avLst/>
          </a:prstGeom>
          <a:noFill/>
          <a:ln w="3175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1394568" y="2348400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咱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932826" y="208446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474688" y="2408795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组词：咱们  咱家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375597" y="1792081"/>
            <a:ext cx="848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zán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394568" y="3666030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偷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474688" y="3717133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组词：偷偷  小偷  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375597" y="310971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tōu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394568" y="4890166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474688" y="4941269"/>
            <a:ext cx="6624736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组词：答应  答理  爱答不理</a:t>
            </a:r>
          </a:p>
          <a:p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30"/>
          <p:cNvSpPr txBox="1"/>
          <p:nvPr/>
        </p:nvSpPr>
        <p:spPr>
          <a:xfrm>
            <a:off x="1327972" y="43122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dā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890512" y="1720073"/>
            <a:ext cx="10120388" cy="4032448"/>
          </a:xfrm>
          <a:prstGeom prst="roundRect">
            <a:avLst/>
          </a:prstGeom>
          <a:noFill/>
          <a:ln w="3175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932826" y="208446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1742183" y="2298830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应</a:t>
            </a: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2822303" y="2359225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组词：答应  应对    里应外合</a:t>
            </a:r>
          </a:p>
        </p:txBody>
      </p:sp>
      <p:sp>
        <p:nvSpPr>
          <p:cNvPr id="13" name="TextBox 21"/>
          <p:cNvSpPr txBox="1"/>
          <p:nvPr/>
        </p:nvSpPr>
        <p:spPr>
          <a:xfrm>
            <a:off x="1806397" y="1774261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yìnɡ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742183" y="3616460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卷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2822303" y="3667563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组词：卷起  打卷    风卷残云  </a:t>
            </a:r>
          </a:p>
        </p:txBody>
      </p:sp>
      <p:sp>
        <p:nvSpPr>
          <p:cNvPr id="16" name="TextBox 27"/>
          <p:cNvSpPr txBox="1"/>
          <p:nvPr/>
        </p:nvSpPr>
        <p:spPr>
          <a:xfrm>
            <a:off x="1723212" y="3060141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juǎn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1742183" y="4840596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骨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2822303" y="4891699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组词：骨头  腿骨      </a:t>
            </a:r>
          </a:p>
        </p:txBody>
      </p:sp>
      <p:sp>
        <p:nvSpPr>
          <p:cNvPr id="19" name="TextBox 30"/>
          <p:cNvSpPr txBox="1"/>
          <p:nvPr/>
        </p:nvSpPr>
        <p:spPr>
          <a:xfrm>
            <a:off x="1723212" y="42842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890512" y="1720073"/>
            <a:ext cx="10120388" cy="4032448"/>
          </a:xfrm>
          <a:prstGeom prst="roundRect">
            <a:avLst/>
          </a:prstGeom>
          <a:noFill/>
          <a:ln w="3175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932826" y="208446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1703512" y="2370838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齿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783632" y="2431233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组词：牙齿  齿轮  唇亡齿寒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684541" y="1814519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chǐ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703512" y="3688468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嚼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783632" y="3739571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组词：嚼碎  嚼烂  细嚼慢咽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684541" y="3132149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jiáo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703512" y="4912604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吞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783632" y="4963707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组词：吞并  吞下  狼吞虎咽</a:t>
            </a:r>
          </a:p>
        </p:txBody>
      </p:sp>
      <p:sp>
        <p:nvSpPr>
          <p:cNvPr id="17" name="TextBox 30"/>
          <p:cNvSpPr txBox="1"/>
          <p:nvPr/>
        </p:nvSpPr>
        <p:spPr>
          <a:xfrm>
            <a:off x="1684541" y="435628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tūn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D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1D93D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890512" y="1720073"/>
            <a:ext cx="10120388" cy="4032448"/>
          </a:xfrm>
          <a:prstGeom prst="roundRect">
            <a:avLst/>
          </a:prstGeom>
          <a:noFill/>
          <a:ln w="3175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932826" y="208446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D93D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1703512" y="2370838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胃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783632" y="2431233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组词：胃口  反胃  开胃  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684541" y="1814519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wèi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703512" y="3688468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悲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783632" y="3739571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组词：悲伤  悲哀  兔死狐悲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684541" y="3132149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bēi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703512" y="4912604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咽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783632" y="4963707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组词：咽下  咽唾沫  </a:t>
            </a:r>
          </a:p>
        </p:txBody>
      </p:sp>
      <p:sp>
        <p:nvSpPr>
          <p:cNvPr id="17" name="TextBox 30"/>
          <p:cNvSpPr txBox="1"/>
          <p:nvPr/>
        </p:nvSpPr>
        <p:spPr>
          <a:xfrm>
            <a:off x="1684541" y="4356285"/>
            <a:ext cx="86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yàn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宽屏</PresentationFormat>
  <Paragraphs>222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Calibri</vt:lpstr>
      <vt:lpstr>优设标题黑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2020-10-20T07:59:53Z</dcterms:created>
  <dcterms:modified xsi:type="dcterms:W3CDTF">2021-01-08T23:45:40Z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