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7" r:id="rId22"/>
    <p:sldId id="277" r:id="rId23"/>
    <p:sldId id="257" r:id="rId24"/>
  </p:sldIdLst>
  <p:sldSz cx="12192000" cy="6858000"/>
  <p:notesSz cx="6858000" cy="9144000"/>
  <p:embeddedFontLst>
    <p:embeddedFont>
      <p:font typeface="FandolFang R" panose="02010600030101010101" charset="-122"/>
      <p:regular r:id="rId26"/>
    </p:embeddedFont>
    <p:embeddedFont>
      <p:font typeface="思源黑体 CN Light" panose="02010600030101010101" charset="-122"/>
      <p:regular r:id="rId27"/>
    </p:embeddedFont>
    <p:embeddedFont>
      <p:font typeface="优设标题黑" panose="0201060003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75" d="100"/>
          <a:sy n="75" d="100"/>
        </p:scale>
        <p:origin x="187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E5867D2-C987-4025-9E8F-D81B2466577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C439751-9722-46E6-83CB-61CEF3F8DE4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39751-9722-46E6-83CB-61CEF3F8DE4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9" r="27107" b="192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9999406" cy="6858000"/>
          </a:xfrm>
          <a:prstGeom prst="rect">
            <a:avLst/>
          </a:prstGeom>
          <a:gradFill>
            <a:gsLst>
              <a:gs pos="0">
                <a:srgbClr val="305529"/>
              </a:gs>
              <a:gs pos="100000">
                <a:srgbClr val="305529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67783" y="1522717"/>
            <a:ext cx="6606085" cy="2354193"/>
            <a:chOff x="7229012" y="2045573"/>
            <a:chExt cx="6606085" cy="235419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小狗学叫</a:t>
              </a:r>
              <a:endParaRPr lang="en-US" altLang="zh-CN" sz="115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朗读课文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98015" y="1304096"/>
            <a:ext cx="8061405" cy="4922520"/>
            <a:chOff x="755015" y="254000"/>
            <a:chExt cx="10515600" cy="6421120"/>
          </a:xfrm>
        </p:grpSpPr>
        <p:grpSp>
          <p:nvGrpSpPr>
            <p:cNvPr id="9" name="组合 8"/>
            <p:cNvGrpSpPr/>
            <p:nvPr/>
          </p:nvGrpSpPr>
          <p:grpSpPr>
            <a:xfrm>
              <a:off x="1089025" y="254000"/>
              <a:ext cx="9897745" cy="1819275"/>
              <a:chOff x="1715" y="400"/>
              <a:chExt cx="15587" cy="2865"/>
            </a:xfrm>
          </p:grpSpPr>
          <p:pic>
            <p:nvPicPr>
              <p:cNvPr id="10" name="图片 9" descr="u=3727317889,1940130704&amp;fm=51&amp;gp=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" y="400"/>
                <a:ext cx="1836" cy="286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1" name="组合 10"/>
              <p:cNvGrpSpPr/>
              <p:nvPr/>
            </p:nvGrpSpPr>
            <p:grpSpPr>
              <a:xfrm>
                <a:off x="4498" y="1178"/>
                <a:ext cx="12804" cy="1355"/>
                <a:chOff x="4594" y="962"/>
                <a:chExt cx="12804" cy="1355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4665" y="1133"/>
                  <a:ext cx="12733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sz="20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小公鸡</a:t>
                  </a:r>
                  <a:r>
                    <a:rPr lang="en-US" altLang="zh-CN" sz="20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——</a:t>
                  </a:r>
                  <a:r>
                    <a:rPr lang="zh-CN" altLang="en-US" sz="20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关心小狗，诚心诚意地教； </a:t>
                  </a:r>
                </a:p>
              </p:txBody>
            </p:sp>
            <p:sp>
              <p:nvSpPr>
                <p:cNvPr id="16" name="圆角矩形标注 2"/>
                <p:cNvSpPr/>
                <p:nvPr/>
              </p:nvSpPr>
              <p:spPr>
                <a:xfrm>
                  <a:off x="4594" y="962"/>
                  <a:ext cx="12381" cy="1355"/>
                </a:xfrm>
                <a:prstGeom prst="wedgeRoundRectCallout">
                  <a:avLst>
                    <a:gd name="adj1" fmla="val -56178"/>
                    <a:gd name="adj2" fmla="val 5350"/>
                    <a:gd name="adj3" fmla="val 16667"/>
                  </a:avLst>
                </a:prstGeom>
                <a:noFill/>
                <a:ln w="28575">
                  <a:solidFill>
                    <a:srgbClr val="F7B724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tx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2771140" y="1967865"/>
              <a:ext cx="8007985" cy="1626235"/>
              <a:chOff x="4364" y="3099"/>
              <a:chExt cx="12611" cy="2561"/>
            </a:xfrm>
          </p:grpSpPr>
          <p:pic>
            <p:nvPicPr>
              <p:cNvPr id="18" name="图片 17" descr="u=1530353505,1114093517&amp;fm=23&amp;gp=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085" y="3099"/>
                <a:ext cx="2890" cy="256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组合 18"/>
              <p:cNvGrpSpPr/>
              <p:nvPr/>
            </p:nvGrpSpPr>
            <p:grpSpPr>
              <a:xfrm>
                <a:off x="4364" y="3702"/>
                <a:ext cx="8632" cy="1355"/>
                <a:chOff x="4364" y="3510"/>
                <a:chExt cx="8632" cy="1355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4713" y="3654"/>
                  <a:ext cx="8039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sz="20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狐狸</a:t>
                  </a:r>
                  <a:r>
                    <a:rPr lang="en-US" altLang="zh-CN" sz="20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——</a:t>
                  </a:r>
                  <a:r>
                    <a:rPr lang="zh-CN" altLang="en-US" sz="20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嘲笑、看不起； </a:t>
                  </a:r>
                </a:p>
              </p:txBody>
            </p:sp>
            <p:sp>
              <p:nvSpPr>
                <p:cNvPr id="21" name="圆角矩形标注 4"/>
                <p:cNvSpPr/>
                <p:nvPr/>
              </p:nvSpPr>
              <p:spPr>
                <a:xfrm>
                  <a:off x="4364" y="3510"/>
                  <a:ext cx="8632" cy="1355"/>
                </a:xfrm>
                <a:prstGeom prst="wedgeRoundRectCallout">
                  <a:avLst>
                    <a:gd name="adj1" fmla="val 67075"/>
                    <a:gd name="adj2" fmla="val -5350"/>
                    <a:gd name="adj3" fmla="val 16667"/>
                  </a:avLst>
                </a:prstGeom>
                <a:noFill/>
                <a:ln w="28575">
                  <a:solidFill>
                    <a:srgbClr val="FFEF03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tx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755015" y="2870835"/>
              <a:ext cx="7688580" cy="1908810"/>
              <a:chOff x="1189" y="4521"/>
              <a:chExt cx="12108" cy="3006"/>
            </a:xfrm>
          </p:grpSpPr>
          <p:pic>
            <p:nvPicPr>
              <p:cNvPr id="23" name="图片 22" descr="u=1831392745,3495217626&amp;fm=23&amp;gp=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89" y="4521"/>
                <a:ext cx="3006" cy="300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4" name="组合 23"/>
              <p:cNvGrpSpPr/>
              <p:nvPr/>
            </p:nvGrpSpPr>
            <p:grpSpPr>
              <a:xfrm>
                <a:off x="5341" y="6172"/>
                <a:ext cx="7956" cy="1355"/>
                <a:chOff x="4195" y="5546"/>
                <a:chExt cx="7956" cy="1355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4665" y="5690"/>
                  <a:ext cx="7486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sz="20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杜鹃</a:t>
                  </a:r>
                  <a:r>
                    <a:rPr lang="en-US" altLang="zh-CN" sz="20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——</a:t>
                  </a:r>
                  <a:r>
                    <a:rPr lang="zh-CN" altLang="en-US" sz="20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怜悯、关心； </a:t>
                  </a:r>
                </a:p>
              </p:txBody>
            </p:sp>
            <p:sp>
              <p:nvSpPr>
                <p:cNvPr id="26" name="圆角矩形标注 5"/>
                <p:cNvSpPr/>
                <p:nvPr/>
              </p:nvSpPr>
              <p:spPr>
                <a:xfrm>
                  <a:off x="4195" y="5546"/>
                  <a:ext cx="7956" cy="1355"/>
                </a:xfrm>
                <a:prstGeom prst="wedgeRoundRectCallout">
                  <a:avLst>
                    <a:gd name="adj1" fmla="val -63172"/>
                    <a:gd name="adj2" fmla="val -57084"/>
                    <a:gd name="adj3" fmla="val 16667"/>
                  </a:avLst>
                </a:prstGeom>
                <a:noFill/>
                <a:ln w="28575">
                  <a:solidFill>
                    <a:srgbClr val="C6CAD3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tx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1894205" y="4258310"/>
              <a:ext cx="9376410" cy="2416810"/>
              <a:chOff x="2983" y="6706"/>
              <a:chExt cx="14766" cy="3806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6"/>
              <a:srcRect r="35763" b="6036"/>
              <a:stretch>
                <a:fillRect/>
              </a:stretch>
            </p:blipFill>
            <p:spPr>
              <a:xfrm flipH="1">
                <a:off x="14443" y="6706"/>
                <a:ext cx="3307" cy="3807"/>
              </a:xfrm>
              <a:prstGeom prst="rect">
                <a:avLst/>
              </a:prstGeom>
              <a:effectLst>
                <a:softEdge rad="139700"/>
              </a:effectLst>
            </p:spPr>
          </p:pic>
          <p:grpSp>
            <p:nvGrpSpPr>
              <p:cNvPr id="29" name="组合 28"/>
              <p:cNvGrpSpPr/>
              <p:nvPr/>
            </p:nvGrpSpPr>
            <p:grpSpPr>
              <a:xfrm>
                <a:off x="2983" y="8539"/>
                <a:ext cx="9964" cy="1355"/>
                <a:chOff x="2983" y="8539"/>
                <a:chExt cx="9964" cy="1355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3224" y="8709"/>
                  <a:ext cx="9723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sz="20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猎人</a:t>
                  </a:r>
                  <a:r>
                    <a:rPr lang="en-US" altLang="zh-CN" sz="20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——</a:t>
                  </a:r>
                  <a:r>
                    <a:rPr lang="zh-CN" altLang="en-US" sz="20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残忍、不爱护生灵</a:t>
                  </a:r>
                  <a:r>
                    <a:rPr lang="zh-CN" altLang="en-US" sz="20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。 </a:t>
                  </a:r>
                </a:p>
              </p:txBody>
            </p:sp>
            <p:sp>
              <p:nvSpPr>
                <p:cNvPr id="31" name="圆角矩形标注 6"/>
                <p:cNvSpPr/>
                <p:nvPr/>
              </p:nvSpPr>
              <p:spPr>
                <a:xfrm>
                  <a:off x="2983" y="8539"/>
                  <a:ext cx="9868" cy="1355"/>
                </a:xfrm>
                <a:prstGeom prst="wedgeRoundRectCallout">
                  <a:avLst>
                    <a:gd name="adj1" fmla="val 62179"/>
                    <a:gd name="adj2" fmla="val 19667"/>
                    <a:gd name="adj3" fmla="val 16667"/>
                  </a:avLst>
                </a:prstGeom>
                <a:noFill/>
                <a:ln w="28575">
                  <a:solidFill>
                    <a:srgbClr val="3F3F3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solidFill>
                      <a:schemeClr val="tx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朗读课文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226185" y="1604059"/>
            <a:ext cx="10749280" cy="53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小狗是如何向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小公鸡学习的呢？找出文中描写小狗学习过程的语句。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18197" y="2460096"/>
            <a:ext cx="10871200" cy="5334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小狗试着照小公鸡的样子做，但嘴里只发出一种滑稽的咯咯声。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1"/>
          <p:cNvSpPr/>
          <p:nvPr/>
        </p:nvSpPr>
        <p:spPr>
          <a:xfrm>
            <a:off x="1391920" y="3159854"/>
            <a:ext cx="8707755" cy="5057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小狗又试了一次，两次，三次。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1"/>
          <p:cNvSpPr/>
          <p:nvPr/>
        </p:nvSpPr>
        <p:spPr>
          <a:xfrm>
            <a:off x="818197" y="3656092"/>
            <a:ext cx="10749281" cy="101354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从此，它天天都练习，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从早到晚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偷偷地练。有时候，为了更自由，它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索性到树林里去练。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600825" y="4640592"/>
            <a:ext cx="3722370" cy="1479550"/>
            <a:chOff x="8719" y="5263"/>
            <a:chExt cx="5862" cy="2330"/>
          </a:xfrm>
        </p:grpSpPr>
        <p:sp>
          <p:nvSpPr>
            <p:cNvPr id="37" name="云形标注 12"/>
            <p:cNvSpPr/>
            <p:nvPr/>
          </p:nvSpPr>
          <p:spPr>
            <a:xfrm>
              <a:off x="8719" y="5263"/>
              <a:ext cx="5862" cy="2330"/>
            </a:xfrm>
            <a:prstGeom prst="cloudCallout">
              <a:avLst>
                <a:gd name="adj1" fmla="val -77185"/>
                <a:gd name="adj2" fmla="val -63923"/>
              </a:avLst>
            </a:prstGeom>
            <a:solidFill>
              <a:srgbClr val="30552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436" y="5680"/>
              <a:ext cx="4516" cy="17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它学会了吗？从这里可以看出小狗有怎样的特点？</a:t>
              </a:r>
            </a:p>
          </p:txBody>
        </p:sp>
      </p:grpSp>
      <p:pic>
        <p:nvPicPr>
          <p:cNvPr id="39" name="图片 38" descr="u=3727317889,1940130704&amp;fm=5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" y="1160780"/>
            <a:ext cx="646430" cy="1009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朗读课文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4489" y="2851541"/>
            <a:ext cx="6315075" cy="14625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36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6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这是一只</a:t>
            </a:r>
            <a:r>
              <a:rPr lang="en-US" altLang="zh-CN" sz="36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</a:t>
            </a:r>
          </a:p>
          <a:p>
            <a:pPr fontAlgn="auto">
              <a:lnSpc>
                <a:spcPct val="130000"/>
              </a:lnSpc>
            </a:pPr>
            <a:r>
              <a:rPr lang="zh-CN" altLang="en-US" sz="36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的小狗。</a:t>
            </a:r>
          </a:p>
        </p:txBody>
      </p:sp>
      <p:sp>
        <p:nvSpPr>
          <p:cNvPr id="15" name="矩形 2"/>
          <p:cNvSpPr/>
          <p:nvPr/>
        </p:nvSpPr>
        <p:spPr>
          <a:xfrm>
            <a:off x="674489" y="1246769"/>
            <a:ext cx="10989310" cy="1317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auto" hangingPunct="0"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一天早晨，它在树林里练习，发出的喔喔喔的叫声是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那么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逼真，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那么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好听，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那么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洪亮。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920105" y="2606298"/>
            <a:ext cx="5299075" cy="3797935"/>
            <a:chOff x="9153" y="4722"/>
            <a:chExt cx="8345" cy="5981"/>
          </a:xfrm>
        </p:grpSpPr>
        <p:pic>
          <p:nvPicPr>
            <p:cNvPr id="17" name="Picture 4" descr="C:\Users\Administrator\AppData\Roaming\Tencent\Users\541737432\QQ\WinTemp\RichOle\8}ZLD_O94[(Z6Q`]{MZA0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53" y="6530"/>
              <a:ext cx="5602" cy="417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" name="组合 17"/>
            <p:cNvGrpSpPr/>
            <p:nvPr/>
          </p:nvGrpSpPr>
          <p:grpSpPr>
            <a:xfrm>
              <a:off x="13936" y="4722"/>
              <a:ext cx="3562" cy="2173"/>
              <a:chOff x="13936" y="4722"/>
              <a:chExt cx="3562" cy="2173"/>
            </a:xfrm>
          </p:grpSpPr>
          <p:sp>
            <p:nvSpPr>
              <p:cNvPr id="19" name="云形标注 5"/>
              <p:cNvSpPr/>
              <p:nvPr/>
            </p:nvSpPr>
            <p:spPr>
              <a:xfrm>
                <a:off x="13936" y="4722"/>
                <a:ext cx="3560" cy="2173"/>
              </a:xfrm>
              <a:prstGeom prst="cloudCallout">
                <a:avLst>
                  <a:gd name="adj1" fmla="val -68706"/>
                  <a:gd name="adj2" fmla="val 62527"/>
                </a:avLst>
              </a:prstGeom>
              <a:solidFill>
                <a:srgbClr val="CFFFF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7030A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4304" y="5000"/>
                <a:ext cx="3194" cy="150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2800" b="1">
                    <a:solidFill>
                      <a:srgbClr val="00B0F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喔喔喔！</a:t>
                </a:r>
              </a:p>
              <a:p>
                <a:r>
                  <a:rPr lang="zh-CN" altLang="en-US" sz="2800" b="1">
                    <a:solidFill>
                      <a:srgbClr val="00B0F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我成功啦！</a:t>
                </a: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3832026" y="2918728"/>
            <a:ext cx="2371725" cy="52322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勤奋刻苦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朗读课文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12"/>
          <p:cNvSpPr/>
          <p:nvPr/>
        </p:nvSpPr>
        <p:spPr>
          <a:xfrm>
            <a:off x="838318" y="2463641"/>
            <a:ext cx="10477381" cy="13206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一只狐狸听到了，心里寻思着：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公鸡终于来找我了，我得去感谢它的来访。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51219" y="4509875"/>
            <a:ext cx="2314575" cy="767715"/>
            <a:chOff x="10117" y="7117"/>
            <a:chExt cx="3645" cy="1209"/>
          </a:xfrm>
        </p:grpSpPr>
        <p:sp>
          <p:nvSpPr>
            <p:cNvPr id="24" name="线形标注 2 3"/>
            <p:cNvSpPr/>
            <p:nvPr/>
          </p:nvSpPr>
          <p:spPr>
            <a:xfrm>
              <a:off x="10117" y="7117"/>
              <a:ext cx="3208" cy="1209"/>
            </a:xfrm>
            <a:prstGeom prst="borderCallout2">
              <a:avLst>
                <a:gd name="adj1" fmla="val 2150"/>
                <a:gd name="adj2" fmla="val -903"/>
                <a:gd name="adj3" fmla="val -52936"/>
                <a:gd name="adj4" fmla="val 6889"/>
                <a:gd name="adj5" fmla="val -93796"/>
                <a:gd name="adj6" fmla="val 997"/>
              </a:avLst>
            </a:prstGeom>
            <a:solidFill>
              <a:srgbClr val="DA7D2D"/>
            </a:solidFill>
            <a:ln w="28575">
              <a:solidFill>
                <a:srgbClr val="D298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18"/>
            <p:cNvSpPr/>
            <p:nvPr/>
          </p:nvSpPr>
          <p:spPr>
            <a:xfrm>
              <a:off x="10315" y="7262"/>
              <a:ext cx="3447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心理描写</a:t>
              </a:r>
            </a:p>
          </p:txBody>
        </p:sp>
      </p:grpSp>
      <p:pic>
        <p:nvPicPr>
          <p:cNvPr id="26" name="图片 25" descr="t01fd25471558e7397b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457116" y="4632037"/>
            <a:ext cx="2324100" cy="171704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162670" y="1173681"/>
            <a:ext cx="8440937" cy="116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从哪里可以看出小狗学公鸡叫非常成功，在文中找出相关的语句。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202738" y="4421610"/>
            <a:ext cx="2085975" cy="1160780"/>
            <a:chOff x="10234" y="8190"/>
            <a:chExt cx="3285" cy="1828"/>
          </a:xfrm>
        </p:grpSpPr>
        <p:sp>
          <p:nvSpPr>
            <p:cNvPr id="29" name="云形标注 6"/>
            <p:cNvSpPr/>
            <p:nvPr/>
          </p:nvSpPr>
          <p:spPr>
            <a:xfrm>
              <a:off x="10234" y="8190"/>
              <a:ext cx="3285" cy="1828"/>
            </a:xfrm>
            <a:prstGeom prst="cloudCallout">
              <a:avLst>
                <a:gd name="adj1" fmla="val 82780"/>
                <a:gd name="adj2" fmla="val -2317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197" y="8521"/>
              <a:ext cx="166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小肥鸡，等着我。</a:t>
              </a:r>
            </a:p>
          </p:txBody>
        </p:sp>
      </p:grpSp>
      <p:pic>
        <p:nvPicPr>
          <p:cNvPr id="31" name="图片 30" descr="u=1530353505,1114093517&amp;fm=23&amp;gp=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489" y="1092200"/>
            <a:ext cx="1298575" cy="1151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文本框 31"/>
          <p:cNvSpPr txBox="1"/>
          <p:nvPr/>
        </p:nvSpPr>
        <p:spPr>
          <a:xfrm>
            <a:off x="1114483" y="5575889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说明小狗学的非常像。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朗读课文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12"/>
          <p:cNvSpPr/>
          <p:nvPr/>
        </p:nvSpPr>
        <p:spPr>
          <a:xfrm>
            <a:off x="674489" y="2095682"/>
            <a:ext cx="10417810" cy="172726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一个枪法很准的猎人经过那里，听见树丛中传来</a:t>
            </a:r>
            <a:r>
              <a:rPr lang="zh-CN" altLang="en-US" sz="2800" b="1" dirty="0">
                <a:solidFill>
                  <a:srgbClr val="6967F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咕咕的叫声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，就举枪瞄准，“砰！砰！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连开了两枪。</a:t>
            </a:r>
            <a:endParaRPr lang="en-US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狗跑啊，跑啊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383446" y="4810805"/>
            <a:ext cx="9185910" cy="814070"/>
            <a:chOff x="1474" y="9014"/>
            <a:chExt cx="11033" cy="1282"/>
          </a:xfrm>
        </p:grpSpPr>
        <p:sp>
          <p:nvSpPr>
            <p:cNvPr id="19" name="圆角矩形标注 4"/>
            <p:cNvSpPr/>
            <p:nvPr/>
          </p:nvSpPr>
          <p:spPr>
            <a:xfrm>
              <a:off x="1474" y="9014"/>
              <a:ext cx="11033" cy="1282"/>
            </a:xfrm>
            <a:prstGeom prst="wedgeRoundRectCallout">
              <a:avLst>
                <a:gd name="adj1" fmla="val -11585"/>
                <a:gd name="adj2" fmla="val -12418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541" y="9095"/>
              <a:ext cx="10966" cy="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小狗会遇到什么呢？请你续写三种结局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383446" y="1425575"/>
            <a:ext cx="730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猎人为什么会向小狗开枪呢？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结局一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"/>
          <p:cNvSpPr/>
          <p:nvPr/>
        </p:nvSpPr>
        <p:spPr>
          <a:xfrm>
            <a:off x="563542" y="1464965"/>
            <a:ext cx="7272358" cy="3329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这只不会叫的狗跟着小母牛学会了“哞哞哞”的叫声，农夫听到牛的叫声，跑出来一看发现是一只小狗，他以为小狗是学牛的叫声想把小母牛拐跑，他找来一根铁链，套住了小狗。小狗忽然发现不妙，拔腿就跑。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它跑啊跑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857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结局二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1"/>
          <p:cNvSpPr/>
          <p:nvPr/>
        </p:nvSpPr>
        <p:spPr>
          <a:xfrm>
            <a:off x="563542" y="1464965"/>
            <a:ext cx="7272358" cy="22046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  这只不会叫的狗碰上一个农民，就来到农民的家里，虽然不会叫，但是找到了一份工作，戴着锁链，替他看守家门，再也不用风餐露宿了。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857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结局三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1"/>
          <p:cNvSpPr/>
          <p:nvPr/>
        </p:nvSpPr>
        <p:spPr>
          <a:xfrm>
            <a:off x="563542" y="1464965"/>
            <a:ext cx="6103958" cy="16968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 这只不会叫的小狗遇到了自己的同类，在同伴的带动下，很快就学会了狗叫，找回了真正的自己。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857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朗读课文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Rectangle 3"/>
          <p:cNvSpPr>
            <a:spLocks noGrp="1"/>
          </p:cNvSpPr>
          <p:nvPr/>
        </p:nvSpPr>
        <p:spPr>
          <a:xfrm>
            <a:off x="563542" y="1144395"/>
            <a:ext cx="10807700" cy="155765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eaLnBrk="0" fontAlgn="auto" hangingPunct="0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课文设计三种结局，每种结局都代表不同的人生，说说你比较喜欢哪种结局，为什么？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8329" y="2380621"/>
            <a:ext cx="10975340" cy="12351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第一种结局：可能成为一位语言大师。</a:t>
            </a:r>
            <a:endParaRPr lang="zh-CN" altLang="en-US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sz="24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迷失了自我，心灵没有成长。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8329" y="3741194"/>
            <a:ext cx="10866120" cy="12351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第二种结局：做着平庸的工作，永远失去自由。</a:t>
            </a:r>
            <a:endParaRPr lang="zh-CN" altLang="en-US" sz="2400" b="1" dirty="0"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安于现状，保守的人生。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8329" y="5101766"/>
            <a:ext cx="10975975" cy="12351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第三种结局：找到了正确的老师，学会了叫。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找到了真正的位置，得到了心灵的成熟。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272085" cy="681343"/>
            <a:chOff x="305216" y="259882"/>
            <a:chExt cx="646940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459140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探究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84225" y="1483360"/>
            <a:ext cx="10645140" cy="1242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前面老师已经对这篇课文进行了详细的讲解，接下来请同学们开启你的智慧之门，探究以下问题。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243330" y="3819525"/>
            <a:ext cx="10622280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你觉得这是一只怎样的小狗？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字词学习</a:t>
              </a:r>
            </a:p>
          </p:txBody>
        </p:sp>
      </p:grpSp>
      <p:pic>
        <p:nvPicPr>
          <p:cNvPr id="2" name="图片 1" descr=")$ZVL_5[5L538GYU@77B46X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435100" y="1643347"/>
            <a:ext cx="8928100" cy="429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291319" cy="681343"/>
            <a:chOff x="305216" y="259882"/>
            <a:chExt cx="65672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46892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探究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占位符 34818"/>
          <p:cNvSpPr>
            <a:spLocks noGrp="1"/>
          </p:cNvSpPr>
          <p:nvPr/>
        </p:nvSpPr>
        <p:spPr>
          <a:xfrm>
            <a:off x="825500" y="3071095"/>
            <a:ext cx="6916836" cy="272351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fontAlgn="auto" hangingPunct="0">
              <a:lnSpc>
                <a:spcPct val="130000"/>
              </a:lnSpc>
              <a:spcBef>
                <a:spcPts val="6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它虽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不幸、可怜但它勤奋刻苦、有尊严、有追求、不甘人后。</a:t>
            </a:r>
          </a:p>
        </p:txBody>
      </p:sp>
      <p:sp>
        <p:nvSpPr>
          <p:cNvPr id="9" name="矩形 8"/>
          <p:cNvSpPr/>
          <p:nvPr/>
        </p:nvSpPr>
        <p:spPr>
          <a:xfrm>
            <a:off x="194091" y="1578845"/>
            <a:ext cx="7966075" cy="71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你觉得这是一只怎样的小狗？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857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028703" cy="681343"/>
            <a:chOff x="305216" y="259882"/>
            <a:chExt cx="1031728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43928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板书设计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3587" y="2473593"/>
            <a:ext cx="677108" cy="1778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小狗学叫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27469" y="1501934"/>
            <a:ext cx="4524973" cy="7512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不会叫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受批评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1952625" y="1797050"/>
            <a:ext cx="321945" cy="3572510"/>
          </a:xfrm>
          <a:prstGeom prst="leftBrace">
            <a:avLst>
              <a:gd name="adj1" fmla="val 45717"/>
              <a:gd name="adj2" fmla="val 50000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95370" y="2339340"/>
            <a:ext cx="5441315" cy="7512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学小公鸡叫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引来狐狸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616960" y="3546475"/>
            <a:ext cx="5184775" cy="7512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学杜鹃叫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引来猎人</a:t>
            </a:r>
          </a:p>
        </p:txBody>
      </p:sp>
      <p:sp>
        <p:nvSpPr>
          <p:cNvPr id="15" name="左大括号 14"/>
          <p:cNvSpPr/>
          <p:nvPr/>
        </p:nvSpPr>
        <p:spPr>
          <a:xfrm flipH="1">
            <a:off x="8851265" y="1838960"/>
            <a:ext cx="328930" cy="3686810"/>
          </a:xfrm>
          <a:prstGeom prst="leftBrace">
            <a:avLst>
              <a:gd name="adj1" fmla="val 27913"/>
              <a:gd name="adj2" fmla="val 48571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72970" y="4511040"/>
            <a:ext cx="5466715" cy="7512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结局：预测三种结局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3356610" y="2689225"/>
            <a:ext cx="364490" cy="1694180"/>
          </a:xfrm>
          <a:prstGeom prst="leftBrace">
            <a:avLst>
              <a:gd name="adj1" fmla="val 38704"/>
              <a:gd name="adj2" fmla="val 50000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274810" y="2516505"/>
            <a:ext cx="2451100" cy="148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正确选择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找回自我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129155" y="2991485"/>
            <a:ext cx="1367790" cy="7512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经过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159000" y="1486535"/>
            <a:ext cx="1569720" cy="7512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起因：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9" r="27107" b="192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9999406" cy="6858000"/>
          </a:xfrm>
          <a:prstGeom prst="rect">
            <a:avLst/>
          </a:prstGeom>
          <a:gradFill>
            <a:gsLst>
              <a:gs pos="0">
                <a:srgbClr val="305529"/>
              </a:gs>
              <a:gs pos="100000">
                <a:srgbClr val="305529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67783" y="1522717"/>
            <a:ext cx="6606085" cy="2354193"/>
            <a:chOff x="7229012" y="2045573"/>
            <a:chExt cx="6606085" cy="235419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115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288387" cy="681343"/>
            <a:chOff x="305216" y="259882"/>
            <a:chExt cx="116379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97599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 读 指 导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63542" y="1717357"/>
            <a:ext cx="7348558" cy="34232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朗读本课时要读出小狗受到批评时的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沮丧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委屈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，还有他努力学习叫声的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坚定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，以及学会后的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喜悦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自豪感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，注意不同对象的语气变化。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857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272083" cy="681343"/>
            <a:chOff x="305216" y="259882"/>
            <a:chExt cx="646939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459139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导入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74489" y="1725386"/>
            <a:ext cx="9074785" cy="6985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请用一句话概括文章的主要内容。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93901" y="3524160"/>
            <a:ext cx="7746682" cy="90995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30000"/>
              </a:lnSpc>
            </a:pPr>
            <a:r>
              <a:rPr lang="zh-CN" alt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一只不会叫的狗学习叫的故事。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272083" cy="681343"/>
            <a:chOff x="305216" y="259882"/>
            <a:chExt cx="646939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459139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导入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02005" y="1555750"/>
            <a:ext cx="8015605" cy="878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小狗为何到最后都没学会狗叫？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4489" y="2593974"/>
            <a:ext cx="7110096" cy="1670051"/>
          </a:xfrm>
          <a:prstGeom prst="rect">
            <a:avLst/>
          </a:prstGeom>
        </p:spPr>
        <p:txBody>
          <a:bodyPr/>
          <a:lstStyle/>
          <a:p>
            <a:pPr indent="1066800" fontAlgn="auto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因为他来到一个没有狗的国家，这里的动物没有能教他学狗叫的。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857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朗读课文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2634" y="1314871"/>
            <a:ext cx="11061700" cy="12455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fontAlgn="auto" hangingPunct="0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朗读课文，并思考：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eaLnBrk="0" fontAlgn="auto" hangingPunct="0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课文围绕“不会叫的狗”讲了哪些事？请你</a:t>
            </a:r>
            <a:r>
              <a:rPr 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概括的说说这些事。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1" name="图片 10" descr="E:\360MoveData\Users\Administrator\Desktop\新建文件夹\图片4.png图片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410059" y="3600771"/>
            <a:ext cx="2073910" cy="25196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4489" y="3349521"/>
            <a:ext cx="588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）不会叫受批评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4489" y="4239156"/>
            <a:ext cx="697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）学小公鸡、杜鹃叫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4489" y="5189751"/>
            <a:ext cx="776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）逃跑后预测的三种结局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57527" y="3319041"/>
            <a:ext cx="113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1-9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48942" y="4197496"/>
            <a:ext cx="167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10-37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01012" y="5174511"/>
            <a:ext cx="161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38-52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朗读课文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74489" y="1293621"/>
            <a:ext cx="9296400" cy="341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小组合作，自学课文第一部分（</a:t>
            </a: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1-9</a:t>
            </a:r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）探究：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这只可爱的小狗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有着怎样的不幸？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小狗一开始知道不会叫是一种缺陷吗？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</a:t>
            </a:r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找一找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正常的狗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在哪些情况下会叫呢？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857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朗读课文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857500"/>
            <a:ext cx="2667000" cy="3581400"/>
          </a:xfrm>
          <a:prstGeom prst="rect">
            <a:avLst/>
          </a:prstGeom>
        </p:spPr>
      </p:pic>
      <p:sp>
        <p:nvSpPr>
          <p:cNvPr id="8" name="文本框 11"/>
          <p:cNvSpPr txBox="1"/>
          <p:nvPr/>
        </p:nvSpPr>
        <p:spPr>
          <a:xfrm>
            <a:off x="419730" y="2110080"/>
            <a:ext cx="10558780" cy="116711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从前，有一条不会叫的狗。它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像狗一样叫，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像猫一样叫，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也不会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像牛那样哞哞叫，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更不会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像马那样嘶鸣。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1200" y="4000906"/>
            <a:ext cx="8131810" cy="114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	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运用排比的句式突出小狗的不幸，为后文小狗的遭遇埋下伏笔。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3760" y="1186047"/>
            <a:ext cx="4921540" cy="588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这只可爱的小狗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有着怎样的不幸？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05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0552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朗读课文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1200" y="2453160"/>
            <a:ext cx="10336530" cy="1317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仿照课文，用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不会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不会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也不会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更不会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这个排比句式写一句话。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9150" y="4197756"/>
            <a:ext cx="10553700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	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例句：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在困难面前我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气馁，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丢掉自信，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也不会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掉以轻心，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更不会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轻言放弃。</a:t>
            </a:r>
          </a:p>
        </p:txBody>
      </p:sp>
      <p:pic>
        <p:nvPicPr>
          <p:cNvPr id="14" name="图片 13" descr="小练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65" y="941225"/>
            <a:ext cx="3084830" cy="132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Microsoft Office PowerPoint</Application>
  <PresentationFormat>宽屏</PresentationFormat>
  <Paragraphs>126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Calibri</vt:lpstr>
      <vt:lpstr>优设标题黑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2020-10-20T08:01:52Z</dcterms:created>
  <dcterms:modified xsi:type="dcterms:W3CDTF">2021-01-08T23:46:41Z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