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57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422"/>
    <a:srgbClr val="B8732E"/>
    <a:srgbClr val="D18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333AC8E-CEAC-4A39-A43E-95AD1394A6B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E17075-8350-4AC1-99F5-9277A14EA54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7075-8350-4AC1-99F5-9277A14EA54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37329;&#33394;&#30340;&#33609;&#22320;/&#35838;&#25991;&#26391;&#35835;%20%20&#20154;&#25945;&#29256;-&#19977;&#19978;-16-&#37329;&#33394;&#30340;&#33609;&#22320;.mp4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72950" cy="68472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gradFill>
            <a:gsLst>
              <a:gs pos="0">
                <a:srgbClr val="865422"/>
              </a:gs>
              <a:gs pos="100000">
                <a:srgbClr val="D18C4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7276117" cy="2354193"/>
            <a:chOff x="7229012" y="2045573"/>
            <a:chExt cx="7276117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72761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金色的草地</a:t>
              </a:r>
              <a:endParaRPr lang="en-US" altLang="zh-CN" sz="9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5" name="TextBox 18"/>
          <p:cNvSpPr txBox="1"/>
          <p:nvPr/>
        </p:nvSpPr>
        <p:spPr>
          <a:xfrm>
            <a:off x="4331804" y="2887856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含有“一”的成语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2675620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5068474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一五一十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501227" y="413194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一鸣惊人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2675620" y="510441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一刀两断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5051884" y="510442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一针见血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563884" y="511260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一呼百应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89361" y="127445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23" name="圆角矩形 25"/>
          <p:cNvSpPr/>
          <p:nvPr/>
        </p:nvSpPr>
        <p:spPr>
          <a:xfrm>
            <a:off x="2387588" y="2455808"/>
            <a:ext cx="7416824" cy="3744416"/>
          </a:xfrm>
          <a:prstGeom prst="roundRect">
            <a:avLst/>
          </a:prstGeom>
          <a:noFill/>
          <a:ln w="76200">
            <a:solidFill>
              <a:srgbClr val="8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4" name="TextBox 16"/>
          <p:cNvSpPr txBox="1"/>
          <p:nvPr/>
        </p:nvSpPr>
        <p:spPr>
          <a:xfrm>
            <a:off x="2598898" y="138961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4099096" y="138961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伪装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5425283" y="1389220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7081056" y="1389300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视察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2699880" y="2181169"/>
            <a:ext cx="2439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180190" y="2181169"/>
            <a:ext cx="1900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不苟言笑</a:t>
            </a:r>
          </a:p>
        </p:txBody>
      </p:sp>
      <p:sp>
        <p:nvSpPr>
          <p:cNvPr id="32" name="TextBox 37"/>
          <p:cNvSpPr txBox="1"/>
          <p:nvPr/>
        </p:nvSpPr>
        <p:spPr>
          <a:xfrm>
            <a:off x="2579848" y="33338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4080046" y="333382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合拢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5580244" y="33338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7080442" y="333382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讨厌</a:t>
            </a:r>
          </a:p>
        </p:txBody>
      </p:sp>
      <p:sp>
        <p:nvSpPr>
          <p:cNvPr id="36" name="TextBox 41"/>
          <p:cNvSpPr txBox="1"/>
          <p:nvPr/>
        </p:nvSpPr>
        <p:spPr>
          <a:xfrm>
            <a:off x="2537955" y="4119824"/>
            <a:ext cx="264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引人注目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42"/>
          <p:cNvSpPr txBox="1"/>
          <p:nvPr/>
        </p:nvSpPr>
        <p:spPr>
          <a:xfrm>
            <a:off x="5138915" y="4119824"/>
            <a:ext cx="2072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默默无闻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795542" y="5062020"/>
            <a:ext cx="2239933" cy="922215"/>
            <a:chOff x="2910550" y="3573016"/>
            <a:chExt cx="2239933" cy="922215"/>
          </a:xfrm>
        </p:grpSpPr>
        <p:sp>
          <p:nvSpPr>
            <p:cNvPr id="40" name="文本框 64"/>
            <p:cNvSpPr txBox="1"/>
            <p:nvPr/>
          </p:nvSpPr>
          <p:spPr>
            <a:xfrm>
              <a:off x="2910550" y="3662359"/>
              <a:ext cx="52019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F3E2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盛</a:t>
              </a:r>
            </a:p>
          </p:txBody>
        </p:sp>
        <p:sp>
          <p:nvSpPr>
            <p:cNvPr id="41" name="文本框 65"/>
            <p:cNvSpPr txBox="1"/>
            <p:nvPr/>
          </p:nvSpPr>
          <p:spPr>
            <a:xfrm>
              <a:off x="3563888" y="3631135"/>
              <a:ext cx="14898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chénɡ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（盛饭）</a:t>
              </a:r>
            </a:p>
          </p:txBody>
        </p:sp>
        <p:sp>
          <p:nvSpPr>
            <p:cNvPr id="42" name="文本框 66"/>
            <p:cNvSpPr txBox="1"/>
            <p:nvPr/>
          </p:nvSpPr>
          <p:spPr>
            <a:xfrm>
              <a:off x="3565481" y="4000467"/>
              <a:ext cx="15850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shènɡ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（丰盛）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563888" y="3573016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057110" y="3631135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69"/>
          <p:cNvSpPr txBox="1"/>
          <p:nvPr/>
        </p:nvSpPr>
        <p:spPr>
          <a:xfrm>
            <a:off x="5035410" y="5119929"/>
            <a:ext cx="3571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今天的饭菜真丰盛（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shènɡ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）啊！妈妈先给爷爷盛（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chénɡ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）了一碗米饭，才招呼我和爸爸吃饭。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35551" y="13896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635550" y="31898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635550" y="4990012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" y="1256762"/>
            <a:ext cx="5481635" cy="28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云形标注 9"/>
          <p:cNvSpPr/>
          <p:nvPr/>
        </p:nvSpPr>
        <p:spPr>
          <a:xfrm>
            <a:off x="6163940" y="3493882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298933" y="349388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50" name="云形标注 17"/>
          <p:cNvSpPr/>
          <p:nvPr/>
        </p:nvSpPr>
        <p:spPr>
          <a:xfrm>
            <a:off x="3643660" y="4227974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8"/>
          <p:cNvSpPr txBox="1"/>
          <p:nvPr/>
        </p:nvSpPr>
        <p:spPr>
          <a:xfrm>
            <a:off x="3822538" y="419127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48" y="4227974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8" y="4791440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课文朗读  人教版-三上-16-金色的草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96575" y="5979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0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" grpId="0" animBg="1"/>
      <p:bldP spid="49" grpId="0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05216" y="2557041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361" y="3490296"/>
            <a:ext cx="10335260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课文通过介绍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从拿蒲公英寻开心到喜爱它的感情变化以及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意识到蒲公英是有生命的，抒发了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对蒲公英的喜爱之情以及对自然、对生命的尊重、热爱之情。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89361" y="135491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34379" y="2331517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42" y="3103149"/>
            <a:ext cx="10400665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自然段）：写蒲公英盛开的时候，草地就变成了金色，给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带来了不少快乐。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偶然发现草地会变色以及草地变色的原因。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对蒲公英的感情发生了变化。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63961" y="125091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295445" y="2031132"/>
            <a:ext cx="842493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我们住在乡下，窗前是一大片草地。草地上长满了蒲公英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7366877" y="2080260"/>
            <a:ext cx="114490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15789" y="131486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03132" y="2499360"/>
            <a:ext cx="85598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3641967" y="2939415"/>
            <a:ext cx="5803243" cy="3009622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1774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08412" y="3711575"/>
            <a:ext cx="42716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一大片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长满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说明蒲公英很多，也是草地变成金色的原因。</a:t>
            </a:r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 bldLvl="0" animBg="1"/>
      <p:bldP spid="11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533328" y="15739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一次，弟弟跑在我面前，我装着一本正经的样子，喊：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谢廖沙！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他回过头来，我就使劲一吹，把蒲公英的绒毛吹到他的脸上。弟弟也假装打哈欠，把蒲公英的绒毛朝我脸上吹。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688387" y="1618252"/>
            <a:ext cx="209105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36625" y="1255761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4770" y="2066925"/>
            <a:ext cx="163004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3930650" y="3589655"/>
            <a:ext cx="5803265" cy="2599055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1774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5630" y="3971290"/>
            <a:ext cx="5149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表现了我和弟弟的活泼、调皮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。这一情节也体现了蒲公英给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带来的乐趣。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604770" y="2625226"/>
            <a:ext cx="166370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2000" y="3105649"/>
            <a:ext cx="239522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6" grpId="0" bldLvl="0" animBg="1"/>
      <p:bldP spid="17" grpId="0" bldLvl="0" animBg="1"/>
      <p:bldP spid="18" grpId="0"/>
      <p:bldP spid="18" grpId="1"/>
      <p:bldP spid="19" grpId="0" bldLvl="0" animBg="1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11936" y="2471330"/>
            <a:ext cx="677108" cy="2144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金色的草地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933065" y="1402715"/>
            <a:ext cx="719074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蒲公英盛开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草地金色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2789213" y="1913275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933065" y="2251075"/>
            <a:ext cx="58000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草地上玩耍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带来快乐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933065" y="3580765"/>
            <a:ext cx="381635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颜色有变化</a:t>
            </a:r>
          </a:p>
        </p:txBody>
      </p:sp>
      <p:sp>
        <p:nvSpPr>
          <p:cNvPr id="26" name="左大括号 25"/>
          <p:cNvSpPr/>
          <p:nvPr/>
        </p:nvSpPr>
        <p:spPr>
          <a:xfrm flipH="1">
            <a:off x="8790181" y="1808500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65115" y="338645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早晚合拢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65115" y="407924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中午花开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933065" y="4521200"/>
            <a:ext cx="59397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喜爱蒲公英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一起睡觉、起床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241716" y="1658530"/>
            <a:ext cx="677108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对大自然的喜爱之情</a:t>
            </a:r>
          </a:p>
        </p:txBody>
      </p:sp>
      <p:sp>
        <p:nvSpPr>
          <p:cNvPr id="31" name="左大括号 30"/>
          <p:cNvSpPr/>
          <p:nvPr/>
        </p:nvSpPr>
        <p:spPr>
          <a:xfrm>
            <a:off x="5148580" y="3689350"/>
            <a:ext cx="216535" cy="721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/>
      <p:bldP spid="23" grpId="0" bldLvl="0" animBg="1"/>
      <p:bldP spid="24" grpId="0"/>
      <p:bldP spid="25" grpId="0"/>
      <p:bldP spid="26" grpId="0" bldLvl="0" animBg="1"/>
      <p:bldP spid="27" grpId="0"/>
      <p:bldP spid="27" grpId="1"/>
      <p:bldP spid="28" grpId="0"/>
      <p:bldP spid="29" grpId="0"/>
      <p:bldP spid="30" grpId="0" autoUpdateAnimBg="0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801936" y="383334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照样子写句子。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33805" y="4545965"/>
            <a:ext cx="75793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例：多么可爱的草地！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801936" y="12334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选词填空。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2962176" y="1662584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观看</a:t>
            </a:r>
          </a:p>
        </p:txBody>
      </p:sp>
      <p:sp>
        <p:nvSpPr>
          <p:cNvPr id="32" name="矩形 31"/>
          <p:cNvSpPr/>
          <p:nvPr/>
        </p:nvSpPr>
        <p:spPr>
          <a:xfrm>
            <a:off x="820456" y="2384240"/>
            <a:ext cx="8488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）我们来到草地上（        ）蒲公英。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）爸爸正坐在电视机前（          ）篮球比赛。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4474344" y="1653873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5155045" y="2384206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5996305" y="2875915"/>
            <a:ext cx="105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观看</a:t>
            </a:r>
          </a:p>
        </p:txBody>
      </p:sp>
      <p:sp>
        <p:nvSpPr>
          <p:cNvPr id="36" name="矩形 35"/>
          <p:cNvSpPr/>
          <p:nvPr/>
        </p:nvSpPr>
        <p:spPr>
          <a:xfrm>
            <a:off x="1107440" y="5334000"/>
            <a:ext cx="1486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多么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170430" y="5839460"/>
            <a:ext cx="1440180" cy="0"/>
          </a:xfrm>
          <a:prstGeom prst="line">
            <a:avLst/>
          </a:prstGeom>
          <a:ln>
            <a:headEnd type="none" w="sm" len="sm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728720" y="5334000"/>
            <a:ext cx="22764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的蒲公英啊！</a:t>
            </a:r>
          </a:p>
        </p:txBody>
      </p:sp>
      <p:sp>
        <p:nvSpPr>
          <p:cNvPr id="39" name="矩形 38"/>
          <p:cNvSpPr/>
          <p:nvPr/>
        </p:nvSpPr>
        <p:spPr>
          <a:xfrm>
            <a:off x="2372360" y="5255895"/>
            <a:ext cx="11410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 build="p"/>
      <p:bldP spid="20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74489" y="1854306"/>
            <a:ext cx="5458460" cy="318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大家喜欢郊游吗？在郊游的时候。你一定见过绿色的草地，但是你见过金色的草地吗？今天咱们就去看看金色的草地是什么样子的。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6464300" y="2197530"/>
            <a:ext cx="4880327" cy="274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674489" y="1347470"/>
            <a:ext cx="11049635" cy="153205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对于草地的变色，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的两次发现有什么不同？给我们什么启示？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4488" y="3197020"/>
            <a:ext cx="10717411" cy="196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第一次发现是无意中的发现，第二次是在有意识、仔细观察的基础上的发现。启示我们：大自然中有无穷的奥妙，我们要善于观察，勤于思考，勇于探究，这样才会有所发现。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72950" cy="68472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72950" cy="6858000"/>
          </a:xfrm>
          <a:prstGeom prst="rect">
            <a:avLst/>
          </a:prstGeom>
          <a:gradFill>
            <a:gsLst>
              <a:gs pos="0">
                <a:srgbClr val="865422"/>
              </a:gs>
              <a:gs pos="100000">
                <a:srgbClr val="D18C4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7276117" cy="2354193"/>
            <a:chOff x="7229012" y="2045573"/>
            <a:chExt cx="7276117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72761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33182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4447835" y="366428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hǎn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676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4126216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喊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055730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4141982" y="2117629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6104245" y="149832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07744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778192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7819545" y="1498320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shènɡ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896664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62320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60"/>
          <p:cNvSpPr txBox="1"/>
          <p:nvPr/>
        </p:nvSpPr>
        <p:spPr>
          <a:xfrm>
            <a:off x="9774480" y="1498320"/>
            <a:ext cx="145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shuǎ </a:t>
            </a: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738286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</a:p>
        </p:txBody>
      </p:sp>
      <p:sp>
        <p:nvSpPr>
          <p:cNvPr id="37" name="TextBox 62"/>
          <p:cNvSpPr txBox="1"/>
          <p:nvPr/>
        </p:nvSpPr>
        <p:spPr>
          <a:xfrm>
            <a:off x="6104488" y="366428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  <a:endParaRPr 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90773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39" name="矩形 3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>
              <a:stCxn id="39" idx="1"/>
              <a:endCxn id="3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0"/>
              <a:endCxn id="3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959464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欠</a:t>
            </a:r>
          </a:p>
        </p:txBody>
      </p:sp>
      <p:sp>
        <p:nvSpPr>
          <p:cNvPr id="43" name="TextBox 68"/>
          <p:cNvSpPr txBox="1"/>
          <p:nvPr/>
        </p:nvSpPr>
        <p:spPr>
          <a:xfrm>
            <a:off x="7819132" y="3664289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77870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5" name="矩形 4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7849366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</a:p>
        </p:txBody>
      </p:sp>
      <p:sp>
        <p:nvSpPr>
          <p:cNvPr id="49" name="TextBox 74"/>
          <p:cNvSpPr txBox="1"/>
          <p:nvPr/>
        </p:nvSpPr>
        <p:spPr>
          <a:xfrm>
            <a:off x="10129938" y="3676483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ér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649673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1" name="矩形 5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2" name="直接连接符 51"/>
            <p:cNvCxnSpPr>
              <a:stCxn id="51" idx="1"/>
              <a:endCxn id="5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51" idx="0"/>
              <a:endCxn id="5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9745678" y="4355511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</a:t>
            </a:r>
          </a:p>
        </p:txBody>
      </p:sp>
      <p:sp>
        <p:nvSpPr>
          <p:cNvPr id="55" name="TextBox 3"/>
          <p:cNvSpPr txBox="1"/>
          <p:nvPr/>
        </p:nvSpPr>
        <p:spPr>
          <a:xfrm>
            <a:off x="4387828" y="1498320"/>
            <a:ext cx="12144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818351" y="149832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  <p:bldP spid="42" grpId="0"/>
      <p:bldP spid="43" grpId="0"/>
      <p:bldP spid="48" grpId="0"/>
      <p:bldP spid="49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818351" y="149832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57" name="组合 42"/>
          <p:cNvGrpSpPr/>
          <p:nvPr/>
        </p:nvGrpSpPr>
        <p:grpSpPr>
          <a:xfrm>
            <a:off x="5095750" y="3755199"/>
            <a:ext cx="1511802" cy="1486306"/>
            <a:chOff x="-2214610" y="714356"/>
            <a:chExt cx="1785950" cy="1643868"/>
          </a:xfrm>
          <a:noFill/>
        </p:grpSpPr>
        <p:sp>
          <p:nvSpPr>
            <p:cNvPr id="58" name="矩形 5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9" name="直接连接符 58"/>
            <p:cNvCxnSpPr>
              <a:stCxn id="58" idx="1"/>
              <a:endCxn id="5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58" idx="0"/>
              <a:endCxn id="5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3"/>
          <p:cNvSpPr txBox="1"/>
          <p:nvPr/>
        </p:nvSpPr>
        <p:spPr>
          <a:xfrm>
            <a:off x="3589040" y="297503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lǒng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35"/>
          <p:cNvGrpSpPr/>
          <p:nvPr/>
        </p:nvGrpSpPr>
        <p:grpSpPr>
          <a:xfrm>
            <a:off x="3229000" y="3743533"/>
            <a:ext cx="1622099" cy="1500276"/>
            <a:chOff x="-2214610" y="714356"/>
            <a:chExt cx="1785950" cy="1643868"/>
          </a:xfrm>
          <a:noFill/>
        </p:grpSpPr>
        <p:sp>
          <p:nvSpPr>
            <p:cNvPr id="63" name="矩形 6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4" name="直接连接符 63"/>
            <p:cNvCxnSpPr>
              <a:stCxn id="63" idx="1"/>
              <a:endCxn id="6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63" idx="0"/>
              <a:endCxn id="6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3367558" y="3686041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拢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418440" y="297503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qù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170312" y="368178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</a:t>
            </a:r>
          </a:p>
        </p:txBody>
      </p:sp>
      <p:grpSp>
        <p:nvGrpSpPr>
          <p:cNvPr id="69" name="组合 42"/>
          <p:cNvGrpSpPr/>
          <p:nvPr/>
        </p:nvGrpSpPr>
        <p:grpSpPr>
          <a:xfrm>
            <a:off x="7129242" y="3770925"/>
            <a:ext cx="1511802" cy="1486306"/>
            <a:chOff x="-2214610" y="714356"/>
            <a:chExt cx="1785950" cy="1643868"/>
          </a:xfrm>
          <a:noFill/>
        </p:grpSpPr>
        <p:sp>
          <p:nvSpPr>
            <p:cNvPr id="70" name="矩形 6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>
              <a:stCxn id="70" idx="1"/>
              <a:endCxn id="7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70" idx="0"/>
              <a:endCxn id="7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58"/>
          <p:cNvSpPr txBox="1"/>
          <p:nvPr/>
        </p:nvSpPr>
        <p:spPr>
          <a:xfrm>
            <a:off x="7539849" y="297503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xǐ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203804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</a:t>
            </a:r>
          </a:p>
        </p:txBody>
      </p:sp>
      <p:grpSp>
        <p:nvGrpSpPr>
          <p:cNvPr id="75" name="组合 46"/>
          <p:cNvGrpSpPr/>
          <p:nvPr/>
        </p:nvGrpSpPr>
        <p:grpSpPr>
          <a:xfrm>
            <a:off x="8907100" y="3770925"/>
            <a:ext cx="1511802" cy="1486306"/>
            <a:chOff x="-2214610" y="714356"/>
            <a:chExt cx="1785950" cy="1643868"/>
          </a:xfrm>
          <a:noFill/>
        </p:grpSpPr>
        <p:sp>
          <p:nvSpPr>
            <p:cNvPr id="76" name="矩形 7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64"/>
          <p:cNvSpPr txBox="1"/>
          <p:nvPr/>
        </p:nvSpPr>
        <p:spPr>
          <a:xfrm>
            <a:off x="9097547" y="297503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shuì</a:t>
            </a:r>
          </a:p>
        </p:txBody>
      </p:sp>
      <p:sp>
        <p:nvSpPr>
          <p:cNvPr id="80" name="TextBox 23"/>
          <p:cNvSpPr txBox="1">
            <a:spLocks noChangeArrowheads="1"/>
          </p:cNvSpPr>
          <p:nvPr/>
        </p:nvSpPr>
        <p:spPr bwMode="auto">
          <a:xfrm>
            <a:off x="9025572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</a:p>
        </p:txBody>
      </p:sp>
      <p:sp>
        <p:nvSpPr>
          <p:cNvPr id="81" name="TextBox 66"/>
          <p:cNvSpPr txBox="1"/>
          <p:nvPr/>
        </p:nvSpPr>
        <p:spPr>
          <a:xfrm>
            <a:off x="1668488" y="2961705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356792" y="3779387"/>
            <a:ext cx="1511802" cy="1486306"/>
            <a:chOff x="-2214610" y="714356"/>
            <a:chExt cx="1785950" cy="1643868"/>
          </a:xfrm>
          <a:noFill/>
        </p:grpSpPr>
        <p:sp>
          <p:nvSpPr>
            <p:cNvPr id="83" name="矩形 8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4" name="直接连接符 83"/>
            <p:cNvCxnSpPr>
              <a:stCxn id="83" idx="1"/>
              <a:endCxn id="8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>
              <a:stCxn id="83" idx="0"/>
              <a:endCxn id="8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23"/>
          <p:cNvSpPr txBox="1">
            <a:spLocks noChangeArrowheads="1"/>
          </p:cNvSpPr>
          <p:nvPr/>
        </p:nvSpPr>
        <p:spPr bwMode="auto">
          <a:xfrm>
            <a:off x="1452797" y="3697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67" grpId="0"/>
      <p:bldP spid="68" grpId="0"/>
      <p:bldP spid="73" grpId="0"/>
      <p:bldP spid="74" grpId="0"/>
      <p:bldP spid="79" grpId="0"/>
      <p:bldP spid="80" grpId="0"/>
      <p:bldP spid="81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7" name="TextBox 32"/>
          <p:cNvSpPr txBox="1"/>
          <p:nvPr/>
        </p:nvSpPr>
        <p:spPr>
          <a:xfrm>
            <a:off x="973062" y="2657257"/>
            <a:ext cx="9009138" cy="1920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：注意上面是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：右半部分是“勺”，不要写成“勾”。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744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8829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圆角矩形 1"/>
          <p:cNvSpPr/>
          <p:nvPr/>
        </p:nvSpPr>
        <p:spPr>
          <a:xfrm>
            <a:off x="779565" y="1465312"/>
            <a:ext cx="10272830" cy="4444465"/>
          </a:xfrm>
          <a:prstGeom prst="roundRect">
            <a:avLst/>
          </a:prstGeom>
          <a:noFill/>
          <a:ln w="31750">
            <a:solidFill>
              <a:srgbClr val="8654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410621" y="236386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蒲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831242" y="188072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490741" y="242425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组词：蒲公英  蒲扇  蒲柳之姿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391650" y="18075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410621" y="368149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490741" y="373259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组词：蒲公英  英雄  英姿飒爽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266605" y="312517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10621" y="490562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耍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90741" y="495673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组词：玩耍  耍猴  耍脾气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279255" y="4326448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shuǎ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圆角矩形 1"/>
          <p:cNvSpPr/>
          <p:nvPr/>
        </p:nvSpPr>
        <p:spPr>
          <a:xfrm>
            <a:off x="779565" y="1465312"/>
            <a:ext cx="10272830" cy="4444465"/>
          </a:xfrm>
          <a:prstGeom prst="roundRect">
            <a:avLst/>
          </a:prstGeom>
          <a:noFill/>
          <a:ln w="31750">
            <a:solidFill>
              <a:srgbClr val="8654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831242" y="188072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703512" y="236072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欠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783632" y="241182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组词：哈欠  欠账  两不相欠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1514996" y="182853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703512" y="358486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钓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783632" y="363596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组词：钓鱼  钓竿  沽名钓誉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1514996" y="300568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1703512" y="478377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拢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783632" y="483487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组词：合拢  拉拢  谈不拢</a:t>
            </a:r>
          </a:p>
        </p:txBody>
      </p:sp>
      <p:sp>
        <p:nvSpPr>
          <p:cNvPr id="27" name="TextBox 34"/>
          <p:cNvSpPr txBox="1"/>
          <p:nvPr/>
        </p:nvSpPr>
        <p:spPr>
          <a:xfrm>
            <a:off x="1572146" y="420015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lǒnɡ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807148" y="2321247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故意做出某种动作或姿态来掩饰真相。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807148" y="3103051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仔细察看（事物或现象）。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807148" y="5368587"/>
            <a:ext cx="100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引人注目：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引起人的注意，使人把视线集中在一点上。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807148" y="4574688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形容很规矩，很庄重。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807148" y="3796704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合拢：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合到一起，闭合。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74489" y="1208990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86542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TextBox 18"/>
          <p:cNvSpPr txBox="1"/>
          <p:nvPr/>
        </p:nvSpPr>
        <p:spPr>
          <a:xfrm>
            <a:off x="829576" y="2403748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我（         ）到妹妹为了引起大人的注意，（         ）出（             ）的样子，摇头晃脑地背起了唐诗，引得大家哈哈大笑。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2088201" y="2988246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假装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4183041" y="30266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一本正经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295445" y="2443011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74489" y="13236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654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299" y="274028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宽屏</PresentationFormat>
  <Paragraphs>181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2020-10-20T08:02:12Z</dcterms:created>
  <dcterms:modified xsi:type="dcterms:W3CDTF">2021-01-08T23:47:17Z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