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7" r:id="rId22"/>
    <p:sldId id="277" r:id="rId23"/>
    <p:sldId id="257" r:id="rId24"/>
  </p:sldIdLst>
  <p:sldSz cx="12192000" cy="6858000"/>
  <p:notesSz cx="6858000" cy="9144000"/>
  <p:embeddedFontLst>
    <p:embeddedFont>
      <p:font typeface="FandolFang R" panose="02010600030101010101" charset="-122"/>
      <p:regular r:id="rId26"/>
    </p:embeddedFont>
    <p:embeddedFont>
      <p:font typeface="思源黑体 CN Light" panose="02010600030101010101" charset="-122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3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4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92DEC2B-D67D-4D7F-9A1A-6676C807FC27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E42617A-370E-4BB6-A8BB-B778BB18870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617A-370E-4BB6-A8BB-B778BB18870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617A-370E-4BB6-A8BB-B778BB18870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617A-370E-4BB6-A8BB-B778BB18870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617A-370E-4BB6-A8BB-B778BB18870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617A-370E-4BB6-A8BB-B778BB18870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617A-370E-4BB6-A8BB-B778BB18870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617A-370E-4BB6-A8BB-B778BB18870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617A-370E-4BB6-A8BB-B778BB18870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617A-370E-4BB6-A8BB-B778BB18870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617A-370E-4BB6-A8BB-B778BB18870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617A-370E-4BB6-A8BB-B778BB18870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617A-370E-4BB6-A8BB-B778BB18870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617A-370E-4BB6-A8BB-B778BB18870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617A-370E-4BB6-A8BB-B778BB18870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617A-370E-4BB6-A8BB-B778BB18870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617A-370E-4BB6-A8BB-B778BB18870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617A-370E-4BB6-A8BB-B778BB18870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617A-370E-4BB6-A8BB-B778BB18870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617A-370E-4BB6-A8BB-B778BB18870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617A-370E-4BB6-A8BB-B778BB18870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617A-370E-4BB6-A8BB-B778BB18870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617A-370E-4BB6-A8BB-B778BB18870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hyperlink" Target="&#35838;&#25991;&#26391;&#35835;&#12289;&#29983;&#23383;&#35270;&#39057;&#12289;&#23383;&#35789;&#21548;&#20889;&#8212;&#23500;&#39286;&#30340;&#35199;&#27801;&#32676;&#23707;/&#35838;&#25991;&#26391;&#35835;%20%20&#20154;&#25945;&#29256;-&#19977;&#19978;-18-&#23500;&#39286;&#30340;&#35199;&#27801;&#32676;&#23707;.mp4" TargetMode="External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0"/>
            <a:ext cx="9258300" cy="6858000"/>
          </a:xfrm>
          <a:prstGeom prst="rect">
            <a:avLst/>
          </a:prstGeom>
          <a:gradFill>
            <a:gsLst>
              <a:gs pos="0">
                <a:srgbClr val="D1303F"/>
              </a:gs>
              <a:gs pos="100000">
                <a:srgbClr val="D1303F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104902" y="4764429"/>
            <a:ext cx="3924905" cy="320593"/>
            <a:chOff x="445479" y="4315402"/>
            <a:chExt cx="4198082" cy="471187"/>
          </a:xfrm>
        </p:grpSpPr>
        <p:sp>
          <p:nvSpPr>
            <p:cNvPr id="16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67783" y="1876809"/>
            <a:ext cx="8190517" cy="2000101"/>
            <a:chOff x="7229012" y="2399665"/>
            <a:chExt cx="8190517" cy="2000101"/>
          </a:xfrm>
        </p:grpSpPr>
        <p:sp>
          <p:nvSpPr>
            <p:cNvPr id="19" name="矩形 259"/>
            <p:cNvSpPr>
              <a:spLocks noChangeArrowheads="1"/>
            </p:cNvSpPr>
            <p:nvPr/>
          </p:nvSpPr>
          <p:spPr bwMode="auto">
            <a:xfrm>
              <a:off x="7229012" y="2399665"/>
              <a:ext cx="8190517" cy="135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88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富饶的西沙群岛</a:t>
              </a:r>
              <a:endParaRPr lang="en-US" altLang="zh-CN" sz="8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三年级 上册 配人教版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 rot="10800000">
              <a:off x="726613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13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1303F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8" name="TextBox 13"/>
          <p:cNvSpPr txBox="1"/>
          <p:nvPr/>
        </p:nvSpPr>
        <p:spPr>
          <a:xfrm>
            <a:off x="746496" y="2812440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瑰丽：</a:t>
            </a:r>
            <a:r>
              <a:rPr 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异常美丽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9" name="TextBox 14"/>
          <p:cNvSpPr txBox="1"/>
          <p:nvPr/>
        </p:nvSpPr>
        <p:spPr>
          <a:xfrm>
            <a:off x="746496" y="3388504"/>
            <a:ext cx="4450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懒洋洋：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没精打采的样子。</a:t>
            </a:r>
          </a:p>
        </p:txBody>
      </p:sp>
      <p:sp>
        <p:nvSpPr>
          <p:cNvPr id="20" name="TextBox 15"/>
          <p:cNvSpPr txBox="1"/>
          <p:nvPr/>
        </p:nvSpPr>
        <p:spPr>
          <a:xfrm>
            <a:off x="746496" y="4612640"/>
            <a:ext cx="4450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威武：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力量强大；有气势。</a:t>
            </a:r>
          </a:p>
        </p:txBody>
      </p:sp>
      <p:sp>
        <p:nvSpPr>
          <p:cNvPr id="21" name="TextBox 16"/>
          <p:cNvSpPr txBox="1"/>
          <p:nvPr/>
        </p:nvSpPr>
        <p:spPr>
          <a:xfrm>
            <a:off x="746496" y="5279876"/>
            <a:ext cx="7294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成群结队：</a:t>
            </a:r>
            <a:r>
              <a:rPr 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结成一群群、一对对。形容人多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2" name="TextBox 18"/>
          <p:cNvSpPr txBox="1"/>
          <p:nvPr/>
        </p:nvSpPr>
        <p:spPr>
          <a:xfrm>
            <a:off x="746496" y="2236376"/>
            <a:ext cx="7650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五光十色：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形容色彩光泽明亮艳丽，花样繁多。</a:t>
            </a:r>
          </a:p>
        </p:txBody>
      </p:sp>
      <p:sp>
        <p:nvSpPr>
          <p:cNvPr id="23" name="TextBox 19"/>
          <p:cNvSpPr txBox="1"/>
          <p:nvPr/>
        </p:nvSpPr>
        <p:spPr>
          <a:xfrm>
            <a:off x="746496" y="3983732"/>
            <a:ext cx="4450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蠕动：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像蚯蚓爬行那样动。</a:t>
            </a:r>
          </a:p>
        </p:txBody>
      </p:sp>
      <p:sp>
        <p:nvSpPr>
          <p:cNvPr id="24" name="AutoShape 2"/>
          <p:cNvSpPr>
            <a:spLocks noChangeArrowheads="1"/>
          </p:cNvSpPr>
          <p:nvPr/>
        </p:nvSpPr>
        <p:spPr bwMode="auto">
          <a:xfrm>
            <a:off x="674489" y="1247428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D1303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词语解释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308292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13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1303F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7" name="TextBox 18"/>
          <p:cNvSpPr txBox="1"/>
          <p:nvPr/>
        </p:nvSpPr>
        <p:spPr>
          <a:xfrm>
            <a:off x="829576" y="2454548"/>
            <a:ext cx="7572071" cy="293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节日的正定古城夜晚，灯光将每条街道装扮的（        ），高大的赵云像在灯光的照耀下显得更加（    ）了，人们（        ）地</a:t>
            </a:r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走上街头，欣赏着古城美丽的夜景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！</a:t>
            </a:r>
          </a:p>
        </p:txBody>
      </p:sp>
      <p:sp>
        <p:nvSpPr>
          <p:cNvPr id="8" name="TextBox 19"/>
          <p:cNvSpPr txBox="1"/>
          <p:nvPr/>
        </p:nvSpPr>
        <p:spPr>
          <a:xfrm>
            <a:off x="5086036" y="364991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威武</a:t>
            </a:r>
          </a:p>
        </p:txBody>
      </p:sp>
      <p:sp>
        <p:nvSpPr>
          <p:cNvPr id="9" name="TextBox 20"/>
          <p:cNvSpPr txBox="1"/>
          <p:nvPr/>
        </p:nvSpPr>
        <p:spPr>
          <a:xfrm>
            <a:off x="1308396" y="423360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成群结队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2474688" y="309746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五光十色</a:t>
            </a: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674489" y="1374428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D1303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词语运用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00" y="302646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13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1303F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7" name="TextBox 18"/>
          <p:cNvSpPr txBox="1"/>
          <p:nvPr/>
        </p:nvSpPr>
        <p:spPr>
          <a:xfrm>
            <a:off x="4311669" y="2714619"/>
            <a:ext cx="3124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表示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的成语</a:t>
            </a:r>
          </a:p>
        </p:txBody>
      </p:sp>
      <p:sp>
        <p:nvSpPr>
          <p:cNvPr id="8" name="TextBox 19"/>
          <p:cNvSpPr txBox="1"/>
          <p:nvPr/>
        </p:nvSpPr>
        <p:spPr>
          <a:xfrm>
            <a:off x="2800572" y="3815900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五光十色</a:t>
            </a:r>
          </a:p>
        </p:txBody>
      </p:sp>
      <p:sp>
        <p:nvSpPr>
          <p:cNvPr id="9" name="TextBox 20"/>
          <p:cNvSpPr txBox="1"/>
          <p:nvPr/>
        </p:nvSpPr>
        <p:spPr>
          <a:xfrm>
            <a:off x="5104908" y="3814689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五颜六色</a:t>
            </a:r>
          </a:p>
        </p:txBody>
      </p:sp>
      <p:sp>
        <p:nvSpPr>
          <p:cNvPr id="10" name="TextBox 21"/>
          <p:cNvSpPr txBox="1"/>
          <p:nvPr/>
        </p:nvSpPr>
        <p:spPr>
          <a:xfrm>
            <a:off x="7553100" y="3814690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五花八门</a:t>
            </a:r>
          </a:p>
        </p:txBody>
      </p:sp>
      <p:sp>
        <p:nvSpPr>
          <p:cNvPr id="11" name="TextBox 22"/>
          <p:cNvSpPr txBox="1"/>
          <p:nvPr/>
        </p:nvSpPr>
        <p:spPr>
          <a:xfrm>
            <a:off x="2800572" y="4787166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五彩缤纷</a:t>
            </a:r>
          </a:p>
        </p:txBody>
      </p:sp>
      <p:sp>
        <p:nvSpPr>
          <p:cNvPr id="12" name="TextBox 23"/>
          <p:cNvSpPr txBox="1"/>
          <p:nvPr/>
        </p:nvSpPr>
        <p:spPr>
          <a:xfrm>
            <a:off x="5104828" y="4787167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万紫千红</a:t>
            </a:r>
          </a:p>
        </p:txBody>
      </p:sp>
      <p:sp>
        <p:nvSpPr>
          <p:cNvPr id="13" name="TextBox 24"/>
          <p:cNvSpPr txBox="1"/>
          <p:nvPr/>
        </p:nvSpPr>
        <p:spPr>
          <a:xfrm>
            <a:off x="7615757" y="4795350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姹紫嫣红</a:t>
            </a: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890961" y="1274459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D1303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词语积累</a:t>
            </a:r>
          </a:p>
        </p:txBody>
      </p:sp>
      <p:sp>
        <p:nvSpPr>
          <p:cNvPr id="15" name="圆角矩形 25"/>
          <p:cNvSpPr/>
          <p:nvPr/>
        </p:nvSpPr>
        <p:spPr>
          <a:xfrm>
            <a:off x="2295445" y="2354579"/>
            <a:ext cx="7416824" cy="3744416"/>
          </a:xfrm>
          <a:prstGeom prst="roundRect">
            <a:avLst/>
          </a:prstGeom>
          <a:noFill/>
          <a:ln w="76200">
            <a:solidFill>
              <a:srgbClr val="D13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13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1303F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803525" y="1226931"/>
            <a:ext cx="5662930" cy="1375410"/>
            <a:chOff x="3375" y="1544"/>
            <a:chExt cx="8918" cy="2166"/>
          </a:xfrm>
        </p:grpSpPr>
        <p:sp>
          <p:nvSpPr>
            <p:cNvPr id="8" name="TextBox 16"/>
            <p:cNvSpPr txBox="1"/>
            <p:nvPr/>
          </p:nvSpPr>
          <p:spPr>
            <a:xfrm>
              <a:off x="3375" y="1544"/>
              <a:ext cx="281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瑰丽</a:t>
              </a:r>
              <a:r>
                <a:rPr lang="en-US" altLang="zh-CN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---</a:t>
              </a:r>
              <a:endPara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TextBox 27"/>
            <p:cNvSpPr txBox="1"/>
            <p:nvPr/>
          </p:nvSpPr>
          <p:spPr>
            <a:xfrm>
              <a:off x="5737" y="1544"/>
              <a:ext cx="18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美丽</a:t>
              </a:r>
            </a:p>
          </p:txBody>
        </p:sp>
        <p:sp>
          <p:nvSpPr>
            <p:cNvPr id="10" name="TextBox 28"/>
            <p:cNvSpPr txBox="1"/>
            <p:nvPr/>
          </p:nvSpPr>
          <p:spPr>
            <a:xfrm>
              <a:off x="8100" y="1544"/>
              <a:ext cx="281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庞大</a:t>
              </a:r>
              <a:r>
                <a:rPr lang="en-US" altLang="zh-CN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---</a:t>
              </a:r>
              <a:endPara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TextBox 29"/>
            <p:cNvSpPr txBox="1"/>
            <p:nvPr/>
          </p:nvSpPr>
          <p:spPr>
            <a:xfrm>
              <a:off x="10463" y="1544"/>
              <a:ext cx="18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巨大</a:t>
              </a:r>
            </a:p>
          </p:txBody>
        </p:sp>
        <p:sp>
          <p:nvSpPr>
            <p:cNvPr id="12" name="TextBox 30"/>
            <p:cNvSpPr txBox="1"/>
            <p:nvPr/>
          </p:nvSpPr>
          <p:spPr>
            <a:xfrm>
              <a:off x="3405" y="2792"/>
              <a:ext cx="281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茂密</a:t>
              </a:r>
              <a:r>
                <a:rPr lang="en-US" altLang="zh-CN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---</a:t>
              </a:r>
              <a:endPara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31"/>
            <p:cNvSpPr txBox="1"/>
            <p:nvPr/>
          </p:nvSpPr>
          <p:spPr>
            <a:xfrm>
              <a:off x="5767" y="2782"/>
              <a:ext cx="18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茂盛</a:t>
              </a:r>
            </a:p>
          </p:txBody>
        </p:sp>
        <p:sp>
          <p:nvSpPr>
            <p:cNvPr id="14" name="TextBox 32"/>
            <p:cNvSpPr txBox="1"/>
            <p:nvPr/>
          </p:nvSpPr>
          <p:spPr>
            <a:xfrm>
              <a:off x="8130" y="2782"/>
              <a:ext cx="281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栖息</a:t>
              </a:r>
              <a:r>
                <a:rPr lang="en-US" altLang="zh-CN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---</a:t>
              </a:r>
              <a:endPara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Box 33"/>
            <p:cNvSpPr txBox="1"/>
            <p:nvPr/>
          </p:nvSpPr>
          <p:spPr>
            <a:xfrm>
              <a:off x="10493" y="2782"/>
              <a:ext cx="18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休息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784475" y="3171301"/>
            <a:ext cx="5643880" cy="1369060"/>
            <a:chOff x="3345" y="4606"/>
            <a:chExt cx="8888" cy="2156"/>
          </a:xfrm>
        </p:grpSpPr>
        <p:sp>
          <p:nvSpPr>
            <p:cNvPr id="19" name="TextBox 37"/>
            <p:cNvSpPr txBox="1"/>
            <p:nvPr/>
          </p:nvSpPr>
          <p:spPr>
            <a:xfrm>
              <a:off x="3345" y="4606"/>
              <a:ext cx="281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富饶</a:t>
              </a:r>
              <a:r>
                <a:rPr lang="en-US" altLang="zh-CN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---</a:t>
              </a:r>
              <a:endPara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Box 38"/>
            <p:cNvSpPr txBox="1"/>
            <p:nvPr/>
          </p:nvSpPr>
          <p:spPr>
            <a:xfrm>
              <a:off x="5707" y="4606"/>
              <a:ext cx="18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贫瘠</a:t>
              </a:r>
            </a:p>
          </p:txBody>
        </p:sp>
        <p:sp>
          <p:nvSpPr>
            <p:cNvPr id="21" name="TextBox 39"/>
            <p:cNvSpPr txBox="1"/>
            <p:nvPr/>
          </p:nvSpPr>
          <p:spPr>
            <a:xfrm>
              <a:off x="8070" y="4606"/>
              <a:ext cx="281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庞大</a:t>
              </a:r>
              <a:r>
                <a:rPr lang="en-US" altLang="zh-CN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---</a:t>
              </a:r>
              <a:endPara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40"/>
            <p:cNvSpPr txBox="1"/>
            <p:nvPr/>
          </p:nvSpPr>
          <p:spPr>
            <a:xfrm>
              <a:off x="10433" y="4606"/>
              <a:ext cx="18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微小</a:t>
              </a:r>
            </a:p>
          </p:txBody>
        </p:sp>
        <p:sp>
          <p:nvSpPr>
            <p:cNvPr id="23" name="TextBox 41"/>
            <p:cNvSpPr txBox="1"/>
            <p:nvPr/>
          </p:nvSpPr>
          <p:spPr>
            <a:xfrm>
              <a:off x="3375" y="5844"/>
              <a:ext cx="281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茂密</a:t>
              </a:r>
              <a:r>
                <a:rPr lang="en-US" altLang="zh-CN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---</a:t>
              </a:r>
              <a:endPara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Box 42"/>
            <p:cNvSpPr txBox="1"/>
            <p:nvPr/>
          </p:nvSpPr>
          <p:spPr>
            <a:xfrm>
              <a:off x="5737" y="5844"/>
              <a:ext cx="18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稀疏</a:t>
              </a:r>
            </a:p>
          </p:txBody>
        </p:sp>
      </p:grpSp>
      <p:sp>
        <p:nvSpPr>
          <p:cNvPr id="26" name="文本框 64"/>
          <p:cNvSpPr txBox="1"/>
          <p:nvPr/>
        </p:nvSpPr>
        <p:spPr>
          <a:xfrm>
            <a:off x="3074670" y="5317601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EF3E2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参</a:t>
            </a:r>
          </a:p>
        </p:txBody>
      </p:sp>
      <p:sp>
        <p:nvSpPr>
          <p:cNvPr id="27" name="文本框 65"/>
          <p:cNvSpPr txBox="1"/>
          <p:nvPr/>
        </p:nvSpPr>
        <p:spPr>
          <a:xfrm>
            <a:off x="3881155" y="4980416"/>
            <a:ext cx="14897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shēn</a:t>
            </a:r>
            <a:r>
              <a:rPr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（海参）</a:t>
            </a:r>
          </a:p>
        </p:txBody>
      </p:sp>
      <p:sp>
        <p:nvSpPr>
          <p:cNvPr id="28" name="文本框 66"/>
          <p:cNvSpPr txBox="1"/>
          <p:nvPr/>
        </p:nvSpPr>
        <p:spPr>
          <a:xfrm>
            <a:off x="3881155" y="5363321"/>
            <a:ext cx="15849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cān</a:t>
            </a:r>
            <a:r>
              <a:rPr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（参加）</a:t>
            </a:r>
          </a:p>
        </p:txBody>
      </p:sp>
      <p:sp>
        <p:nvSpPr>
          <p:cNvPr id="31" name="文本框 69"/>
          <p:cNvSpPr txBox="1"/>
          <p:nvPr/>
        </p:nvSpPr>
        <p:spPr>
          <a:xfrm>
            <a:off x="5516244" y="5043372"/>
            <a:ext cx="334645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大兴安岭原始森林里参（</a:t>
            </a:r>
            <a:r>
              <a:rPr lang="en-US" altLang="zh-CN" sz="16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cān</a:t>
            </a:r>
            <a:r>
              <a:rPr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）天大树遮天蔽日，藤蔓参（</a:t>
            </a:r>
            <a:r>
              <a:rPr lang="en-US" altLang="zh-CN" sz="16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cēn</a:t>
            </a:r>
            <a:r>
              <a:rPr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）差交错，三宝之中人参（</a:t>
            </a:r>
            <a:r>
              <a:rPr lang="en-US" altLang="zh-CN" sz="16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shēn</a:t>
            </a:r>
            <a:r>
              <a:rPr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）最为出名。</a:t>
            </a:r>
          </a:p>
        </p:txBody>
      </p:sp>
      <p:sp>
        <p:nvSpPr>
          <p:cNvPr id="32" name="AutoShape 2"/>
          <p:cNvSpPr>
            <a:spLocks noChangeArrowheads="1"/>
          </p:cNvSpPr>
          <p:nvPr/>
        </p:nvSpPr>
        <p:spPr bwMode="auto">
          <a:xfrm>
            <a:off x="903661" y="1227219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D1303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近义词</a:t>
            </a:r>
          </a:p>
        </p:txBody>
      </p:sp>
      <p:sp>
        <p:nvSpPr>
          <p:cNvPr id="33" name="AutoShape 2"/>
          <p:cNvSpPr>
            <a:spLocks noChangeArrowheads="1"/>
          </p:cNvSpPr>
          <p:nvPr/>
        </p:nvSpPr>
        <p:spPr bwMode="auto">
          <a:xfrm>
            <a:off x="903660" y="3027419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D1303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反义词</a:t>
            </a:r>
          </a:p>
        </p:txBody>
      </p:sp>
      <p:sp>
        <p:nvSpPr>
          <p:cNvPr id="34" name="AutoShape 2"/>
          <p:cNvSpPr>
            <a:spLocks noChangeArrowheads="1"/>
          </p:cNvSpPr>
          <p:nvPr/>
        </p:nvSpPr>
        <p:spPr bwMode="auto">
          <a:xfrm>
            <a:off x="903660" y="4827619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D1303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多音字</a:t>
            </a:r>
          </a:p>
        </p:txBody>
      </p:sp>
      <p:sp>
        <p:nvSpPr>
          <p:cNvPr id="35" name="文本框 66"/>
          <p:cNvSpPr txBox="1"/>
          <p:nvPr/>
        </p:nvSpPr>
        <p:spPr>
          <a:xfrm>
            <a:off x="3881155" y="5757021"/>
            <a:ext cx="17729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cēn</a:t>
            </a:r>
            <a:r>
              <a:rPr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（参差不齐）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00" y="302646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1" grpId="0"/>
      <p:bldP spid="34" grpId="0" animBg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13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1303F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课文朗读</a:t>
              </a:r>
            </a:p>
          </p:txBody>
        </p:sp>
      </p:grpSp>
      <p:pic>
        <p:nvPicPr>
          <p:cNvPr id="16" name="Picture 7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6" y="941225"/>
            <a:ext cx="5756068" cy="297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云形标注 9"/>
          <p:cNvSpPr/>
          <p:nvPr/>
        </p:nvSpPr>
        <p:spPr>
          <a:xfrm>
            <a:off x="6627647" y="3452899"/>
            <a:ext cx="2721538" cy="1346028"/>
          </a:xfrm>
          <a:prstGeom prst="cloudCallout">
            <a:avLst>
              <a:gd name="adj1" fmla="val 44568"/>
              <a:gd name="adj2" fmla="val 6054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"/>
          <p:cNvSpPr txBox="1"/>
          <p:nvPr/>
        </p:nvSpPr>
        <p:spPr>
          <a:xfrm>
            <a:off x="6762640" y="3452899"/>
            <a:ext cx="24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小喇叭朗读开始了，点一点音箱，一起听。</a:t>
            </a:r>
          </a:p>
        </p:txBody>
      </p:sp>
      <p:sp>
        <p:nvSpPr>
          <p:cNvPr id="39" name="云形标注 17"/>
          <p:cNvSpPr/>
          <p:nvPr/>
        </p:nvSpPr>
        <p:spPr>
          <a:xfrm>
            <a:off x="4107367" y="4186991"/>
            <a:ext cx="2387866" cy="1231048"/>
          </a:xfrm>
          <a:prstGeom prst="cloudCallout">
            <a:avLst>
              <a:gd name="adj1" fmla="val -76605"/>
              <a:gd name="adj2" fmla="val 646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8"/>
          <p:cNvSpPr txBox="1"/>
          <p:nvPr/>
        </p:nvSpPr>
        <p:spPr>
          <a:xfrm>
            <a:off x="4286245" y="4150292"/>
            <a:ext cx="24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边听边想：课文主要写了什么？</a:t>
            </a: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155" y="4186991"/>
            <a:ext cx="1226146" cy="186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445" y="4750457"/>
            <a:ext cx="1241284" cy="130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课文朗读  人教版-三上-18-富饶的西沙群岛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26701" y="80487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7530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37" grpId="0" animBg="1"/>
      <p:bldP spid="38" grpId="0"/>
      <p:bldP spid="39" grpId="0" animBg="1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13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1303F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初步感知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442020" y="2412256"/>
            <a:ext cx="6667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课文主要写了什么？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02061" y="3420181"/>
            <a:ext cx="10548620" cy="1964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本课从三个方面对西沙群岛进行了介绍和说明；先讲西沙群岛的位置，再按海面、海底海滩、海岛的顺序具体介绍西沙群岛的风光和物产，最后写西沙群岛将会被建设得更加美丽和富饶。</a:t>
            </a: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802061" y="1260128"/>
            <a:ext cx="2016223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D1303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初步感知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13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1303F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初步感知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305216" y="2307634"/>
            <a:ext cx="8033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课文可以分成几部分？各部分大意是什么？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4489" y="3258763"/>
            <a:ext cx="10452066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第一部分（第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自然段）：概述西沙群岛风景优美，物产丰富。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第二部分（第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2-6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自然段）：具体介绍西沙群岛优美的风景和丰富的物产。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第三部分（第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自然段）：写西沙群岛将来会更加美丽和富饶。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just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633821" y="1299522"/>
            <a:ext cx="2016223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D1303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初步感知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13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1303F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866776" y="2273986"/>
            <a:ext cx="3728374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那里风景优美，物产丰富，是个可爱的地方。</a:t>
            </a:r>
          </a:p>
        </p:txBody>
      </p:sp>
      <p:sp>
        <p:nvSpPr>
          <p:cNvPr id="8" name="矩形 7"/>
          <p:cNvSpPr/>
          <p:nvPr/>
        </p:nvSpPr>
        <p:spPr>
          <a:xfrm>
            <a:off x="351782" y="5268965"/>
            <a:ext cx="5645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总体写西沙群岛的特点。</a:t>
            </a:r>
          </a:p>
        </p:txBody>
      </p:sp>
      <p:sp>
        <p:nvSpPr>
          <p:cNvPr id="9" name="矩形 8"/>
          <p:cNvSpPr/>
          <p:nvPr/>
        </p:nvSpPr>
        <p:spPr>
          <a:xfrm>
            <a:off x="2216785" y="2217884"/>
            <a:ext cx="1605280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674489" y="1282444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D1303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重难点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9259" y="2792998"/>
            <a:ext cx="1815260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342005" y="3500806"/>
            <a:ext cx="1691005" cy="1325245"/>
            <a:chOff x="11202" y="4956"/>
            <a:chExt cx="2663" cy="2087"/>
          </a:xfrm>
        </p:grpSpPr>
        <p:sp>
          <p:nvSpPr>
            <p:cNvPr id="13" name="爆炸形 2 4"/>
            <p:cNvSpPr/>
            <p:nvPr/>
          </p:nvSpPr>
          <p:spPr>
            <a:xfrm rot="1860000">
              <a:off x="11202" y="4956"/>
              <a:ext cx="2620" cy="2087"/>
            </a:xfrm>
            <a:prstGeom prst="irregularSeal2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1317" y="5588"/>
              <a:ext cx="254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中心句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6095999" y="2131455"/>
            <a:ext cx="4613493" cy="2595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bldLvl="0" animBg="1"/>
      <p:bldP spid="1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13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1303F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932484" y="2828558"/>
            <a:ext cx="7098011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课文描写了西沙群岛的哪些地方来说明西沙群岛的风景优美、物产丰富？仔细阅读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2-6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自然段，找出答案吧！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762025" y="1557197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D1303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重难点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65020" y="473456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海水</a:t>
            </a:r>
          </a:p>
        </p:txBody>
      </p:sp>
      <p:sp>
        <p:nvSpPr>
          <p:cNvPr id="10" name="矩形 9"/>
          <p:cNvSpPr/>
          <p:nvPr/>
        </p:nvSpPr>
        <p:spPr>
          <a:xfrm>
            <a:off x="3608070" y="4733925"/>
            <a:ext cx="106680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海底  </a:t>
            </a:r>
          </a:p>
        </p:txBody>
      </p:sp>
      <p:sp>
        <p:nvSpPr>
          <p:cNvPr id="11" name="矩形 10"/>
          <p:cNvSpPr/>
          <p:nvPr/>
        </p:nvSpPr>
        <p:spPr>
          <a:xfrm>
            <a:off x="7788275" y="4732020"/>
            <a:ext cx="117030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海岛</a:t>
            </a:r>
          </a:p>
        </p:txBody>
      </p:sp>
      <p:sp>
        <p:nvSpPr>
          <p:cNvPr id="12" name="矩形 11"/>
          <p:cNvSpPr/>
          <p:nvPr/>
        </p:nvSpPr>
        <p:spPr>
          <a:xfrm>
            <a:off x="5023485" y="4734560"/>
            <a:ext cx="106680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海里  </a:t>
            </a: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7377430" y="5026660"/>
            <a:ext cx="410845" cy="1270"/>
          </a:xfrm>
          <a:prstGeom prst="straightConnector1">
            <a:avLst/>
          </a:prstGeom>
          <a:ln w="38100" cap="rnd" cmpd="sng">
            <a:gradFill flip="none" rotWithShape="1">
              <a:gsLst>
                <a:gs pos="0">
                  <a:srgbClr val="A603AB"/>
                </a:gs>
                <a:gs pos="0">
                  <a:srgbClr val="0819FB"/>
                </a:gs>
                <a:gs pos="0">
                  <a:srgbClr val="1A8D48"/>
                </a:gs>
                <a:gs pos="100000">
                  <a:srgbClr val="FFFF00"/>
                </a:gs>
                <a:gs pos="100000">
                  <a:srgbClr val="EE3F17"/>
                </a:gs>
                <a:gs pos="100000">
                  <a:srgbClr val="E81766"/>
                </a:gs>
                <a:gs pos="100000">
                  <a:srgbClr val="A603AB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none" w="sm" len="sm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3114675" y="5024755"/>
            <a:ext cx="410845" cy="1270"/>
          </a:xfrm>
          <a:prstGeom prst="straightConnector1">
            <a:avLst/>
          </a:prstGeom>
          <a:ln w="38100" cap="rnd" cmpd="sng">
            <a:gradFill flip="none" rotWithShape="1">
              <a:gsLst>
                <a:gs pos="0">
                  <a:srgbClr val="A603AB"/>
                </a:gs>
                <a:gs pos="0">
                  <a:srgbClr val="0819FB"/>
                </a:gs>
                <a:gs pos="0">
                  <a:srgbClr val="1A8D48"/>
                </a:gs>
                <a:gs pos="100000">
                  <a:srgbClr val="FFFF00"/>
                </a:gs>
                <a:gs pos="100000">
                  <a:srgbClr val="EE3F17"/>
                </a:gs>
                <a:gs pos="100000">
                  <a:srgbClr val="E81766"/>
                </a:gs>
                <a:gs pos="100000">
                  <a:srgbClr val="A603AB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none" w="sm" len="sm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6468110" y="4734560"/>
            <a:ext cx="105791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海滩  </a:t>
            </a: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4530090" y="5025390"/>
            <a:ext cx="410845" cy="1270"/>
          </a:xfrm>
          <a:prstGeom prst="straightConnector1">
            <a:avLst/>
          </a:prstGeom>
          <a:ln w="38100" cap="rnd" cmpd="sng">
            <a:gradFill flip="none" rotWithShape="1">
              <a:gsLst>
                <a:gs pos="0">
                  <a:srgbClr val="A603AB"/>
                </a:gs>
                <a:gs pos="0">
                  <a:srgbClr val="0819FB"/>
                </a:gs>
                <a:gs pos="0">
                  <a:srgbClr val="1A8D48"/>
                </a:gs>
                <a:gs pos="100000">
                  <a:srgbClr val="FFFF00"/>
                </a:gs>
                <a:gs pos="100000">
                  <a:srgbClr val="EE3F17"/>
                </a:gs>
                <a:gs pos="100000">
                  <a:srgbClr val="E81766"/>
                </a:gs>
                <a:gs pos="100000">
                  <a:srgbClr val="A603AB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none" w="sm" len="sm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5991225" y="5023485"/>
            <a:ext cx="410845" cy="1270"/>
          </a:xfrm>
          <a:prstGeom prst="straightConnector1">
            <a:avLst/>
          </a:prstGeom>
          <a:ln w="38100" cap="rnd" cmpd="sng">
            <a:gradFill flip="none" rotWithShape="1">
              <a:gsLst>
                <a:gs pos="0">
                  <a:srgbClr val="A603AB"/>
                </a:gs>
                <a:gs pos="0">
                  <a:srgbClr val="0819FB"/>
                </a:gs>
                <a:gs pos="0">
                  <a:srgbClr val="1A8D48"/>
                </a:gs>
                <a:gs pos="100000">
                  <a:srgbClr val="FFFF00"/>
                </a:gs>
                <a:gs pos="100000">
                  <a:srgbClr val="EE3F17"/>
                </a:gs>
                <a:gs pos="100000">
                  <a:srgbClr val="E81766"/>
                </a:gs>
                <a:gs pos="100000">
                  <a:srgbClr val="A603AB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none" w="sm" len="sm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13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1303F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板书设计</a:t>
              </a:r>
            </a:p>
          </p:txBody>
        </p:sp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293304" y="2437357"/>
            <a:ext cx="615553" cy="26058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D1303F"/>
            </a:solidFill>
            <a:miter lim="800000"/>
          </a:ln>
        </p:spPr>
        <p:txBody>
          <a:bodyPr vert="eaVert" wrap="none">
            <a:spAutoFit/>
          </a:bodyPr>
          <a:lstStyle/>
          <a:p>
            <a:pPr algn="l"/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富饶的西沙群岛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141143" y="1830387"/>
            <a:ext cx="902335" cy="5219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D1303F"/>
            </a:solidFill>
            <a:miter lim="800000"/>
          </a:ln>
        </p:spPr>
        <p:txBody>
          <a:bodyPr wrap="square">
            <a:spAutoFit/>
          </a:bodyPr>
          <a:lstStyle/>
          <a:p>
            <a:pPr algn="just" eaLnBrk="1" latinLnBrk="0" hangingPunct="1">
              <a:lnSpc>
                <a:spcPct val="10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总起</a:t>
            </a:r>
          </a:p>
        </p:txBody>
      </p:sp>
      <p:sp>
        <p:nvSpPr>
          <p:cNvPr id="20" name="左大括号 19"/>
          <p:cNvSpPr/>
          <p:nvPr/>
        </p:nvSpPr>
        <p:spPr>
          <a:xfrm>
            <a:off x="2909026" y="2107267"/>
            <a:ext cx="216024" cy="3240360"/>
          </a:xfrm>
          <a:prstGeom prst="leftBrace">
            <a:avLst/>
          </a:prstGeom>
          <a:noFill/>
          <a:ln w="25400">
            <a:solidFill>
              <a:srgbClr val="D13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124633" y="3483292"/>
            <a:ext cx="918845" cy="5219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D1303F"/>
            </a:solidFill>
            <a:miter lim="800000"/>
          </a:ln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0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分述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3115743" y="5108257"/>
            <a:ext cx="927735" cy="5219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D1303F"/>
            </a:solidFill>
            <a:miter lim="800000"/>
          </a:ln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0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总结</a:t>
            </a:r>
          </a:p>
        </p:txBody>
      </p:sp>
      <p:sp>
        <p:nvSpPr>
          <p:cNvPr id="23" name="左大括号 22"/>
          <p:cNvSpPr/>
          <p:nvPr/>
        </p:nvSpPr>
        <p:spPr>
          <a:xfrm flipH="1">
            <a:off x="7684568" y="2107247"/>
            <a:ext cx="261620" cy="3363595"/>
          </a:xfrm>
          <a:prstGeom prst="leftBrace">
            <a:avLst/>
          </a:prstGeom>
          <a:noFill/>
          <a:ln w="25400">
            <a:solidFill>
              <a:srgbClr val="D13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508933" y="5206682"/>
            <a:ext cx="3022600" cy="5219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D1303F"/>
            </a:solidFill>
            <a:miter lim="800000"/>
          </a:ln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0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更加美丽富饶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8113828" y="3312477"/>
            <a:ext cx="1652270" cy="9531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D1303F"/>
            </a:solidFill>
            <a:miter lim="800000"/>
          </a:ln>
        </p:spPr>
        <p:txBody>
          <a:bodyPr wrap="square">
            <a:spAutoFit/>
          </a:bodyPr>
          <a:lstStyle/>
          <a:p>
            <a:pPr algn="just" eaLnBrk="1" latinLnBrk="0" hangingPunct="1">
              <a:lnSpc>
                <a:spcPct val="10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景色优美物产丰富</a:t>
            </a:r>
          </a:p>
        </p:txBody>
      </p:sp>
      <p:sp>
        <p:nvSpPr>
          <p:cNvPr id="26" name="左大括号 25"/>
          <p:cNvSpPr/>
          <p:nvPr/>
        </p:nvSpPr>
        <p:spPr>
          <a:xfrm>
            <a:off x="4149523" y="2593657"/>
            <a:ext cx="215900" cy="2272665"/>
          </a:xfrm>
          <a:prstGeom prst="leftBrace">
            <a:avLst/>
          </a:prstGeom>
          <a:noFill/>
          <a:ln w="25400" cap="flat" cmpd="sng" algn="ctr">
            <a:solidFill>
              <a:srgbClr val="D1303F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4508933" y="1749107"/>
            <a:ext cx="3019425" cy="5219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D1303F"/>
            </a:solidFill>
            <a:miter lim="800000"/>
          </a:ln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0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是个可爱的地方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4516553" y="2352357"/>
            <a:ext cx="3018790" cy="5219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D1303F"/>
            </a:solidFill>
            <a:miter lim="800000"/>
          </a:ln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0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海面 五光十色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4517188" y="2952432"/>
            <a:ext cx="3019425" cy="9531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D1303F"/>
            </a:solidFill>
            <a:miter lim="800000"/>
          </a:ln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0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海底 珊瑚、海参、</a:t>
            </a:r>
          </a:p>
          <a:p>
            <a:pPr eaLnBrk="1" latinLnBrk="0" hangingPunct="1">
              <a:lnSpc>
                <a:spcPct val="10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大龙虾、鱼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4515283" y="4005262"/>
            <a:ext cx="3020060" cy="5219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D1303F"/>
            </a:solidFill>
            <a:miter lim="800000"/>
          </a:ln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0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海滩 贝壳、海龟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4515283" y="4586287"/>
            <a:ext cx="3022600" cy="5219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D1303F"/>
            </a:solidFill>
            <a:miter lim="800000"/>
          </a:ln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0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海岛 鸟的天下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4043478" y="5418137"/>
            <a:ext cx="465455" cy="0"/>
          </a:xfrm>
          <a:prstGeom prst="line">
            <a:avLst/>
          </a:prstGeom>
          <a:ln w="28575" cmpd="sng">
            <a:solidFill>
              <a:srgbClr val="D1303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043478" y="2010092"/>
            <a:ext cx="465455" cy="0"/>
          </a:xfrm>
          <a:prstGeom prst="line">
            <a:avLst/>
          </a:prstGeom>
          <a:ln w="28575" cmpd="sng">
            <a:solidFill>
              <a:srgbClr val="D1303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 autoUpdateAnimBg="0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13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1303F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新课导入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6669250" y="2110261"/>
            <a:ext cx="477027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西沙群岛</a:t>
            </a:r>
            <a:r>
              <a:rPr lang="en-US" altLang="zh-CN" sz="2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是中国南海四大群岛之一，自古就是中国的领土，古代这里被称为</a:t>
            </a:r>
            <a:r>
              <a:rPr lang="en-US" altLang="zh-CN" sz="2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千里长沙</a:t>
            </a:r>
            <a:r>
              <a:rPr lang="en-US" altLang="zh-CN" sz="2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。主要岛屿有永兴岛、东岛、中建岛等。让我们走进课文，去感受西沙群岛的美丽和富饶吧！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004508" y="2259266"/>
            <a:ext cx="4613493" cy="2595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13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1303F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课堂演练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62848" y="4154794"/>
            <a:ext cx="10454640" cy="2061210"/>
            <a:chOff x="1133" y="6088"/>
            <a:chExt cx="16464" cy="3246"/>
          </a:xfrm>
        </p:grpSpPr>
        <p:cxnSp>
          <p:nvCxnSpPr>
            <p:cNvPr id="35" name="直接连接符 34"/>
            <p:cNvCxnSpPr/>
            <p:nvPr/>
          </p:nvCxnSpPr>
          <p:spPr>
            <a:xfrm flipV="1">
              <a:off x="10526" y="8338"/>
              <a:ext cx="3637" cy="0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>
            <a:xfrm>
              <a:off x="1133" y="6088"/>
              <a:ext cx="16464" cy="3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海底高低不平，有山崖，有峡谷，海水有深有浅，从海面看，色彩就不同了。 </a:t>
              </a:r>
            </a:p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     </a:t>
              </a:r>
              <a:r>
                <a:rPr lang="zh-CN" altLang="en-US" sz="3200" u="sng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　　　　　　　　</a:t>
              </a:r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，是因为　　　　</a:t>
              </a:r>
            </a:p>
            <a:p>
              <a:r>
                <a:rPr lang="zh-CN" altLang="en-US" sz="3200" u="sng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　　　　　　　 　         </a:t>
              </a:r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。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928875" y="5692764"/>
            <a:ext cx="7153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有山崖，有峡谷，海水有深有浅</a:t>
            </a:r>
          </a:p>
        </p:txBody>
      </p:sp>
      <p:sp>
        <p:nvSpPr>
          <p:cNvPr id="38" name="矩形 37"/>
          <p:cNvSpPr/>
          <p:nvPr/>
        </p:nvSpPr>
        <p:spPr>
          <a:xfrm>
            <a:off x="6809610" y="5097381"/>
            <a:ext cx="2545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海底高低不平，</a:t>
            </a:r>
          </a:p>
        </p:txBody>
      </p:sp>
      <p:sp>
        <p:nvSpPr>
          <p:cNvPr id="39" name="矩形 38"/>
          <p:cNvSpPr/>
          <p:nvPr/>
        </p:nvSpPr>
        <p:spPr>
          <a:xfrm>
            <a:off x="819374" y="1875594"/>
            <a:ext cx="7992888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　　　　）的森林　（　　　　）的峡谷　　（　　　　）的山崖  （　　　　）的海龟　　（　　　　）的贝壳  （　　　　）的物产</a:t>
            </a:r>
          </a:p>
        </p:txBody>
      </p:sp>
      <p:sp>
        <p:nvSpPr>
          <p:cNvPr id="40" name="Rectangle 4"/>
          <p:cNvSpPr txBox="1">
            <a:spLocks noChangeArrowheads="1"/>
          </p:cNvSpPr>
          <p:nvPr/>
        </p:nvSpPr>
        <p:spPr bwMode="auto">
          <a:xfrm>
            <a:off x="1061908" y="3526144"/>
            <a:ext cx="8281035" cy="629285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按提示，改变句式，意思不变。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Rectangle 4"/>
          <p:cNvSpPr txBox="1">
            <a:spLocks noChangeArrowheads="1"/>
          </p:cNvSpPr>
          <p:nvPr/>
        </p:nvSpPr>
        <p:spPr bwMode="auto">
          <a:xfrm>
            <a:off x="674489" y="1314707"/>
            <a:ext cx="8280920" cy="1296144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在括号里填入合适的词语。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35"/>
          <p:cNvSpPr txBox="1"/>
          <p:nvPr/>
        </p:nvSpPr>
        <p:spPr>
          <a:xfrm>
            <a:off x="1601559" y="1844183"/>
            <a:ext cx="1080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茂密</a:t>
            </a:r>
          </a:p>
        </p:txBody>
      </p:sp>
      <p:sp>
        <p:nvSpPr>
          <p:cNvPr id="43" name="TextBox 38"/>
          <p:cNvSpPr txBox="1"/>
          <p:nvPr/>
        </p:nvSpPr>
        <p:spPr>
          <a:xfrm>
            <a:off x="5654997" y="2356807"/>
            <a:ext cx="136815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有趣</a:t>
            </a:r>
          </a:p>
        </p:txBody>
      </p:sp>
      <p:sp>
        <p:nvSpPr>
          <p:cNvPr id="44" name="TextBox 39"/>
          <p:cNvSpPr txBox="1"/>
          <p:nvPr/>
        </p:nvSpPr>
        <p:spPr>
          <a:xfrm>
            <a:off x="5654997" y="1853970"/>
            <a:ext cx="1080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低陷</a:t>
            </a:r>
          </a:p>
        </p:txBody>
      </p:sp>
      <p:sp>
        <p:nvSpPr>
          <p:cNvPr id="45" name="TextBox 40"/>
          <p:cNvSpPr txBox="1"/>
          <p:nvPr/>
        </p:nvSpPr>
        <p:spPr>
          <a:xfrm>
            <a:off x="1601380" y="2427846"/>
            <a:ext cx="136815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高耸</a:t>
            </a:r>
          </a:p>
        </p:txBody>
      </p:sp>
      <p:sp>
        <p:nvSpPr>
          <p:cNvPr id="46" name="矩形 45"/>
          <p:cNvSpPr/>
          <p:nvPr/>
        </p:nvSpPr>
        <p:spPr>
          <a:xfrm>
            <a:off x="1890583" y="5170794"/>
            <a:ext cx="35699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从海面看，色彩不同</a:t>
            </a:r>
          </a:p>
        </p:txBody>
      </p:sp>
      <p:sp>
        <p:nvSpPr>
          <p:cNvPr id="47" name="TextBox 38"/>
          <p:cNvSpPr txBox="1"/>
          <p:nvPr/>
        </p:nvSpPr>
        <p:spPr>
          <a:xfrm>
            <a:off x="1601792" y="2942277"/>
            <a:ext cx="136815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美丽</a:t>
            </a:r>
          </a:p>
        </p:txBody>
      </p:sp>
      <p:sp>
        <p:nvSpPr>
          <p:cNvPr id="48" name="TextBox 38"/>
          <p:cNvSpPr txBox="1"/>
          <p:nvPr/>
        </p:nvSpPr>
        <p:spPr>
          <a:xfrm>
            <a:off x="5654997" y="2870522"/>
            <a:ext cx="136815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丰富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 build="p"/>
      <p:bldP spid="41" grpId="0" build="p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13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1303F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课堂演练</a:t>
              </a:r>
            </a:p>
          </p:txBody>
        </p:sp>
      </p:grpSp>
      <p:sp>
        <p:nvSpPr>
          <p:cNvPr id="21" name="Rectangle 4"/>
          <p:cNvSpPr txBox="1">
            <a:spLocks noChangeArrowheads="1"/>
          </p:cNvSpPr>
          <p:nvPr/>
        </p:nvSpPr>
        <p:spPr bwMode="auto">
          <a:xfrm>
            <a:off x="793676" y="1431941"/>
            <a:ext cx="10191824" cy="864096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Autofit/>
          </a:bodyPr>
          <a:lstStyle/>
          <a:p>
            <a:pPr lvl="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作者用了什么修辞手法来写西沙群岛的鱼多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22" name="矩形 21"/>
          <p:cNvSpPr/>
          <p:nvPr/>
        </p:nvSpPr>
        <p:spPr>
          <a:xfrm>
            <a:off x="1789336" y="2944009"/>
            <a:ext cx="7212744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比喻、排比、拟人、夸张。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00" y="2922539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0"/>
            <a:ext cx="9258300" cy="6858000"/>
          </a:xfrm>
          <a:prstGeom prst="rect">
            <a:avLst/>
          </a:prstGeom>
          <a:gradFill>
            <a:gsLst>
              <a:gs pos="0">
                <a:srgbClr val="D1303F"/>
              </a:gs>
              <a:gs pos="100000">
                <a:srgbClr val="D1303F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104902" y="4764429"/>
            <a:ext cx="3924905" cy="320593"/>
            <a:chOff x="445479" y="4315402"/>
            <a:chExt cx="4198082" cy="471187"/>
          </a:xfrm>
        </p:grpSpPr>
        <p:sp>
          <p:nvSpPr>
            <p:cNvPr id="16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67783" y="1876809"/>
            <a:ext cx="8190517" cy="2000101"/>
            <a:chOff x="7229012" y="2399665"/>
            <a:chExt cx="8190517" cy="2000101"/>
          </a:xfrm>
        </p:grpSpPr>
        <p:sp>
          <p:nvSpPr>
            <p:cNvPr id="19" name="矩形 259"/>
            <p:cNvSpPr>
              <a:spLocks noChangeArrowheads="1"/>
            </p:cNvSpPr>
            <p:nvPr/>
          </p:nvSpPr>
          <p:spPr bwMode="auto">
            <a:xfrm>
              <a:off x="7229012" y="2399665"/>
              <a:ext cx="8190517" cy="135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88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感谢各位的聆听</a:t>
              </a:r>
              <a:endParaRPr lang="en-US" altLang="zh-CN" sz="8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三年级 上册 配人教版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 rot="10800000">
              <a:off x="726613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13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1303F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754604" y="2238341"/>
            <a:ext cx="1511802" cy="1486306"/>
            <a:chOff x="-2214610" y="714356"/>
            <a:chExt cx="1785950" cy="1643868"/>
          </a:xfrm>
          <a:noFill/>
        </p:grpSpPr>
        <p:sp>
          <p:nvSpPr>
            <p:cNvPr id="8" name="矩形 7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9" name="直接连接符 8"/>
            <p:cNvCxnSpPr>
              <a:stCxn id="8" idx="1"/>
              <a:endCxn id="8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8" idx="0"/>
              <a:endCxn id="8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7"/>
          <p:cNvSpPr txBox="1"/>
          <p:nvPr/>
        </p:nvSpPr>
        <p:spPr>
          <a:xfrm>
            <a:off x="4137812" y="3664289"/>
            <a:ext cx="1043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yán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858185" y="4437387"/>
            <a:ext cx="1511802" cy="1486306"/>
            <a:chOff x="-2214610" y="714356"/>
            <a:chExt cx="1785950" cy="1643868"/>
          </a:xfrm>
          <a:noFill/>
        </p:grpSpPr>
        <p:sp>
          <p:nvSpPr>
            <p:cNvPr id="13" name="矩形 12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4" name="直接连接符 13"/>
            <p:cNvCxnSpPr>
              <a:stCxn id="13" idx="1"/>
              <a:endCxn id="13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>
              <a:stCxn id="13" idx="0"/>
              <a:endCxn id="13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3947638" y="4355511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岩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3877152" y="2238341"/>
            <a:ext cx="1544244" cy="1428268"/>
            <a:chOff x="-2214610" y="714356"/>
            <a:chExt cx="1785950" cy="1643868"/>
          </a:xfrm>
          <a:noFill/>
        </p:grpSpPr>
        <p:sp>
          <p:nvSpPr>
            <p:cNvPr id="18" name="矩形 17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9" name="直接连接符 18"/>
            <p:cNvCxnSpPr>
              <a:stCxn id="18" idx="1"/>
              <a:endCxn id="18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>
              <a:stCxn id="18" idx="0"/>
              <a:endCxn id="18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3"/>
          <p:cNvSpPr txBox="1">
            <a:spLocks noChangeArrowheads="1"/>
          </p:cNvSpPr>
          <p:nvPr/>
        </p:nvSpPr>
        <p:spPr bwMode="auto">
          <a:xfrm>
            <a:off x="3963404" y="2086097"/>
            <a:ext cx="1227942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富</a:t>
            </a:r>
          </a:p>
        </p:txBody>
      </p:sp>
      <p:sp>
        <p:nvSpPr>
          <p:cNvPr id="22" name="TextBox 40"/>
          <p:cNvSpPr txBox="1"/>
          <p:nvPr/>
        </p:nvSpPr>
        <p:spPr>
          <a:xfrm>
            <a:off x="5984370" y="1457070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yōu</a:t>
            </a:r>
          </a:p>
        </p:txBody>
      </p:sp>
      <p:sp>
        <p:nvSpPr>
          <p:cNvPr id="23" name="TextBox 23"/>
          <p:cNvSpPr txBox="1">
            <a:spLocks noChangeArrowheads="1"/>
          </p:cNvSpPr>
          <p:nvPr/>
        </p:nvSpPr>
        <p:spPr bwMode="auto">
          <a:xfrm>
            <a:off x="5829166" y="2164927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优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7599614" y="2238341"/>
            <a:ext cx="1511802" cy="1486306"/>
            <a:chOff x="-2214610" y="714356"/>
            <a:chExt cx="1785950" cy="1643868"/>
          </a:xfrm>
          <a:noFill/>
        </p:grpSpPr>
        <p:sp>
          <p:nvSpPr>
            <p:cNvPr id="25" name="矩形 24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6" name="直接连接符 25"/>
            <p:cNvCxnSpPr>
              <a:stCxn id="25" idx="1"/>
              <a:endCxn id="25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>
              <a:stCxn id="25" idx="0"/>
              <a:endCxn id="25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54"/>
          <p:cNvSpPr txBox="1"/>
          <p:nvPr/>
        </p:nvSpPr>
        <p:spPr>
          <a:xfrm>
            <a:off x="7640967" y="1532618"/>
            <a:ext cx="1154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pitchFamily="34" charset="0"/>
                <a:sym typeface="Arial" panose="020B0604020202020204" pitchFamily="34" charset="0"/>
              </a:rPr>
              <a:t>qiǎn</a:t>
            </a:r>
            <a:endParaRPr lang="en-US" altLang="zh-CN" sz="4000" dirty="0">
              <a:latin typeface="Arial" panose="020B0604020202020204" pitchFamily="34" charset="0"/>
              <a:ea typeface="思源黑体 CN Regular" panose="020B0500000000000000" pitchFamily="34" charset="-122"/>
              <a:cs typeface="汉语拼音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TextBox 23"/>
          <p:cNvSpPr txBox="1">
            <a:spLocks noChangeArrowheads="1"/>
          </p:cNvSpPr>
          <p:nvPr/>
        </p:nvSpPr>
        <p:spPr bwMode="auto">
          <a:xfrm>
            <a:off x="7718086" y="2164927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浅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9444623" y="2238341"/>
            <a:ext cx="1511802" cy="1486306"/>
            <a:chOff x="-2214610" y="714356"/>
            <a:chExt cx="1785950" cy="1643868"/>
          </a:xfrm>
          <a:noFill/>
        </p:grpSpPr>
        <p:sp>
          <p:nvSpPr>
            <p:cNvPr id="31" name="矩形 30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2" name="直接连接符 31"/>
            <p:cNvCxnSpPr>
              <a:stCxn id="31" idx="1"/>
              <a:endCxn id="31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>
              <a:stCxn id="31" idx="0"/>
              <a:endCxn id="31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60"/>
          <p:cNvSpPr txBox="1"/>
          <p:nvPr/>
        </p:nvSpPr>
        <p:spPr>
          <a:xfrm>
            <a:off x="9703217" y="1432280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cuò</a:t>
            </a:r>
          </a:p>
        </p:txBody>
      </p:sp>
      <p:sp>
        <p:nvSpPr>
          <p:cNvPr id="35" name="TextBox 23"/>
          <p:cNvSpPr txBox="1">
            <a:spLocks noChangeArrowheads="1"/>
          </p:cNvSpPr>
          <p:nvPr/>
        </p:nvSpPr>
        <p:spPr bwMode="auto">
          <a:xfrm>
            <a:off x="9559708" y="2117629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错</a:t>
            </a:r>
          </a:p>
        </p:txBody>
      </p:sp>
      <p:sp>
        <p:nvSpPr>
          <p:cNvPr id="36" name="TextBox 62"/>
          <p:cNvSpPr txBox="1"/>
          <p:nvPr/>
        </p:nvSpPr>
        <p:spPr>
          <a:xfrm>
            <a:off x="6013540" y="3686125"/>
            <a:ext cx="869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xiā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5729155" y="4437387"/>
            <a:ext cx="1511802" cy="1486306"/>
            <a:chOff x="-2214610" y="714356"/>
            <a:chExt cx="1785950" cy="1643868"/>
          </a:xfrm>
          <a:noFill/>
        </p:grpSpPr>
        <p:sp>
          <p:nvSpPr>
            <p:cNvPr id="38" name="矩形 37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9" name="直接连接符 38"/>
            <p:cNvCxnSpPr>
              <a:stCxn id="38" idx="1"/>
              <a:endCxn id="38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>
              <a:stCxn id="38" idx="0"/>
              <a:endCxn id="38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23"/>
          <p:cNvSpPr txBox="1">
            <a:spLocks noChangeArrowheads="1"/>
          </p:cNvSpPr>
          <p:nvPr/>
        </p:nvSpPr>
        <p:spPr bwMode="auto">
          <a:xfrm>
            <a:off x="5780886" y="4378669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虾</a:t>
            </a:r>
          </a:p>
        </p:txBody>
      </p:sp>
      <p:sp>
        <p:nvSpPr>
          <p:cNvPr id="42" name="TextBox 68"/>
          <p:cNvSpPr txBox="1"/>
          <p:nvPr/>
        </p:nvSpPr>
        <p:spPr>
          <a:xfrm>
            <a:off x="7640554" y="3664289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tǐnɡ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7600125" y="4437387"/>
            <a:ext cx="1511802" cy="1486306"/>
            <a:chOff x="-2214610" y="714356"/>
            <a:chExt cx="1785950" cy="1643868"/>
          </a:xfrm>
          <a:noFill/>
        </p:grpSpPr>
        <p:sp>
          <p:nvSpPr>
            <p:cNvPr id="44" name="矩形 43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5" name="直接连接符 44"/>
            <p:cNvCxnSpPr>
              <a:stCxn id="44" idx="1"/>
              <a:endCxn id="44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>
              <a:stCxn id="44" idx="0"/>
              <a:endCxn id="44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23"/>
          <p:cNvSpPr txBox="1">
            <a:spLocks noChangeArrowheads="1"/>
          </p:cNvSpPr>
          <p:nvPr/>
        </p:nvSpPr>
        <p:spPr bwMode="auto">
          <a:xfrm>
            <a:off x="7670788" y="4378669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挺</a:t>
            </a:r>
          </a:p>
        </p:txBody>
      </p:sp>
      <p:sp>
        <p:nvSpPr>
          <p:cNvPr id="48" name="TextBox 74"/>
          <p:cNvSpPr txBox="1"/>
          <p:nvPr/>
        </p:nvSpPr>
        <p:spPr>
          <a:xfrm>
            <a:off x="9881851" y="3664289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gǔ</a:t>
            </a:r>
            <a:endParaRPr lang="en-US" altLang="zh-CN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9471095" y="4437387"/>
            <a:ext cx="1511802" cy="1486306"/>
            <a:chOff x="-2214610" y="714356"/>
            <a:chExt cx="1785950" cy="1643868"/>
          </a:xfrm>
          <a:noFill/>
        </p:grpSpPr>
        <p:sp>
          <p:nvSpPr>
            <p:cNvPr id="50" name="矩形 49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1" name="直接连接符 50"/>
            <p:cNvCxnSpPr>
              <a:stCxn id="50" idx="1"/>
              <a:endCxn id="50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>
              <a:stCxn id="50" idx="0"/>
              <a:endCxn id="50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23"/>
          <p:cNvSpPr txBox="1">
            <a:spLocks noChangeArrowheads="1"/>
          </p:cNvSpPr>
          <p:nvPr/>
        </p:nvSpPr>
        <p:spPr bwMode="auto">
          <a:xfrm>
            <a:off x="9567100" y="4355511"/>
            <a:ext cx="1271313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鼓</a:t>
            </a:r>
          </a:p>
        </p:txBody>
      </p:sp>
      <p:sp>
        <p:nvSpPr>
          <p:cNvPr id="54" name="TextBox 3"/>
          <p:cNvSpPr txBox="1"/>
          <p:nvPr/>
        </p:nvSpPr>
        <p:spPr>
          <a:xfrm>
            <a:off x="4337876" y="1432041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fù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5" name="AutoShape 2"/>
          <p:cNvSpPr>
            <a:spLocks noChangeArrowheads="1"/>
          </p:cNvSpPr>
          <p:nvPr/>
        </p:nvSpPr>
        <p:spPr bwMode="auto">
          <a:xfrm>
            <a:off x="855286" y="1532618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D1303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会写字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1" grpId="0"/>
      <p:bldP spid="22" grpId="0"/>
      <p:bldP spid="23" grpId="0"/>
      <p:bldP spid="28" grpId="0"/>
      <p:bldP spid="29" grpId="0"/>
      <p:bldP spid="34" grpId="0"/>
      <p:bldP spid="35" grpId="0"/>
      <p:bldP spid="36" grpId="0"/>
      <p:bldP spid="41" grpId="0"/>
      <p:bldP spid="42" grpId="0"/>
      <p:bldP spid="47" grpId="0"/>
      <p:bldP spid="48" grpId="0"/>
      <p:bldP spid="53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13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1303F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855286" y="1532618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D1303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会写字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213330" y="3415950"/>
            <a:ext cx="1511802" cy="1486306"/>
            <a:chOff x="-2214610" y="714356"/>
            <a:chExt cx="1785950" cy="1643868"/>
          </a:xfrm>
          <a:noFill/>
        </p:grpSpPr>
        <p:sp>
          <p:nvSpPr>
            <p:cNvPr id="9" name="矩形 8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9"/>
            <p:cNvCxnSpPr>
              <a:stCxn id="9" idx="1"/>
              <a:endCxn id="9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9" idx="0"/>
              <a:endCxn id="9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7"/>
          <p:cNvSpPr txBox="1"/>
          <p:nvPr/>
        </p:nvSpPr>
        <p:spPr>
          <a:xfrm>
            <a:off x="6327406" y="2638232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bǎo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047779" y="3411330"/>
            <a:ext cx="1511802" cy="1486306"/>
            <a:chOff x="-2214610" y="714356"/>
            <a:chExt cx="1785950" cy="1643868"/>
          </a:xfrm>
          <a:noFill/>
        </p:grpSpPr>
        <p:sp>
          <p:nvSpPr>
            <p:cNvPr id="14" name="矩形 13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5" name="直接连接符 14"/>
            <p:cNvCxnSpPr>
              <a:stCxn id="14" idx="1"/>
              <a:endCxn id="14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stCxn id="14" idx="0"/>
              <a:endCxn id="14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6137232" y="3329454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宝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335878" y="3415950"/>
            <a:ext cx="1544244" cy="1428268"/>
            <a:chOff x="-2214610" y="714356"/>
            <a:chExt cx="1785950" cy="1643868"/>
          </a:xfrm>
          <a:noFill/>
        </p:grpSpPr>
        <p:sp>
          <p:nvSpPr>
            <p:cNvPr id="19" name="矩形 18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0" name="直接连接符 19"/>
            <p:cNvCxnSpPr>
              <a:stCxn id="19" idx="1"/>
              <a:endCxn id="19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>
              <a:stCxn id="19" idx="0"/>
              <a:endCxn id="19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2422130" y="3263706"/>
            <a:ext cx="1227942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</a:t>
            </a:r>
          </a:p>
        </p:txBody>
      </p:sp>
      <p:sp>
        <p:nvSpPr>
          <p:cNvPr id="23" name="TextBox 40"/>
          <p:cNvSpPr txBox="1"/>
          <p:nvPr/>
        </p:nvSpPr>
        <p:spPr>
          <a:xfrm>
            <a:off x="4517108" y="2635949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pitchFamily="34" charset="0"/>
                <a:sym typeface="Arial" panose="020B0604020202020204" pitchFamily="34" charset="0"/>
              </a:rPr>
              <a:t>hòu</a:t>
            </a:r>
            <a:endParaRPr lang="en-US" altLang="zh-CN" sz="4000" dirty="0">
              <a:latin typeface="Arial" panose="020B0604020202020204" pitchFamily="34" charset="0"/>
              <a:ea typeface="思源黑体 CN Regular" panose="020B0500000000000000" pitchFamily="34" charset="-122"/>
              <a:cs typeface="汉语拼音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287892" y="3342536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厚</a:t>
            </a:r>
          </a:p>
        </p:txBody>
      </p:sp>
      <p:sp>
        <p:nvSpPr>
          <p:cNvPr id="25" name="TextBox 62"/>
          <p:cNvSpPr txBox="1"/>
          <p:nvPr/>
        </p:nvSpPr>
        <p:spPr>
          <a:xfrm>
            <a:off x="8115504" y="2681658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ɡuì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7918749" y="3411330"/>
            <a:ext cx="1511802" cy="1486306"/>
            <a:chOff x="-2214610" y="714356"/>
            <a:chExt cx="1785950" cy="1643868"/>
          </a:xfrm>
          <a:noFill/>
        </p:grpSpPr>
        <p:sp>
          <p:nvSpPr>
            <p:cNvPr id="27" name="矩形 26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8" name="直接连接符 27"/>
            <p:cNvCxnSpPr>
              <a:stCxn id="27" idx="1"/>
              <a:endCxn id="27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>
              <a:stCxn id="27" idx="0"/>
              <a:endCxn id="27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3"/>
          <p:cNvSpPr txBox="1">
            <a:spLocks noChangeArrowheads="1"/>
          </p:cNvSpPr>
          <p:nvPr/>
        </p:nvSpPr>
        <p:spPr bwMode="auto">
          <a:xfrm>
            <a:off x="7970480" y="3352612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贵</a:t>
            </a:r>
          </a:p>
        </p:txBody>
      </p:sp>
      <p:sp>
        <p:nvSpPr>
          <p:cNvPr id="31" name="TextBox 3"/>
          <p:cNvSpPr txBox="1"/>
          <p:nvPr/>
        </p:nvSpPr>
        <p:spPr>
          <a:xfrm>
            <a:off x="2667976" y="2609650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shǔ</a:t>
            </a:r>
            <a:endParaRPr lang="en-US" altLang="zh-CN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2" grpId="0"/>
      <p:bldP spid="23" grpId="0"/>
      <p:bldP spid="24" grpId="0"/>
      <p:bldP spid="25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13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1303F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7" name="TextBox 32"/>
          <p:cNvSpPr txBox="1"/>
          <p:nvPr/>
        </p:nvSpPr>
        <p:spPr>
          <a:xfrm>
            <a:off x="1183567" y="2440766"/>
            <a:ext cx="7920880" cy="2499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厚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：子上面“曰”不要写成“白”。</a:t>
            </a:r>
            <a:endParaRPr lang="en-US" altLang="zh-CN" sz="3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错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：右下部不要写成“目”。</a:t>
            </a:r>
          </a:p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浅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：右面是戋，不要写成</a:t>
            </a:r>
            <a:r>
              <a:rPr lang="en-US" altLang="zh-CN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戈</a:t>
            </a:r>
            <a:r>
              <a:rPr lang="en-US" altLang="zh-CN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751520" y="1288638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D1303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易错提示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13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1303F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7" name="圆角矩形 1"/>
          <p:cNvSpPr/>
          <p:nvPr/>
        </p:nvSpPr>
        <p:spPr>
          <a:xfrm>
            <a:off x="804964" y="1720073"/>
            <a:ext cx="10269435" cy="4032448"/>
          </a:xfrm>
          <a:prstGeom prst="roundRect">
            <a:avLst/>
          </a:prstGeom>
          <a:noFill/>
          <a:ln w="31750">
            <a:solidFill>
              <a:srgbClr val="D1303F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23"/>
          <p:cNvSpPr txBox="1">
            <a:spLocks noChangeArrowheads="1"/>
          </p:cNvSpPr>
          <p:nvPr/>
        </p:nvSpPr>
        <p:spPr bwMode="auto">
          <a:xfrm>
            <a:off x="1309021" y="2348400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富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8869342" y="2138677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D1303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2389141" y="2408795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组词：富饶  丰富  富丽堂皇</a:t>
            </a:r>
          </a:p>
        </p:txBody>
      </p:sp>
      <p:sp>
        <p:nvSpPr>
          <p:cNvPr id="11" name="TextBox 21"/>
          <p:cNvSpPr txBox="1"/>
          <p:nvPr/>
        </p:nvSpPr>
        <p:spPr>
          <a:xfrm>
            <a:off x="1290050" y="1792081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fù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1309021" y="3666030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饶</a:t>
            </a: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2389111" y="3717381"/>
            <a:ext cx="509460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组词：求饶  富饶  不依不饶</a:t>
            </a:r>
          </a:p>
        </p:txBody>
      </p:sp>
      <p:sp>
        <p:nvSpPr>
          <p:cNvPr id="14" name="TextBox 27"/>
          <p:cNvSpPr txBox="1"/>
          <p:nvPr/>
        </p:nvSpPr>
        <p:spPr>
          <a:xfrm>
            <a:off x="1242475" y="3082406"/>
            <a:ext cx="776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ráo</a:t>
            </a:r>
          </a:p>
        </p:txBody>
      </p: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1309021" y="4890166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优</a:t>
            </a: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2389141" y="4941269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组词：优美  优秀  品学兼优</a:t>
            </a:r>
          </a:p>
        </p:txBody>
      </p:sp>
      <p:sp>
        <p:nvSpPr>
          <p:cNvPr id="17" name="TextBox 30"/>
          <p:cNvSpPr txBox="1"/>
          <p:nvPr/>
        </p:nvSpPr>
        <p:spPr>
          <a:xfrm>
            <a:off x="1290050" y="4333847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yōu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13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1303F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804964" y="1720073"/>
            <a:ext cx="10269435" cy="4032448"/>
          </a:xfrm>
          <a:prstGeom prst="roundRect">
            <a:avLst/>
          </a:prstGeom>
          <a:noFill/>
          <a:ln w="31750">
            <a:solidFill>
              <a:srgbClr val="D1303F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8869342" y="2138677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D1303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1382440" y="3689054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岩</a:t>
            </a:r>
          </a:p>
        </p:txBody>
      </p:sp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2462560" y="3740157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组词：岩石  岩浆  千岩万壑</a:t>
            </a:r>
          </a:p>
        </p:txBody>
      </p:sp>
      <p:sp>
        <p:nvSpPr>
          <p:cNvPr id="12" name="TextBox 27"/>
          <p:cNvSpPr txBox="1"/>
          <p:nvPr/>
        </p:nvSpPr>
        <p:spPr>
          <a:xfrm>
            <a:off x="1363469" y="3132735"/>
            <a:ext cx="869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yán</a:t>
            </a: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1382440" y="4913190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参</a:t>
            </a: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2462560" y="4964293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组词：人参  海参  参辰卯酉</a:t>
            </a:r>
          </a:p>
        </p:txBody>
      </p:sp>
      <p:sp>
        <p:nvSpPr>
          <p:cNvPr id="15" name="TextBox 30"/>
          <p:cNvSpPr txBox="1"/>
          <p:nvPr/>
        </p:nvSpPr>
        <p:spPr>
          <a:xfrm>
            <a:off x="1363469" y="4356871"/>
            <a:ext cx="1103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shēn</a:t>
            </a: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1382440" y="2371424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瑰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2462560" y="2422527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组词：玫瑰  瑰宝  稀世瑰宝</a:t>
            </a:r>
          </a:p>
        </p:txBody>
      </p:sp>
      <p:sp>
        <p:nvSpPr>
          <p:cNvPr id="18" name="TextBox 31"/>
          <p:cNvSpPr txBox="1"/>
          <p:nvPr/>
        </p:nvSpPr>
        <p:spPr>
          <a:xfrm>
            <a:off x="1363469" y="1815105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ɡuī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13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1303F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804964" y="1720073"/>
            <a:ext cx="10269435" cy="4032448"/>
          </a:xfrm>
          <a:prstGeom prst="roundRect">
            <a:avLst/>
          </a:prstGeom>
          <a:noFill/>
          <a:ln w="31750">
            <a:solidFill>
              <a:srgbClr val="D1303F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8869342" y="2138677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D1303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8" name="TextBox 23"/>
          <p:cNvSpPr txBox="1">
            <a:spLocks noChangeArrowheads="1"/>
          </p:cNvSpPr>
          <p:nvPr/>
        </p:nvSpPr>
        <p:spPr bwMode="auto">
          <a:xfrm>
            <a:off x="1484040" y="3675322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划</a:t>
            </a: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2564160" y="3726425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组词：比划  划船  划来划去</a:t>
            </a:r>
          </a:p>
        </p:txBody>
      </p:sp>
      <p:sp>
        <p:nvSpPr>
          <p:cNvPr id="11" name="TextBox 27"/>
          <p:cNvSpPr txBox="1"/>
          <p:nvPr/>
        </p:nvSpPr>
        <p:spPr>
          <a:xfrm>
            <a:off x="1465069" y="311900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huá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1484040" y="4899458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武</a:t>
            </a: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2564160" y="4950561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组词：威武  武术  文韬武略</a:t>
            </a:r>
          </a:p>
        </p:txBody>
      </p:sp>
      <p:sp>
        <p:nvSpPr>
          <p:cNvPr id="14" name="TextBox 30"/>
          <p:cNvSpPr txBox="1"/>
          <p:nvPr/>
        </p:nvSpPr>
        <p:spPr>
          <a:xfrm>
            <a:off x="1465069" y="4343139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wǔ</a:t>
            </a:r>
          </a:p>
        </p:txBody>
      </p: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1484040" y="2357692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虾</a:t>
            </a: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2564160" y="2408795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组词：龙虾  虾球  虾兵蟹将</a:t>
            </a:r>
          </a:p>
        </p:txBody>
      </p:sp>
      <p:sp>
        <p:nvSpPr>
          <p:cNvPr id="17" name="TextBox 31"/>
          <p:cNvSpPr txBox="1"/>
          <p:nvPr/>
        </p:nvSpPr>
        <p:spPr>
          <a:xfrm>
            <a:off x="1465069" y="1801373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xiā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13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1303F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804964" y="1720073"/>
            <a:ext cx="10269435" cy="4032448"/>
          </a:xfrm>
          <a:prstGeom prst="roundRect">
            <a:avLst/>
          </a:prstGeom>
          <a:noFill/>
          <a:ln w="31750">
            <a:solidFill>
              <a:srgbClr val="D1303F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8869342" y="2138677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D1303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8" name="TextBox 23"/>
          <p:cNvSpPr txBox="1">
            <a:spLocks noChangeArrowheads="1"/>
          </p:cNvSpPr>
          <p:nvPr/>
        </p:nvSpPr>
        <p:spPr bwMode="auto">
          <a:xfrm>
            <a:off x="1572940" y="3615148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辈</a:t>
            </a: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2653060" y="3666251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组词：祖辈  辈分  人才辈出</a:t>
            </a:r>
          </a:p>
        </p:txBody>
      </p:sp>
      <p:sp>
        <p:nvSpPr>
          <p:cNvPr id="11" name="TextBox 27"/>
          <p:cNvSpPr txBox="1"/>
          <p:nvPr/>
        </p:nvSpPr>
        <p:spPr>
          <a:xfrm>
            <a:off x="1553969" y="3058829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bè</a:t>
            </a:r>
            <a:r>
              <a:rPr lang="en-US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</a:t>
            </a:r>
            <a:endParaRPr 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1572940" y="4839284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设</a:t>
            </a: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2653060" y="4890387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组词：建设  假设  想方设法</a:t>
            </a:r>
          </a:p>
        </p:txBody>
      </p:sp>
      <p:sp>
        <p:nvSpPr>
          <p:cNvPr id="14" name="TextBox 30"/>
          <p:cNvSpPr txBox="1"/>
          <p:nvPr/>
        </p:nvSpPr>
        <p:spPr>
          <a:xfrm>
            <a:off x="1553969" y="4282965"/>
            <a:ext cx="853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shè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1572940" y="2297518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粪</a:t>
            </a: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2653060" y="2348621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组词：粪便  粪土  视如粪土</a:t>
            </a:r>
          </a:p>
        </p:txBody>
      </p:sp>
      <p:sp>
        <p:nvSpPr>
          <p:cNvPr id="17" name="TextBox 31"/>
          <p:cNvSpPr txBox="1"/>
          <p:nvPr/>
        </p:nvSpPr>
        <p:spPr>
          <a:xfrm>
            <a:off x="1553969" y="1741199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fèn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1083</Words>
  <Application>Microsoft Office PowerPoint</Application>
  <PresentationFormat>宽屏</PresentationFormat>
  <Paragraphs>220</Paragraphs>
  <Slides>23</Slides>
  <Notes>23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Calibri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2020-10-20T07:59:49Z</dcterms:created>
  <dcterms:modified xsi:type="dcterms:W3CDTF">2021-01-08T23:47:46Z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