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7" r:id="rId24"/>
    <p:sldId id="257" r:id="rId25"/>
  </p:sldIdLst>
  <p:sldSz cx="12192000" cy="6858000"/>
  <p:notesSz cx="6858000" cy="9144000"/>
  <p:embeddedFontLst>
    <p:embeddedFont>
      <p:font typeface="FandolFang R" panose="02010600030101010101" charset="-122"/>
      <p:regular r:id="rId27"/>
    </p:embeddedFont>
    <p:embeddedFont>
      <p:font typeface="思源黑体 CN Light" panose="02010600030101010101" charset="-122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0B12242-67E8-40D1-ACC7-4E63418ADAE6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E56774A-55CA-4CE4-80C9-B29FF3577B2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hyperlink" Target="&#35838;&#25991;&#26391;&#35835;&#12289;&#29983;&#23383;&#35270;&#39057;&#12289;&#23383;&#35789;&#21548;&#20889;&#8212;&#28023;&#28392;&#23567;&#22478;/&#35838;&#25991;&#26391;&#35835;%20%20&#20154;&#25945;&#29256;-&#19977;&#19978;-19-&#28023;&#28392;&#23567;&#22478;.mp4" TargetMode="External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7" r="28980" b="331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104902" y="4764429"/>
            <a:ext cx="3924905" cy="320593"/>
            <a:chOff x="445479" y="4315402"/>
            <a:chExt cx="4198082" cy="471187"/>
          </a:xfrm>
        </p:grpSpPr>
        <p:sp>
          <p:nvSpPr>
            <p:cNvPr id="16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67783" y="1522717"/>
            <a:ext cx="6606085" cy="2354193"/>
            <a:chOff x="7229012" y="2045573"/>
            <a:chExt cx="6606085" cy="2354193"/>
          </a:xfrm>
        </p:grpSpPr>
        <p:sp>
          <p:nvSpPr>
            <p:cNvPr id="19" name="矩形 259"/>
            <p:cNvSpPr>
              <a:spLocks noChangeArrowheads="1"/>
            </p:cNvSpPr>
            <p:nvPr/>
          </p:nvSpPr>
          <p:spPr bwMode="auto">
            <a:xfrm>
              <a:off x="7229012" y="2045573"/>
              <a:ext cx="6606085" cy="1769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115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滨海小城</a:t>
              </a:r>
              <a:endParaRPr lang="en-US" altLang="zh-CN" sz="115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三年级 上册 配人教版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 rot="10800000">
              <a:off x="726613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9" name="圆角矩形 1"/>
          <p:cNvSpPr/>
          <p:nvPr/>
        </p:nvSpPr>
        <p:spPr>
          <a:xfrm>
            <a:off x="992684" y="1877329"/>
            <a:ext cx="10043616" cy="4032448"/>
          </a:xfrm>
          <a:prstGeom prst="roundRect">
            <a:avLst/>
          </a:prstGeom>
          <a:noFill/>
          <a:ln w="31750">
            <a:solidFill>
              <a:srgbClr val="0070C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8803061" y="2191523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8" name="TextBox 23"/>
          <p:cNvSpPr txBox="1">
            <a:spLocks noChangeArrowheads="1"/>
          </p:cNvSpPr>
          <p:nvPr/>
        </p:nvSpPr>
        <p:spPr bwMode="auto">
          <a:xfrm>
            <a:off x="2017440" y="2671523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凳</a:t>
            </a: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3097560" y="2722626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组词：石凳  凳子  拍桌打凳</a:t>
            </a:r>
          </a:p>
        </p:txBody>
      </p:sp>
      <p:sp>
        <p:nvSpPr>
          <p:cNvPr id="12" name="TextBox 31"/>
          <p:cNvSpPr txBox="1"/>
          <p:nvPr/>
        </p:nvSpPr>
        <p:spPr>
          <a:xfrm>
            <a:off x="1998469" y="2115204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dènɡ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2017440" y="3800994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逢</a:t>
            </a: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3097560" y="3852097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组词：每逢  相逢  生不逢时</a:t>
            </a:r>
          </a:p>
        </p:txBody>
      </p:sp>
      <p:sp>
        <p:nvSpPr>
          <p:cNvPr id="15" name="TextBox 27"/>
          <p:cNvSpPr txBox="1"/>
          <p:nvPr/>
        </p:nvSpPr>
        <p:spPr>
          <a:xfrm>
            <a:off x="1998469" y="3244675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fé</a:t>
            </a:r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nɡ</a:t>
            </a:r>
            <a:endParaRPr 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2072685" y="4932564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除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3152805" y="4983667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组词：除法  除夕  除暴安良</a:t>
            </a:r>
          </a:p>
        </p:txBody>
      </p:sp>
      <p:sp>
        <p:nvSpPr>
          <p:cNvPr id="18" name="TextBox 27"/>
          <p:cNvSpPr txBox="1"/>
          <p:nvPr/>
        </p:nvSpPr>
        <p:spPr>
          <a:xfrm>
            <a:off x="2053714" y="4376245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8" name="TextBox 13"/>
          <p:cNvSpPr txBox="1"/>
          <p:nvPr/>
        </p:nvSpPr>
        <p:spPr>
          <a:xfrm>
            <a:off x="1123529" y="5497298"/>
            <a:ext cx="8006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浩瀚：</a:t>
            </a:r>
            <a:r>
              <a:rPr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本义为水盛大貌，引申为广大、繁多之意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0" name="TextBox 14"/>
          <p:cNvSpPr txBox="1"/>
          <p:nvPr/>
        </p:nvSpPr>
        <p:spPr>
          <a:xfrm>
            <a:off x="1123529" y="3248247"/>
            <a:ext cx="3738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喧闹：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声音大而热闹。</a:t>
            </a:r>
          </a:p>
        </p:txBody>
      </p:sp>
      <p:sp>
        <p:nvSpPr>
          <p:cNvPr id="12" name="TextBox 15"/>
          <p:cNvSpPr txBox="1"/>
          <p:nvPr/>
        </p:nvSpPr>
        <p:spPr>
          <a:xfrm>
            <a:off x="1123529" y="4719398"/>
            <a:ext cx="3916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寂寞：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冷清孤单;清静。</a:t>
            </a:r>
          </a:p>
        </p:txBody>
      </p:sp>
      <p:sp>
        <p:nvSpPr>
          <p:cNvPr id="13" name="TextBox 18"/>
          <p:cNvSpPr txBox="1"/>
          <p:nvPr/>
        </p:nvSpPr>
        <p:spPr>
          <a:xfrm>
            <a:off x="1123529" y="2559034"/>
            <a:ext cx="4450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海滨：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指与海邻接的陆地。</a:t>
            </a:r>
          </a:p>
        </p:txBody>
      </p:sp>
      <p:sp>
        <p:nvSpPr>
          <p:cNvPr id="14" name="TextBox 19"/>
          <p:cNvSpPr txBox="1"/>
          <p:nvPr/>
        </p:nvSpPr>
        <p:spPr>
          <a:xfrm>
            <a:off x="1123529" y="3941900"/>
            <a:ext cx="4450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笼罩：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指广泛覆盖的样子。</a:t>
            </a: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563542" y="1354186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词语解释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27305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8" name="TextBox 18"/>
          <p:cNvSpPr txBox="1"/>
          <p:nvPr/>
        </p:nvSpPr>
        <p:spPr>
          <a:xfrm>
            <a:off x="829576" y="3012554"/>
            <a:ext cx="7572071" cy="178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一到晚上，冷清的（      ）就（       ）起来了，人们在（       ）</a:t>
            </a:r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的海边乘凉、玩耍。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9"/>
          <p:cNvSpPr txBox="1"/>
          <p:nvPr/>
        </p:nvSpPr>
        <p:spPr>
          <a:xfrm>
            <a:off x="6888632" y="308555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喧闹</a:t>
            </a:r>
          </a:p>
        </p:txBody>
      </p:sp>
      <p:sp>
        <p:nvSpPr>
          <p:cNvPr id="12" name="TextBox 20"/>
          <p:cNvSpPr txBox="1"/>
          <p:nvPr/>
        </p:nvSpPr>
        <p:spPr>
          <a:xfrm>
            <a:off x="4140448" y="3673824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浩瀚 </a:t>
            </a:r>
          </a:p>
        </p:txBody>
      </p:sp>
      <p:sp>
        <p:nvSpPr>
          <p:cNvPr id="13" name="TextBox 16"/>
          <p:cNvSpPr txBox="1"/>
          <p:nvPr/>
        </p:nvSpPr>
        <p:spPr>
          <a:xfrm>
            <a:off x="5025627" y="308555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海滨</a:t>
            </a: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674489" y="1450628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词语运用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27305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5" name="TextBox 18"/>
          <p:cNvSpPr txBox="1"/>
          <p:nvPr/>
        </p:nvSpPr>
        <p:spPr>
          <a:xfrm>
            <a:off x="4167653" y="2766426"/>
            <a:ext cx="54114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含有量词的短语</a:t>
            </a:r>
          </a:p>
        </p:txBody>
      </p:sp>
      <p:sp>
        <p:nvSpPr>
          <p:cNvPr id="16" name="TextBox 19"/>
          <p:cNvSpPr txBox="1"/>
          <p:nvPr/>
        </p:nvSpPr>
        <p:spPr>
          <a:xfrm>
            <a:off x="2384821" y="3782039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一片片红云</a:t>
            </a:r>
          </a:p>
        </p:txBody>
      </p:sp>
      <p:sp>
        <p:nvSpPr>
          <p:cNvPr id="17" name="TextBox 20"/>
          <p:cNvSpPr txBox="1"/>
          <p:nvPr/>
        </p:nvSpPr>
        <p:spPr>
          <a:xfrm>
            <a:off x="4761085" y="3828804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一座座小楼</a:t>
            </a:r>
          </a:p>
        </p:txBody>
      </p:sp>
      <p:sp>
        <p:nvSpPr>
          <p:cNvPr id="18" name="TextBox 21"/>
          <p:cNvSpPr txBox="1"/>
          <p:nvPr/>
        </p:nvSpPr>
        <p:spPr>
          <a:xfrm>
            <a:off x="7281365" y="3828805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一缕缕白云</a:t>
            </a:r>
          </a:p>
        </p:txBody>
      </p:sp>
      <p:sp>
        <p:nvSpPr>
          <p:cNvPr id="19" name="TextBox 22"/>
          <p:cNvSpPr txBox="1"/>
          <p:nvPr/>
        </p:nvSpPr>
        <p:spPr>
          <a:xfrm>
            <a:off x="2384821" y="4801281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一阵阵香味</a:t>
            </a:r>
          </a:p>
        </p:txBody>
      </p:sp>
      <p:sp>
        <p:nvSpPr>
          <p:cNvPr id="20" name="TextBox 23"/>
          <p:cNvSpPr txBox="1"/>
          <p:nvPr/>
        </p:nvSpPr>
        <p:spPr>
          <a:xfrm>
            <a:off x="4761085" y="4801282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一张张笑脸</a:t>
            </a:r>
          </a:p>
        </p:txBody>
      </p:sp>
      <p:sp>
        <p:nvSpPr>
          <p:cNvPr id="21" name="TextBox 24"/>
          <p:cNvSpPr txBox="1"/>
          <p:nvPr/>
        </p:nvSpPr>
        <p:spPr>
          <a:xfrm>
            <a:off x="7281365" y="4809465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一台台电脑</a:t>
            </a: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674489" y="1274459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词语积累</a:t>
            </a:r>
          </a:p>
        </p:txBody>
      </p:sp>
      <p:sp>
        <p:nvSpPr>
          <p:cNvPr id="23" name="圆角矩形 25"/>
          <p:cNvSpPr/>
          <p:nvPr/>
        </p:nvSpPr>
        <p:spPr>
          <a:xfrm>
            <a:off x="2295445" y="2341879"/>
            <a:ext cx="7416824" cy="3744416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7" name="TextBox 29"/>
          <p:cNvSpPr txBox="1"/>
          <p:nvPr/>
        </p:nvSpPr>
        <p:spPr>
          <a:xfrm>
            <a:off x="7304102" y="1468214"/>
            <a:ext cx="1143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辽阔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803525" y="1467926"/>
            <a:ext cx="5662930" cy="1375410"/>
            <a:chOff x="3375" y="1544"/>
            <a:chExt cx="8918" cy="2166"/>
          </a:xfrm>
        </p:grpSpPr>
        <p:sp>
          <p:nvSpPr>
            <p:cNvPr id="9" name="TextBox 16"/>
            <p:cNvSpPr txBox="1"/>
            <p:nvPr/>
          </p:nvSpPr>
          <p:spPr>
            <a:xfrm>
              <a:off x="3375" y="1544"/>
              <a:ext cx="281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喧闹</a:t>
              </a:r>
              <a:r>
                <a:rPr lang="en-US" altLang="zh-CN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---</a:t>
              </a:r>
              <a:endPara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TextBox 27"/>
            <p:cNvSpPr txBox="1"/>
            <p:nvPr/>
          </p:nvSpPr>
          <p:spPr>
            <a:xfrm>
              <a:off x="5737" y="1544"/>
              <a:ext cx="18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热闹</a:t>
              </a:r>
            </a:p>
          </p:txBody>
        </p:sp>
        <p:sp>
          <p:nvSpPr>
            <p:cNvPr id="11" name="TextBox 28"/>
            <p:cNvSpPr txBox="1"/>
            <p:nvPr/>
          </p:nvSpPr>
          <p:spPr>
            <a:xfrm>
              <a:off x="8100" y="1544"/>
              <a:ext cx="281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浩瀚</a:t>
              </a:r>
              <a:r>
                <a:rPr lang="en-US" altLang="zh-CN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---</a:t>
              </a:r>
              <a:endPara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TextBox 30"/>
            <p:cNvSpPr txBox="1"/>
            <p:nvPr/>
          </p:nvSpPr>
          <p:spPr>
            <a:xfrm>
              <a:off x="3405" y="2792"/>
              <a:ext cx="281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寂寞</a:t>
              </a:r>
              <a:r>
                <a:rPr lang="en-US" altLang="zh-CN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---</a:t>
              </a:r>
              <a:endPara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31"/>
            <p:cNvSpPr txBox="1"/>
            <p:nvPr/>
          </p:nvSpPr>
          <p:spPr>
            <a:xfrm>
              <a:off x="5767" y="2782"/>
              <a:ext cx="18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孤单</a:t>
              </a:r>
            </a:p>
          </p:txBody>
        </p:sp>
        <p:sp>
          <p:nvSpPr>
            <p:cNvPr id="14" name="TextBox 32"/>
            <p:cNvSpPr txBox="1"/>
            <p:nvPr/>
          </p:nvSpPr>
          <p:spPr>
            <a:xfrm>
              <a:off x="8130" y="2782"/>
              <a:ext cx="281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整洁</a:t>
              </a:r>
              <a:r>
                <a:rPr lang="en-US" altLang="zh-CN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---</a:t>
              </a:r>
              <a:endPara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Box 33"/>
            <p:cNvSpPr txBox="1"/>
            <p:nvPr/>
          </p:nvSpPr>
          <p:spPr>
            <a:xfrm>
              <a:off x="10493" y="2782"/>
              <a:ext cx="18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干净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784475" y="3412296"/>
            <a:ext cx="5643880" cy="1369060"/>
            <a:chOff x="3345" y="4606"/>
            <a:chExt cx="8888" cy="2156"/>
          </a:xfrm>
        </p:grpSpPr>
        <p:sp>
          <p:nvSpPr>
            <p:cNvPr id="19" name="TextBox 37"/>
            <p:cNvSpPr txBox="1"/>
            <p:nvPr/>
          </p:nvSpPr>
          <p:spPr>
            <a:xfrm>
              <a:off x="3345" y="4606"/>
              <a:ext cx="281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喧闹</a:t>
              </a:r>
              <a:r>
                <a:rPr lang="en-US" altLang="zh-CN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---</a:t>
              </a:r>
              <a:endPara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Box 38"/>
            <p:cNvSpPr txBox="1"/>
            <p:nvPr/>
          </p:nvSpPr>
          <p:spPr>
            <a:xfrm>
              <a:off x="5707" y="4606"/>
              <a:ext cx="18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冷清</a:t>
              </a:r>
            </a:p>
          </p:txBody>
        </p:sp>
        <p:sp>
          <p:nvSpPr>
            <p:cNvPr id="21" name="TextBox 39"/>
            <p:cNvSpPr txBox="1"/>
            <p:nvPr/>
          </p:nvSpPr>
          <p:spPr>
            <a:xfrm>
              <a:off x="8070" y="4606"/>
              <a:ext cx="281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寂寞</a:t>
              </a:r>
              <a:r>
                <a:rPr lang="en-US" altLang="zh-CN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---</a:t>
              </a:r>
              <a:endPara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40"/>
            <p:cNvSpPr txBox="1"/>
            <p:nvPr/>
          </p:nvSpPr>
          <p:spPr>
            <a:xfrm>
              <a:off x="10433" y="4606"/>
              <a:ext cx="18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喧闹</a:t>
              </a:r>
            </a:p>
          </p:txBody>
        </p:sp>
        <p:sp>
          <p:nvSpPr>
            <p:cNvPr id="23" name="TextBox 41"/>
            <p:cNvSpPr txBox="1"/>
            <p:nvPr/>
          </p:nvSpPr>
          <p:spPr>
            <a:xfrm>
              <a:off x="3375" y="5844"/>
              <a:ext cx="281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浩瀚</a:t>
              </a:r>
              <a:r>
                <a:rPr lang="en-US" altLang="zh-CN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---</a:t>
              </a:r>
              <a:endPara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Box 42"/>
            <p:cNvSpPr txBox="1"/>
            <p:nvPr/>
          </p:nvSpPr>
          <p:spPr>
            <a:xfrm>
              <a:off x="5737" y="5844"/>
              <a:ext cx="18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渺小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000375" y="5197916"/>
            <a:ext cx="5765800" cy="706120"/>
            <a:chOff x="3685" y="7418"/>
            <a:chExt cx="9080" cy="1112"/>
          </a:xfrm>
        </p:grpSpPr>
        <p:grpSp>
          <p:nvGrpSpPr>
            <p:cNvPr id="26" name="组合 25"/>
            <p:cNvGrpSpPr/>
            <p:nvPr/>
          </p:nvGrpSpPr>
          <p:grpSpPr>
            <a:xfrm>
              <a:off x="3685" y="7418"/>
              <a:ext cx="3527" cy="1112"/>
              <a:chOff x="2910550" y="3631135"/>
              <a:chExt cx="2239933" cy="706517"/>
            </a:xfrm>
          </p:grpSpPr>
          <p:sp>
            <p:nvSpPr>
              <p:cNvPr id="29" name="文本框 64"/>
              <p:cNvSpPr txBox="1"/>
              <p:nvPr/>
            </p:nvSpPr>
            <p:spPr>
              <a:xfrm>
                <a:off x="2910550" y="3662359"/>
                <a:ext cx="5201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dirty="0">
                    <a:solidFill>
                      <a:srgbClr val="EF3E22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臂</a:t>
                </a:r>
              </a:p>
            </p:txBody>
          </p:sp>
          <p:sp>
            <p:nvSpPr>
              <p:cNvPr id="30" name="文本框 65"/>
              <p:cNvSpPr txBox="1"/>
              <p:nvPr/>
            </p:nvSpPr>
            <p:spPr>
              <a:xfrm>
                <a:off x="3563888" y="3631135"/>
                <a:ext cx="1489802" cy="33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err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bei</a:t>
                </a:r>
                <a:r>
                  <a:rPr lang="zh-CN" altLang="en-US" sz="1600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（胳臂）</a:t>
                </a:r>
              </a:p>
            </p:txBody>
          </p:sp>
          <p:sp>
            <p:nvSpPr>
              <p:cNvPr id="31" name="文本框 66"/>
              <p:cNvSpPr txBox="1"/>
              <p:nvPr/>
            </p:nvSpPr>
            <p:spPr>
              <a:xfrm>
                <a:off x="3565481" y="4000467"/>
                <a:ext cx="1585002" cy="33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err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bì</a:t>
                </a:r>
                <a:r>
                  <a:rPr lang="zh-CN" altLang="en-US" sz="1600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（臂力）</a:t>
                </a:r>
              </a:p>
            </p:txBody>
          </p:sp>
        </p:grpSp>
        <p:sp>
          <p:nvSpPr>
            <p:cNvPr id="27" name="文本框 69"/>
            <p:cNvSpPr txBox="1"/>
            <p:nvPr/>
          </p:nvSpPr>
          <p:spPr>
            <a:xfrm>
              <a:off x="7140" y="7549"/>
              <a:ext cx="562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1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</a:t>
              </a:r>
              <a:r>
                <a:rPr sz="160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你看他胳臂（bei）上的肌肉就知道他臂（bì）力一定非常惊人。</a:t>
              </a:r>
            </a:p>
          </p:txBody>
        </p:sp>
      </p:grpSp>
      <p:sp>
        <p:nvSpPr>
          <p:cNvPr id="34" name="AutoShape 2"/>
          <p:cNvSpPr>
            <a:spLocks noChangeArrowheads="1"/>
          </p:cNvSpPr>
          <p:nvPr/>
        </p:nvSpPr>
        <p:spPr bwMode="auto">
          <a:xfrm>
            <a:off x="1030661" y="1468214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近义词</a:t>
            </a:r>
          </a:p>
        </p:txBody>
      </p:sp>
      <p:sp>
        <p:nvSpPr>
          <p:cNvPr id="35" name="AutoShape 2"/>
          <p:cNvSpPr>
            <a:spLocks noChangeArrowheads="1"/>
          </p:cNvSpPr>
          <p:nvPr/>
        </p:nvSpPr>
        <p:spPr bwMode="auto">
          <a:xfrm>
            <a:off x="1030660" y="3268414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反义词</a:t>
            </a:r>
          </a:p>
        </p:txBody>
      </p:sp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1030660" y="5068614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多音字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27305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课文朗读</a:t>
              </a:r>
            </a:p>
          </p:txBody>
        </p:sp>
      </p:grpSp>
      <p:pic>
        <p:nvPicPr>
          <p:cNvPr id="2" name="Picture 7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031" y="893985"/>
            <a:ext cx="5897697" cy="305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云形标注 9"/>
          <p:cNvSpPr/>
          <p:nvPr/>
        </p:nvSpPr>
        <p:spPr>
          <a:xfrm>
            <a:off x="6559282" y="3457535"/>
            <a:ext cx="2721538" cy="1346028"/>
          </a:xfrm>
          <a:prstGeom prst="cloudCallout">
            <a:avLst>
              <a:gd name="adj1" fmla="val 44568"/>
              <a:gd name="adj2" fmla="val 6054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6694275" y="3457535"/>
            <a:ext cx="24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小喇叭朗读开始了，点一点音箱，一起听。</a:t>
            </a:r>
          </a:p>
        </p:txBody>
      </p:sp>
      <p:sp>
        <p:nvSpPr>
          <p:cNvPr id="10" name="云形标注 17"/>
          <p:cNvSpPr/>
          <p:nvPr/>
        </p:nvSpPr>
        <p:spPr>
          <a:xfrm>
            <a:off x="4039002" y="4191627"/>
            <a:ext cx="2387866" cy="1231048"/>
          </a:xfrm>
          <a:prstGeom prst="cloudCallout">
            <a:avLst>
              <a:gd name="adj1" fmla="val -76605"/>
              <a:gd name="adj2" fmla="val 646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8"/>
          <p:cNvSpPr txBox="1"/>
          <p:nvPr/>
        </p:nvSpPr>
        <p:spPr>
          <a:xfrm>
            <a:off x="4217880" y="4154928"/>
            <a:ext cx="24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边听边想：课文主要写了什么？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790" y="4191627"/>
            <a:ext cx="1226146" cy="186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080" y="4755093"/>
            <a:ext cx="1241284" cy="130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课文朗读  人教版-三上-19-海滨小城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618169" y="78396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0169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初步感知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563542" y="2681402"/>
            <a:ext cx="6667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课文主要写了什么？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31838" y="3783008"/>
            <a:ext cx="10739462" cy="1317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课文通过描写海滨小城的美丽、整洁，抒发作者热爱家乡、热爱祖国河山的思想感情。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931838" y="1310928"/>
            <a:ext cx="2016223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初步感知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初步感知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305216" y="2780721"/>
            <a:ext cx="8033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课文可以分成几部分？各部分大意是什么？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5216" y="3880046"/>
            <a:ext cx="8641655" cy="1317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第一部分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（1-3自然段）海滨景色的美丽。</a:t>
            </a:r>
          </a:p>
          <a:p>
            <a:pPr eaLnBrk="1" latinLnBrk="0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第二部分（4-6自然段）描写小城的美丽。</a:t>
            </a: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633821" y="1412528"/>
            <a:ext cx="2016223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初步感知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27305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4276725" y="3642227"/>
            <a:ext cx="6866890" cy="230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latinLnBrk="0" hangingPunct="1">
              <a:lnSpc>
                <a:spcPct val="120000"/>
              </a:lnSpc>
            </a:pPr>
            <a: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的家乡在广东，是一座海滨小城。人们走到街道尽头，就可以看见浩瀚的大海。天是蓝的，海也是蓝的。海天交界的水平线上，有棕色的机帆船和银白色的军舰来来往往。天空飞翔着白色的、灰色的海鸥，还飘着跟海鸥一样颜色的云朵。</a:t>
            </a:r>
          </a:p>
        </p:txBody>
      </p:sp>
      <p:sp>
        <p:nvSpPr>
          <p:cNvPr id="14" name="矩形 13"/>
          <p:cNvSpPr/>
          <p:nvPr/>
        </p:nvSpPr>
        <p:spPr>
          <a:xfrm>
            <a:off x="4344035" y="4136892"/>
            <a:ext cx="1323365" cy="464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872416" y="1300819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重难点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438775" y="1428617"/>
            <a:ext cx="4939030" cy="1748790"/>
            <a:chOff x="4005" y="2312"/>
            <a:chExt cx="7778" cy="2754"/>
          </a:xfrm>
        </p:grpSpPr>
        <p:sp>
          <p:nvSpPr>
            <p:cNvPr id="17" name="云形标注 17"/>
            <p:cNvSpPr/>
            <p:nvPr/>
          </p:nvSpPr>
          <p:spPr>
            <a:xfrm>
              <a:off x="4005" y="2325"/>
              <a:ext cx="7778" cy="2741"/>
            </a:xfrm>
            <a:prstGeom prst="cloudCallout">
              <a:avLst>
                <a:gd name="adj1" fmla="val -60092"/>
                <a:gd name="adj2" fmla="val 52882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209" y="2688"/>
              <a:ext cx="573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</a:t>
              </a:r>
              <a:r>
                <a:rPr lang="zh-CN" altLang="en-US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读第</a:t>
              </a:r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自然段，小兴安岭的树给我们留下了什么印象？</a:t>
              </a:r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云形标注 2"/>
            <p:cNvSpPr/>
            <p:nvPr/>
          </p:nvSpPr>
          <p:spPr>
            <a:xfrm>
              <a:off x="4005" y="2312"/>
              <a:ext cx="7778" cy="2741"/>
            </a:xfrm>
            <a:prstGeom prst="cloudCallout">
              <a:avLst>
                <a:gd name="adj1" fmla="val -60092"/>
                <a:gd name="adj2" fmla="val 52882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795" y="2675"/>
              <a:ext cx="6626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</a:t>
              </a:r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作者观察景物是站在什么地方观察的？</a:t>
              </a: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7350760" y="2489067"/>
            <a:ext cx="16421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小城的街头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80" y="2609758"/>
            <a:ext cx="4190620" cy="403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ldLvl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1086092" y="2292709"/>
            <a:ext cx="7098011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早晨，机帆船、军舰、海鸥、云朵，都被朝阳镀上了一层金黄色。</a:t>
            </a:r>
          </a:p>
        </p:txBody>
      </p:sp>
      <p:sp>
        <p:nvSpPr>
          <p:cNvPr id="23" name="AutoShape 2"/>
          <p:cNvSpPr>
            <a:spLocks noChangeArrowheads="1"/>
          </p:cNvSpPr>
          <p:nvPr/>
        </p:nvSpPr>
        <p:spPr bwMode="auto">
          <a:xfrm>
            <a:off x="674489" y="1349119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重难点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83323" y="3397341"/>
            <a:ext cx="762190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“镀”是什么意思?为什么用“镀”?</a:t>
            </a:r>
          </a:p>
        </p:txBody>
      </p:sp>
      <p:sp>
        <p:nvSpPr>
          <p:cNvPr id="25" name="矩形 24"/>
          <p:cNvSpPr/>
          <p:nvPr/>
        </p:nvSpPr>
        <p:spPr>
          <a:xfrm>
            <a:off x="2192718" y="2842351"/>
            <a:ext cx="440690" cy="4076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711796" y="1453259"/>
            <a:ext cx="22148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大海色彩美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840928" y="4338411"/>
            <a:ext cx="4627245" cy="19380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“镀”是使一种金属附着在另一种金属表面的化学方法。这里指海面上的景物在阳光的照射下变得金灿灿的，像镀上一层金子，形象地表现了色彩之美。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27305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 bldLvl="0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新课导入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6186196" y="2440233"/>
            <a:ext cx="534644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蓝色的大海，蓝色的天，银白色的军舰，白色的或灰色的海鸥；各种颜色各种花纹的贝壳</a:t>
            </a:r>
            <a:r>
              <a:rPr lang="en-US" altLang="zh-CN" sz="2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2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这一切是多么美丽、多么诱人啊！我们一起走进这具有南国风光的美丽的海滨小城来看看吧！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7" r="28980" b="33101"/>
          <a:stretch>
            <a:fillRect/>
          </a:stretch>
        </p:blipFill>
        <p:spPr>
          <a:xfrm>
            <a:off x="886408" y="2399103"/>
            <a:ext cx="4578220" cy="2575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板书设计</a:t>
              </a:r>
            </a:p>
          </p:txBody>
        </p:sp>
      </p:grp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486297" y="3005455"/>
            <a:ext cx="615553" cy="15286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none">
            <a:spAutoFit/>
          </a:bodyPr>
          <a:lstStyle/>
          <a:p>
            <a:pPr algn="l"/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海滨小城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280920" y="1958340"/>
            <a:ext cx="1839595" cy="6715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近：海滨</a:t>
            </a:r>
          </a:p>
        </p:txBody>
      </p:sp>
      <p:sp>
        <p:nvSpPr>
          <p:cNvPr id="15" name="左大括号 14"/>
          <p:cNvSpPr/>
          <p:nvPr/>
        </p:nvSpPr>
        <p:spPr>
          <a:xfrm>
            <a:off x="2065020" y="2458085"/>
            <a:ext cx="215900" cy="2356485"/>
          </a:xfrm>
          <a:prstGeom prst="lef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左大括号 15"/>
          <p:cNvSpPr/>
          <p:nvPr/>
        </p:nvSpPr>
        <p:spPr>
          <a:xfrm>
            <a:off x="3799205" y="1751965"/>
            <a:ext cx="153670" cy="1320165"/>
          </a:xfrm>
          <a:prstGeom prst="lef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2280920" y="4338955"/>
            <a:ext cx="1839595" cy="6715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远：小城</a:t>
            </a:r>
          </a:p>
        </p:txBody>
      </p:sp>
      <p:sp>
        <p:nvSpPr>
          <p:cNvPr id="19" name="左大括号 18"/>
          <p:cNvSpPr/>
          <p:nvPr/>
        </p:nvSpPr>
        <p:spPr>
          <a:xfrm flipH="1">
            <a:off x="8231505" y="1682750"/>
            <a:ext cx="360045" cy="3849370"/>
          </a:xfrm>
          <a:prstGeom prst="lef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952875" y="1308735"/>
            <a:ext cx="2909570" cy="6715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大海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色彩丰富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952875" y="2640965"/>
            <a:ext cx="3077210" cy="6715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海滩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动静结合</a:t>
            </a:r>
          </a:p>
        </p:txBody>
      </p:sp>
      <p:sp>
        <p:nvSpPr>
          <p:cNvPr id="22" name="左大括号 21"/>
          <p:cNvSpPr/>
          <p:nvPr/>
        </p:nvSpPr>
        <p:spPr>
          <a:xfrm>
            <a:off x="3799205" y="4094480"/>
            <a:ext cx="153670" cy="1320165"/>
          </a:xfrm>
          <a:prstGeom prst="lef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3952875" y="3651250"/>
            <a:ext cx="4729480" cy="6715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庭院美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树多、叶香、花美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3952875" y="4983480"/>
            <a:ext cx="4147820" cy="6715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街道美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舒适、干净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3952875" y="4385945"/>
            <a:ext cx="4889500" cy="6715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公园美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树大、叶密、人多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8682355" y="3130550"/>
            <a:ext cx="998220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00000"/>
              </a:lnSpc>
            </a:pPr>
            <a:r>
              <a:rPr 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美丽</a:t>
            </a:r>
          </a:p>
          <a:p>
            <a:pPr eaLnBrk="1" latinLnBrk="0" hangingPunct="1">
              <a:lnSpc>
                <a:spcPct val="100000"/>
              </a:lnSpc>
            </a:pPr>
            <a:r>
              <a:rPr 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整洁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7" grpId="0"/>
      <p:bldP spid="20" grpId="0"/>
      <p:bldP spid="21" grpId="0"/>
      <p:bldP spid="22" grpId="0" animBg="1"/>
      <p:bldP spid="27" grpId="0"/>
      <p:bldP spid="28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课堂演练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967671" y="5303958"/>
            <a:ext cx="10456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一道道光线像一把把利剑一样，透过枝叶射进了小屋里。</a:t>
            </a:r>
          </a:p>
        </p:txBody>
      </p:sp>
      <p:sp>
        <p:nvSpPr>
          <p:cNvPr id="24" name="矩形 23"/>
          <p:cNvSpPr/>
          <p:nvPr/>
        </p:nvSpPr>
        <p:spPr>
          <a:xfrm>
            <a:off x="972820" y="1829218"/>
            <a:ext cx="759015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）的大海   （       ）</a:t>
            </a:r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</a:t>
            </a:r>
            <a:r>
              <a:rPr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军舰      </a:t>
            </a:r>
          </a:p>
          <a:p>
            <a:r>
              <a:rPr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一片片（     ）   一艘艘（     ）       </a:t>
            </a:r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973455" y="3057308"/>
            <a:ext cx="8281035" cy="841375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先补充句子再仿写。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31089" y="3615314"/>
            <a:ext cx="7992888" cy="206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一棵棵榕树就像一顶顶撑开的绿绒伞。</a:t>
            </a:r>
          </a:p>
          <a:p>
            <a:r>
              <a:rPr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这句话把</a:t>
            </a:r>
            <a:r>
              <a:rPr sz="3200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比做</a:t>
            </a:r>
            <a:r>
              <a:rPr sz="3200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。我也可以写一个这样的句子</a:t>
            </a:r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  <a:p>
            <a:endParaRPr 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327084" y="4119148"/>
            <a:ext cx="1446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绿绒伞</a:t>
            </a:r>
          </a:p>
        </p:txBody>
      </p:sp>
      <p:sp>
        <p:nvSpPr>
          <p:cNvPr id="32" name="Rectangle 4"/>
          <p:cNvSpPr txBox="1">
            <a:spLocks noChangeArrowheads="1"/>
          </p:cNvSpPr>
          <p:nvPr/>
        </p:nvSpPr>
        <p:spPr bwMode="auto">
          <a:xfrm>
            <a:off x="967671" y="1218616"/>
            <a:ext cx="8280920" cy="1296144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选一选，填一填。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35"/>
          <p:cNvSpPr txBox="1"/>
          <p:nvPr/>
        </p:nvSpPr>
        <p:spPr>
          <a:xfrm>
            <a:off x="5643183" y="2385239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帆船</a:t>
            </a:r>
          </a:p>
        </p:txBody>
      </p:sp>
      <p:sp>
        <p:nvSpPr>
          <p:cNvPr id="34" name="TextBox 38"/>
          <p:cNvSpPr txBox="1"/>
          <p:nvPr/>
        </p:nvSpPr>
        <p:spPr>
          <a:xfrm>
            <a:off x="2702710" y="236297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红云</a:t>
            </a:r>
          </a:p>
        </p:txBody>
      </p:sp>
      <p:sp>
        <p:nvSpPr>
          <p:cNvPr id="35" name="TextBox 39"/>
          <p:cNvSpPr txBox="1"/>
          <p:nvPr/>
        </p:nvSpPr>
        <p:spPr>
          <a:xfrm>
            <a:off x="1363460" y="1815029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浩瀚</a:t>
            </a:r>
          </a:p>
        </p:txBody>
      </p:sp>
      <p:sp>
        <p:nvSpPr>
          <p:cNvPr id="36" name="TextBox 40"/>
          <p:cNvSpPr txBox="1"/>
          <p:nvPr/>
        </p:nvSpPr>
        <p:spPr>
          <a:xfrm>
            <a:off x="4263898" y="1865836"/>
            <a:ext cx="1688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银白色</a:t>
            </a:r>
          </a:p>
        </p:txBody>
      </p:sp>
      <p:sp>
        <p:nvSpPr>
          <p:cNvPr id="37" name="矩形 36"/>
          <p:cNvSpPr/>
          <p:nvPr/>
        </p:nvSpPr>
        <p:spPr>
          <a:xfrm>
            <a:off x="2649611" y="4160163"/>
            <a:ext cx="1099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榕树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973455" y="6154838"/>
            <a:ext cx="10304145" cy="0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build="p"/>
      <p:bldP spid="26" grpId="0"/>
      <p:bldP spid="29" grpId="0"/>
      <p:bldP spid="32" grpId="0" build="p"/>
      <p:bldP spid="33" grpId="0"/>
      <p:bldP spid="34" grpId="0"/>
      <p:bldP spid="35" grpId="0"/>
      <p:bldP spid="36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课堂演练</a:t>
              </a:r>
            </a:p>
          </p:txBody>
        </p:sp>
      </p:grp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563542" y="1558825"/>
            <a:ext cx="11133158" cy="583566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lvl="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小城的树美、花美、环境美，你们知道这样的美是谁创造的吗？</a:t>
            </a:r>
          </a:p>
        </p:txBody>
      </p:sp>
      <p:sp>
        <p:nvSpPr>
          <p:cNvPr id="19" name="矩形 18"/>
          <p:cNvSpPr/>
          <p:nvPr/>
        </p:nvSpPr>
        <p:spPr>
          <a:xfrm>
            <a:off x="2146647" y="2896235"/>
            <a:ext cx="34340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小城勤劳的人民。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27305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7" r="28980" b="331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104902" y="4764429"/>
            <a:ext cx="3924905" cy="320593"/>
            <a:chOff x="445479" y="4315402"/>
            <a:chExt cx="4198082" cy="471187"/>
          </a:xfrm>
        </p:grpSpPr>
        <p:sp>
          <p:nvSpPr>
            <p:cNvPr id="16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67783" y="1522717"/>
            <a:ext cx="6606085" cy="2354193"/>
            <a:chOff x="7229012" y="2045573"/>
            <a:chExt cx="6606085" cy="2354193"/>
          </a:xfrm>
        </p:grpSpPr>
        <p:sp>
          <p:nvSpPr>
            <p:cNvPr id="19" name="矩形 259"/>
            <p:cNvSpPr>
              <a:spLocks noChangeArrowheads="1"/>
            </p:cNvSpPr>
            <p:nvPr/>
          </p:nvSpPr>
          <p:spPr bwMode="auto">
            <a:xfrm>
              <a:off x="7229012" y="2045573"/>
              <a:ext cx="6606085" cy="1769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115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115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三年级 上册 配人教版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 rot="10800000">
              <a:off x="726613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519610" y="3616200"/>
            <a:ext cx="1511802" cy="1486306"/>
            <a:chOff x="-2214610" y="714356"/>
            <a:chExt cx="1785950" cy="1643868"/>
          </a:xfrm>
          <a:noFill/>
        </p:grpSpPr>
        <p:sp>
          <p:nvSpPr>
            <p:cNvPr id="9" name="矩形 8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9"/>
            <p:cNvCxnSpPr>
              <a:stCxn id="9" idx="1"/>
              <a:endCxn id="9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9" idx="0"/>
              <a:endCxn id="9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7"/>
          <p:cNvSpPr txBox="1"/>
          <p:nvPr/>
        </p:nvSpPr>
        <p:spPr>
          <a:xfrm>
            <a:off x="7368156" y="2842116"/>
            <a:ext cx="1154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biàn</a:t>
            </a:r>
            <a:endParaRPr lang="en-US" altLang="zh-CN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088529" y="3615214"/>
            <a:ext cx="1511802" cy="1486306"/>
            <a:chOff x="-2214610" y="714356"/>
            <a:chExt cx="1785950" cy="1643868"/>
          </a:xfrm>
          <a:noFill/>
        </p:grpSpPr>
        <p:sp>
          <p:nvSpPr>
            <p:cNvPr id="14" name="矩形 13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5" name="直接连接符 14"/>
            <p:cNvCxnSpPr>
              <a:stCxn id="14" idx="1"/>
              <a:endCxn id="14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stCxn id="14" idx="0"/>
              <a:endCxn id="14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7177982" y="3533338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遍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642158" y="3616200"/>
            <a:ext cx="1544244" cy="1428268"/>
            <a:chOff x="-2214610" y="714356"/>
            <a:chExt cx="1785950" cy="1643868"/>
          </a:xfrm>
          <a:noFill/>
        </p:grpSpPr>
        <p:sp>
          <p:nvSpPr>
            <p:cNvPr id="19" name="矩形 18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0" name="直接连接符 19"/>
            <p:cNvCxnSpPr>
              <a:stCxn id="19" idx="1"/>
              <a:endCxn id="19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>
              <a:stCxn id="19" idx="0"/>
              <a:endCxn id="19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1728410" y="3463956"/>
            <a:ext cx="1227942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滨</a:t>
            </a:r>
          </a:p>
        </p:txBody>
      </p:sp>
      <p:sp>
        <p:nvSpPr>
          <p:cNvPr id="23" name="TextBox 40"/>
          <p:cNvSpPr txBox="1"/>
          <p:nvPr/>
        </p:nvSpPr>
        <p:spPr>
          <a:xfrm>
            <a:off x="3749376" y="2834929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huī</a:t>
            </a:r>
            <a:endParaRPr lang="en-US" altLang="zh-CN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594172" y="3542786"/>
            <a:ext cx="1271313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灰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5364620" y="3616200"/>
            <a:ext cx="1511802" cy="1486306"/>
            <a:chOff x="-2214610" y="714356"/>
            <a:chExt cx="1785950" cy="1643868"/>
          </a:xfrm>
          <a:noFill/>
        </p:grpSpPr>
        <p:sp>
          <p:nvSpPr>
            <p:cNvPr id="26" name="矩形 25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7" name="直接连接符 26"/>
            <p:cNvCxnSpPr>
              <a:stCxn id="26" idx="1"/>
              <a:endCxn id="26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stCxn id="26" idx="0"/>
              <a:endCxn id="26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54"/>
          <p:cNvSpPr txBox="1"/>
          <p:nvPr/>
        </p:nvSpPr>
        <p:spPr>
          <a:xfrm>
            <a:off x="5716045" y="2834912"/>
            <a:ext cx="726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yú</a:t>
            </a:r>
            <a:endParaRPr lang="en-US" altLang="zh-CN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23"/>
          <p:cNvSpPr txBox="1">
            <a:spLocks noChangeArrowheads="1"/>
          </p:cNvSpPr>
          <p:nvPr/>
        </p:nvSpPr>
        <p:spPr bwMode="auto">
          <a:xfrm>
            <a:off x="5483092" y="3542786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渔</a:t>
            </a:r>
          </a:p>
        </p:txBody>
      </p:sp>
      <p:sp>
        <p:nvSpPr>
          <p:cNvPr id="31" name="TextBox 62"/>
          <p:cNvSpPr txBox="1"/>
          <p:nvPr/>
        </p:nvSpPr>
        <p:spPr>
          <a:xfrm>
            <a:off x="9156254" y="288554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tǎnɡ</a:t>
            </a:r>
            <a:endParaRPr lang="en-US" altLang="zh-CN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959499" y="3615214"/>
            <a:ext cx="1511802" cy="1486306"/>
            <a:chOff x="-2214610" y="714356"/>
            <a:chExt cx="1785950" cy="1643868"/>
          </a:xfrm>
          <a:noFill/>
        </p:grpSpPr>
        <p:sp>
          <p:nvSpPr>
            <p:cNvPr id="33" name="矩形 32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4" name="直接连接符 33"/>
            <p:cNvCxnSpPr>
              <a:stCxn id="33" idx="1"/>
              <a:endCxn id="33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stCxn id="33" idx="0"/>
              <a:endCxn id="33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23"/>
          <p:cNvSpPr txBox="1">
            <a:spLocks noChangeArrowheads="1"/>
          </p:cNvSpPr>
          <p:nvPr/>
        </p:nvSpPr>
        <p:spPr bwMode="auto">
          <a:xfrm>
            <a:off x="9011230" y="3556496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躺</a:t>
            </a:r>
          </a:p>
        </p:txBody>
      </p:sp>
      <p:sp>
        <p:nvSpPr>
          <p:cNvPr id="37" name="TextBox 3"/>
          <p:cNvSpPr txBox="1"/>
          <p:nvPr/>
        </p:nvSpPr>
        <p:spPr>
          <a:xfrm>
            <a:off x="1974256" y="2894102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bīn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674489" y="1329160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会写字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674489" y="1329160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会写字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1503030" y="3641600"/>
            <a:ext cx="1544244" cy="1428268"/>
            <a:chOff x="-2214610" y="714356"/>
            <a:chExt cx="1785950" cy="1643868"/>
          </a:xfrm>
          <a:noFill/>
        </p:grpSpPr>
        <p:sp>
          <p:nvSpPr>
            <p:cNvPr id="40" name="矩形 39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1" name="直接连接符 40"/>
            <p:cNvCxnSpPr>
              <a:stCxn id="40" idx="1"/>
              <a:endCxn id="40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>
              <a:stCxn id="40" idx="0"/>
              <a:endCxn id="40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1589282" y="3489356"/>
            <a:ext cx="1227942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载</a:t>
            </a:r>
          </a:p>
        </p:txBody>
      </p:sp>
      <p:sp>
        <p:nvSpPr>
          <p:cNvPr id="44" name="TextBox 62"/>
          <p:cNvSpPr txBox="1"/>
          <p:nvPr/>
        </p:nvSpPr>
        <p:spPr>
          <a:xfrm>
            <a:off x="7441083" y="2883910"/>
            <a:ext cx="729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yà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7244328" y="3613582"/>
            <a:ext cx="1511802" cy="1486306"/>
            <a:chOff x="-2214610" y="714356"/>
            <a:chExt cx="1785950" cy="1643868"/>
          </a:xfrm>
          <a:noFill/>
        </p:grpSpPr>
        <p:sp>
          <p:nvSpPr>
            <p:cNvPr id="46" name="矩形 45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7" name="直接连接符 46"/>
            <p:cNvCxnSpPr>
              <a:stCxn id="46" idx="1"/>
              <a:endCxn id="46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>
              <a:stCxn id="46" idx="0"/>
              <a:endCxn id="46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23"/>
          <p:cNvSpPr txBox="1">
            <a:spLocks noChangeArrowheads="1"/>
          </p:cNvSpPr>
          <p:nvPr/>
        </p:nvSpPr>
        <p:spPr bwMode="auto">
          <a:xfrm>
            <a:off x="7296059" y="3554864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亚</a:t>
            </a:r>
          </a:p>
        </p:txBody>
      </p:sp>
      <p:sp>
        <p:nvSpPr>
          <p:cNvPr id="50" name="TextBox 3"/>
          <p:cNvSpPr txBox="1"/>
          <p:nvPr/>
        </p:nvSpPr>
        <p:spPr>
          <a:xfrm>
            <a:off x="1835128" y="2847494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pitchFamily="34" charset="0"/>
                <a:sym typeface="Arial" panose="020B0604020202020204" pitchFamily="34" charset="0"/>
              </a:rPr>
              <a:t>zài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cs typeface="汉语拼音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" name="TextBox 47"/>
          <p:cNvSpPr txBox="1"/>
          <p:nvPr/>
        </p:nvSpPr>
        <p:spPr>
          <a:xfrm>
            <a:off x="5626127" y="2840484"/>
            <a:ext cx="840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pitchFamily="34" charset="0"/>
                <a:sym typeface="Arial" panose="020B0604020202020204" pitchFamily="34" charset="0"/>
              </a:rPr>
              <a:t>zāi</a:t>
            </a:r>
            <a:endParaRPr lang="en-US" altLang="zh-CN" sz="4000" dirty="0">
              <a:latin typeface="Arial" panose="020B0604020202020204" pitchFamily="34" charset="0"/>
              <a:ea typeface="思源黑体 CN Regular" panose="020B0500000000000000" pitchFamily="34" charset="-122"/>
              <a:cs typeface="汉语拼音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346500" y="3613582"/>
            <a:ext cx="1511802" cy="1486306"/>
            <a:chOff x="-2214610" y="714356"/>
            <a:chExt cx="1785950" cy="1643868"/>
          </a:xfrm>
          <a:noFill/>
        </p:grpSpPr>
        <p:sp>
          <p:nvSpPr>
            <p:cNvPr id="53" name="矩形 52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4" name="直接连接符 53"/>
            <p:cNvCxnSpPr>
              <a:stCxn id="53" idx="1"/>
              <a:endCxn id="53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>
              <a:stCxn id="53" idx="0"/>
              <a:endCxn id="53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23"/>
          <p:cNvSpPr txBox="1">
            <a:spLocks noChangeArrowheads="1"/>
          </p:cNvSpPr>
          <p:nvPr/>
        </p:nvSpPr>
        <p:spPr bwMode="auto">
          <a:xfrm>
            <a:off x="5435953" y="3531706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栽</a:t>
            </a:r>
          </a:p>
        </p:txBody>
      </p:sp>
      <p:sp>
        <p:nvSpPr>
          <p:cNvPr id="57" name="TextBox 70"/>
          <p:cNvSpPr txBox="1"/>
          <p:nvPr/>
        </p:nvSpPr>
        <p:spPr>
          <a:xfrm>
            <a:off x="9370543" y="2813060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kào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9090916" y="3586158"/>
            <a:ext cx="1511802" cy="1486306"/>
            <a:chOff x="-2214610" y="714356"/>
            <a:chExt cx="1785950" cy="1643868"/>
          </a:xfrm>
          <a:noFill/>
        </p:grpSpPr>
        <p:sp>
          <p:nvSpPr>
            <p:cNvPr id="59" name="矩形 58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60" name="直接连接符 59"/>
            <p:cNvCxnSpPr>
              <a:stCxn id="59" idx="1"/>
              <a:endCxn id="59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>
              <a:stCxn id="59" idx="0"/>
              <a:endCxn id="59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23"/>
          <p:cNvSpPr txBox="1">
            <a:spLocks noChangeArrowheads="1"/>
          </p:cNvSpPr>
          <p:nvPr/>
        </p:nvSpPr>
        <p:spPr bwMode="auto">
          <a:xfrm>
            <a:off x="9180369" y="3504282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夏</a:t>
            </a:r>
          </a:p>
        </p:txBody>
      </p:sp>
      <p:sp>
        <p:nvSpPr>
          <p:cNvPr id="63" name="TextBox 76"/>
          <p:cNvSpPr txBox="1"/>
          <p:nvPr/>
        </p:nvSpPr>
        <p:spPr>
          <a:xfrm>
            <a:off x="3674217" y="2835300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kào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3394590" y="3608398"/>
            <a:ext cx="1511802" cy="1486306"/>
            <a:chOff x="-2214610" y="714356"/>
            <a:chExt cx="1785950" cy="1643868"/>
          </a:xfrm>
          <a:noFill/>
        </p:grpSpPr>
        <p:sp>
          <p:nvSpPr>
            <p:cNvPr id="65" name="矩形 64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66" name="直接连接符 65"/>
            <p:cNvCxnSpPr>
              <a:stCxn id="65" idx="1"/>
              <a:endCxn id="65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>
              <a:stCxn id="65" idx="0"/>
              <a:endCxn id="65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23"/>
          <p:cNvSpPr txBox="1">
            <a:spLocks noChangeArrowheads="1"/>
          </p:cNvSpPr>
          <p:nvPr/>
        </p:nvSpPr>
        <p:spPr bwMode="auto">
          <a:xfrm>
            <a:off x="3484043" y="3526522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9" grpId="0"/>
      <p:bldP spid="50" grpId="0"/>
      <p:bldP spid="51" grpId="0"/>
      <p:bldP spid="56" grpId="0"/>
      <p:bldP spid="57" grpId="0"/>
      <p:bldP spid="62" grpId="0"/>
      <p:bldP spid="63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674489" y="1329160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会写字</a:t>
            </a:r>
          </a:p>
        </p:txBody>
      </p:sp>
      <p:sp>
        <p:nvSpPr>
          <p:cNvPr id="37" name="TextBox 3"/>
          <p:cNvSpPr txBox="1"/>
          <p:nvPr/>
        </p:nvSpPr>
        <p:spPr>
          <a:xfrm>
            <a:off x="7234297" y="261546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jié</a:t>
            </a:r>
          </a:p>
        </p:txBody>
      </p:sp>
      <p:grpSp>
        <p:nvGrpSpPr>
          <p:cNvPr id="69" name="组合 35"/>
          <p:cNvGrpSpPr/>
          <p:nvPr/>
        </p:nvGrpSpPr>
        <p:grpSpPr>
          <a:xfrm>
            <a:off x="6954556" y="3404292"/>
            <a:ext cx="1622099" cy="1500276"/>
            <a:chOff x="-2214610" y="714356"/>
            <a:chExt cx="1785950" cy="1643868"/>
          </a:xfrm>
          <a:noFill/>
        </p:grpSpPr>
        <p:sp>
          <p:nvSpPr>
            <p:cNvPr id="70" name="矩形 69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71" name="直接连接符 70"/>
            <p:cNvCxnSpPr>
              <a:stCxn id="70" idx="1"/>
              <a:endCxn id="70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>
              <a:stCxn id="70" idx="0"/>
              <a:endCxn id="70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23"/>
          <p:cNvSpPr txBox="1">
            <a:spLocks noChangeArrowheads="1"/>
          </p:cNvSpPr>
          <p:nvPr/>
        </p:nvSpPr>
        <p:spPr bwMode="auto">
          <a:xfrm>
            <a:off x="7093114" y="3346800"/>
            <a:ext cx="1227942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洁</a:t>
            </a:r>
          </a:p>
        </p:txBody>
      </p:sp>
      <p:sp>
        <p:nvSpPr>
          <p:cNvPr id="74" name="TextBox 68"/>
          <p:cNvSpPr txBox="1"/>
          <p:nvPr/>
        </p:nvSpPr>
        <p:spPr>
          <a:xfrm>
            <a:off x="3483352" y="2638849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chú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3202258" y="3404327"/>
            <a:ext cx="1511802" cy="1486306"/>
            <a:chOff x="-2214610" y="714356"/>
            <a:chExt cx="1785950" cy="1643868"/>
          </a:xfrm>
          <a:noFill/>
        </p:grpSpPr>
        <p:sp>
          <p:nvSpPr>
            <p:cNvPr id="76" name="矩形 75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77" name="直接连接符 76"/>
            <p:cNvCxnSpPr>
              <a:stCxn id="76" idx="1"/>
              <a:endCxn id="76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>
              <a:stCxn id="76" idx="0"/>
              <a:endCxn id="76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23"/>
          <p:cNvSpPr txBox="1">
            <a:spLocks noChangeArrowheads="1"/>
          </p:cNvSpPr>
          <p:nvPr/>
        </p:nvSpPr>
        <p:spPr bwMode="auto">
          <a:xfrm>
            <a:off x="3272921" y="3345609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除</a:t>
            </a:r>
          </a:p>
        </p:txBody>
      </p:sp>
      <p:sp>
        <p:nvSpPr>
          <p:cNvPr id="80" name="TextBox 74"/>
          <p:cNvSpPr txBox="1"/>
          <p:nvPr/>
        </p:nvSpPr>
        <p:spPr>
          <a:xfrm>
            <a:off x="5384924" y="2631229"/>
            <a:ext cx="840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pitchFamily="34" charset="0"/>
                <a:sym typeface="Arial" panose="020B0604020202020204" pitchFamily="34" charset="0"/>
              </a:rPr>
              <a:t>cǎi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cs typeface="汉语拼音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5073228" y="3404327"/>
            <a:ext cx="1511802" cy="1486306"/>
            <a:chOff x="-2214610" y="714356"/>
            <a:chExt cx="1785950" cy="1643868"/>
          </a:xfrm>
          <a:noFill/>
        </p:grpSpPr>
        <p:sp>
          <p:nvSpPr>
            <p:cNvPr id="82" name="矩形 81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83" name="直接连接符 82"/>
            <p:cNvCxnSpPr>
              <a:stCxn id="82" idx="1"/>
              <a:endCxn id="82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>
              <a:stCxn id="82" idx="0"/>
              <a:endCxn id="82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23"/>
          <p:cNvSpPr txBox="1">
            <a:spLocks noChangeArrowheads="1"/>
          </p:cNvSpPr>
          <p:nvPr/>
        </p:nvSpPr>
        <p:spPr bwMode="auto">
          <a:xfrm>
            <a:off x="5169233" y="3322451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73" grpId="0"/>
      <p:bldP spid="74" grpId="0"/>
      <p:bldP spid="79" grpId="0"/>
      <p:bldP spid="80" grpId="0"/>
      <p:bldP spid="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25" name="TextBox 32"/>
          <p:cNvSpPr txBox="1"/>
          <p:nvPr/>
        </p:nvSpPr>
        <p:spPr>
          <a:xfrm>
            <a:off x="1106536" y="2577604"/>
            <a:ext cx="9751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栽：左下方是“木”，要和“载”区分。</a:t>
            </a:r>
            <a:endParaRPr lang="en-US" altLang="zh-CN" sz="3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洁：右上部是“士”，要和“浩”区分。</a:t>
            </a:r>
          </a:p>
        </p:txBody>
      </p:sp>
      <p:sp>
        <p:nvSpPr>
          <p:cNvPr id="26" name="AutoShape 2"/>
          <p:cNvSpPr>
            <a:spLocks noChangeArrowheads="1"/>
          </p:cNvSpPr>
          <p:nvPr/>
        </p:nvSpPr>
        <p:spPr bwMode="auto">
          <a:xfrm>
            <a:off x="674489" y="1285528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易错提示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27305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9" name="圆角矩形 1"/>
          <p:cNvSpPr/>
          <p:nvPr/>
        </p:nvSpPr>
        <p:spPr>
          <a:xfrm>
            <a:off x="992684" y="1877329"/>
            <a:ext cx="10043616" cy="4032448"/>
          </a:xfrm>
          <a:prstGeom prst="roundRect">
            <a:avLst/>
          </a:prstGeom>
          <a:noFill/>
          <a:ln w="31750">
            <a:solidFill>
              <a:srgbClr val="0070C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1496740" y="2505656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滨</a:t>
            </a: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8803061" y="2191523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2576830" y="2565902"/>
            <a:ext cx="430022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组词：海滨  滨海  </a:t>
            </a:r>
          </a:p>
        </p:txBody>
      </p:sp>
      <p:sp>
        <p:nvSpPr>
          <p:cNvPr id="13" name="TextBox 21"/>
          <p:cNvSpPr txBox="1"/>
          <p:nvPr/>
        </p:nvSpPr>
        <p:spPr>
          <a:xfrm>
            <a:off x="1477769" y="1949337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bīn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1496740" y="3823286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鸥</a:t>
            </a:r>
          </a:p>
        </p:txBody>
      </p: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2576860" y="3874389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组词：海鸥  鸥水相依</a:t>
            </a:r>
          </a:p>
        </p:txBody>
      </p:sp>
      <p:sp>
        <p:nvSpPr>
          <p:cNvPr id="16" name="TextBox 27"/>
          <p:cNvSpPr txBox="1"/>
          <p:nvPr/>
        </p:nvSpPr>
        <p:spPr>
          <a:xfrm>
            <a:off x="1555532" y="326696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ōu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1496740" y="5047422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胳</a:t>
            </a:r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2576860" y="5098525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组词：胳臂  胳膊  胳膊肘</a:t>
            </a:r>
          </a:p>
        </p:txBody>
      </p:sp>
      <p:sp>
        <p:nvSpPr>
          <p:cNvPr id="19" name="TextBox 30"/>
          <p:cNvSpPr txBox="1"/>
          <p:nvPr/>
        </p:nvSpPr>
        <p:spPr>
          <a:xfrm>
            <a:off x="1477769" y="449110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pitchFamily="34" charset="0"/>
                <a:sym typeface="Arial" panose="020B0604020202020204" pitchFamily="34" charset="0"/>
              </a:rPr>
              <a:t>gē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9" name="圆角矩形 1"/>
          <p:cNvSpPr/>
          <p:nvPr/>
        </p:nvSpPr>
        <p:spPr>
          <a:xfrm>
            <a:off x="992684" y="1877329"/>
            <a:ext cx="10043616" cy="4032448"/>
          </a:xfrm>
          <a:prstGeom prst="roundRect">
            <a:avLst/>
          </a:prstGeom>
          <a:noFill/>
          <a:ln w="31750">
            <a:solidFill>
              <a:srgbClr val="0070C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8803061" y="2191523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1776140" y="3789996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睬</a:t>
            </a:r>
          </a:p>
        </p:txBody>
      </p:sp>
      <p:sp>
        <p:nvSpPr>
          <p:cNvPr id="21" name="TextBox 23"/>
          <p:cNvSpPr txBox="1">
            <a:spLocks noChangeArrowheads="1"/>
          </p:cNvSpPr>
          <p:nvPr/>
        </p:nvSpPr>
        <p:spPr bwMode="auto">
          <a:xfrm>
            <a:off x="2856260" y="3841099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组词：理睬    不理不睬</a:t>
            </a:r>
          </a:p>
        </p:txBody>
      </p:sp>
      <p:sp>
        <p:nvSpPr>
          <p:cNvPr id="22" name="TextBox 31"/>
          <p:cNvSpPr txBox="1"/>
          <p:nvPr/>
        </p:nvSpPr>
        <p:spPr>
          <a:xfrm>
            <a:off x="1757169" y="3233677"/>
            <a:ext cx="736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cǎi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23"/>
          <p:cNvSpPr txBox="1">
            <a:spLocks noChangeArrowheads="1"/>
          </p:cNvSpPr>
          <p:nvPr/>
        </p:nvSpPr>
        <p:spPr bwMode="auto">
          <a:xfrm>
            <a:off x="1759630" y="2549097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臂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983260" y="2600200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组词：胳臂</a:t>
            </a:r>
          </a:p>
        </p:txBody>
      </p:sp>
      <p:sp>
        <p:nvSpPr>
          <p:cNvPr id="25" name="TextBox 31"/>
          <p:cNvSpPr txBox="1"/>
          <p:nvPr/>
        </p:nvSpPr>
        <p:spPr>
          <a:xfrm>
            <a:off x="1740659" y="1992778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bei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23"/>
          <p:cNvSpPr txBox="1">
            <a:spLocks noChangeArrowheads="1"/>
          </p:cNvSpPr>
          <p:nvPr/>
        </p:nvSpPr>
        <p:spPr bwMode="auto">
          <a:xfrm>
            <a:off x="1776140" y="4892773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载</a:t>
            </a:r>
          </a:p>
        </p:txBody>
      </p:sp>
      <p:sp>
        <p:nvSpPr>
          <p:cNvPr id="27" name="TextBox 23"/>
          <p:cNvSpPr txBox="1">
            <a:spLocks noChangeArrowheads="1"/>
          </p:cNvSpPr>
          <p:nvPr/>
        </p:nvSpPr>
        <p:spPr bwMode="auto">
          <a:xfrm>
            <a:off x="2856260" y="4943876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组词：栽树  栽花  超载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57169" y="4336454"/>
            <a:ext cx="711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zài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9" name="圆角矩形 1"/>
          <p:cNvSpPr/>
          <p:nvPr/>
        </p:nvSpPr>
        <p:spPr>
          <a:xfrm>
            <a:off x="992684" y="1877329"/>
            <a:ext cx="10043616" cy="4032448"/>
          </a:xfrm>
          <a:prstGeom prst="roundRect">
            <a:avLst/>
          </a:prstGeom>
          <a:noFill/>
          <a:ln w="31750">
            <a:solidFill>
              <a:srgbClr val="0070C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8803061" y="2191523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8" name="TextBox 23"/>
          <p:cNvSpPr txBox="1">
            <a:spLocks noChangeArrowheads="1"/>
          </p:cNvSpPr>
          <p:nvPr/>
        </p:nvSpPr>
        <p:spPr bwMode="auto">
          <a:xfrm>
            <a:off x="1826940" y="3827962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亚</a:t>
            </a: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2907060" y="3879065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组词：亚热带  亚洲  亚军</a:t>
            </a:r>
          </a:p>
        </p:txBody>
      </p:sp>
      <p:sp>
        <p:nvSpPr>
          <p:cNvPr id="12" name="TextBox 30"/>
          <p:cNvSpPr txBox="1"/>
          <p:nvPr/>
        </p:nvSpPr>
        <p:spPr>
          <a:xfrm>
            <a:off x="1807969" y="3271643"/>
            <a:ext cx="619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yà</a:t>
            </a:r>
            <a:endParaRPr 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1826940" y="2684545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凰</a:t>
            </a: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2907060" y="2735648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组词：凤凰  凤凰树  </a:t>
            </a:r>
          </a:p>
        </p:txBody>
      </p:sp>
      <p:sp>
        <p:nvSpPr>
          <p:cNvPr id="15" name="TextBox 27"/>
          <p:cNvSpPr txBox="1"/>
          <p:nvPr/>
        </p:nvSpPr>
        <p:spPr>
          <a:xfrm>
            <a:off x="1807969" y="2191523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pitchFamily="34" charset="0"/>
                <a:sym typeface="Arial" panose="020B0604020202020204" pitchFamily="34" charset="0"/>
              </a:rPr>
              <a:t>huáng</a:t>
            </a:r>
            <a:endParaRPr lang="en-US" sz="3200" dirty="0">
              <a:latin typeface="Arial" panose="020B0604020202020204" pitchFamily="34" charset="0"/>
              <a:ea typeface="思源黑体 CN Regular" panose="020B0500000000000000" pitchFamily="34" charset="-122"/>
              <a:cs typeface="汉语拼音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1845911" y="4858731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榕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2926031" y="4909834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组词：榕树</a:t>
            </a:r>
          </a:p>
        </p:txBody>
      </p:sp>
      <p:sp>
        <p:nvSpPr>
          <p:cNvPr id="18" name="TextBox 34"/>
          <p:cNvSpPr txBox="1"/>
          <p:nvPr/>
        </p:nvSpPr>
        <p:spPr>
          <a:xfrm>
            <a:off x="1826940" y="4343052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róng</a:t>
            </a:r>
            <a:endParaRPr 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1025</Words>
  <Application>Microsoft Office PowerPoint</Application>
  <PresentationFormat>宽屏</PresentationFormat>
  <Paragraphs>215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Calibri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2020-10-20T08:00:26Z</dcterms:created>
  <dcterms:modified xsi:type="dcterms:W3CDTF">2021-01-08T23:48:07Z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