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7" r:id="rId20"/>
    <p:sldId id="257" r:id="rId21"/>
  </p:sldIdLst>
  <p:sldSz cx="12192000" cy="6858000"/>
  <p:notesSz cx="6858000" cy="9144000"/>
  <p:embeddedFontLst>
    <p:embeddedFont>
      <p:font typeface="FandolFang R" panose="02010600030101010101" charset="-122"/>
      <p:regular r:id="rId23"/>
    </p:embeddedFont>
    <p:embeddedFont>
      <p:font typeface="思源黑体 CN Light" panose="02010600030101010101" charset="-122"/>
      <p:regular r:id="rId24"/>
    </p:embeddedFont>
    <p:embeddedFont>
      <p:font typeface="演示斜黑体" panose="02010600030101010101" charset="-122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E02280D-A11C-4D42-B704-9B4F43FD74CD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4B724880-B3DE-401F-9E8B-31D3787CD83E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724880-B3DE-401F-9E8B-31D3787CD83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8892" r="15008" b="60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800102" y="4599329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62983" y="1806959"/>
            <a:ext cx="6606085" cy="1904851"/>
            <a:chOff x="7229012" y="2494915"/>
            <a:chExt cx="6606085" cy="1904851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7229012" y="2494915"/>
              <a:ext cx="660608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72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父亲、树林和鸟</a:t>
              </a:r>
              <a:endParaRPr lang="en-US" altLang="zh-CN" sz="72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266131" y="3938101"/>
              <a:ext cx="40861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2" cy="681343"/>
            <a:chOff x="305216" y="259882"/>
            <a:chExt cx="1194776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6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课文早知道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7" y="1752600"/>
            <a:ext cx="3341013" cy="4486503"/>
          </a:xfrm>
          <a:prstGeom prst="rect">
            <a:avLst/>
          </a:prstGeom>
        </p:spPr>
      </p:pic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74489" y="1402217"/>
            <a:ext cx="7786687" cy="37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7305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zh-CN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父亲一生最喜欢树林和歌唱的鸟。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童年时，一个春天的黎明，父亲带着我从滹沱河岸的一片树林边走过。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父亲突然站定，朝幽深的雾蒙蒙的树林，上上下下地望了又望，用鼻子闻了又闻。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“林子里有不少鸟。”父亲喃喃着。</a:t>
            </a:r>
          </a:p>
          <a:p>
            <a:pPr>
              <a:lnSpc>
                <a:spcPct val="150000"/>
              </a:lnSpc>
            </a:pPr>
            <a:r>
              <a:rPr lang="zh-CN" altLang="zh-CN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并没有看见一只飞鸟，并没有听到一声鸟叫。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我茫茫然地望着宁神静气的像树一般兀立的父亲。</a:t>
            </a:r>
            <a:r>
              <a:rPr lang="zh-CN" altLang="en-US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2" cy="681343"/>
            <a:chOff x="305216" y="259882"/>
            <a:chExt cx="1194776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6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课文早知道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7" y="1752600"/>
            <a:ext cx="3341013" cy="4486503"/>
          </a:xfrm>
          <a:prstGeom prst="rect">
            <a:avLst/>
          </a:prstGeom>
        </p:spPr>
      </p:pic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677147" y="1402217"/>
            <a:ext cx="7322940" cy="3264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</a:t>
            </a:r>
            <a:r>
              <a:rPr lang="en-US" altLang="zh-CN" dirty="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父亲指着一棵树的一根树枝对我说：“看那里，没有风，叶子为什么在动？”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我仔细找，没有找到动着的那几片叶子。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“还有鸟味。”父亲轻声说，他生怕惊动了鸟。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我只闻到浓浓的苦苦的草木气息，没有闻到什么鸟的气味。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“鸟也有气味？”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“有。树林里过夜的鸟总是一群，羽毛焐得热腾腾的。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2" cy="681343"/>
            <a:chOff x="305216" y="259882"/>
            <a:chExt cx="1194776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6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课文早知道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7" y="1752600"/>
            <a:ext cx="3341013" cy="4486503"/>
          </a:xfrm>
          <a:prstGeom prst="rect">
            <a:avLst/>
          </a:prstGeom>
        </p:spPr>
      </p:pic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674489" y="1445534"/>
            <a:ext cx="7500937" cy="36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sz="16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dirty="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黎明时，所有的鸟抖动着浑身的羽翎，要抖净露水和湿气。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每一个张开的喙舒畅地呼吸着，深深地呼吸着。</a:t>
            </a:r>
          </a:p>
          <a:p>
            <a:pPr>
              <a:lnSpc>
                <a:spcPct val="200000"/>
              </a:lnSpc>
            </a:pPr>
            <a:r>
              <a:rPr lang="en-US" altLang="zh-CN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鸟要准备唱歌了。”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父亲和我坐在树林边，鸟真的唱了起来。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“这是树林和鸟最快活的时刻。”父亲说。</a:t>
            </a:r>
          </a:p>
          <a:p>
            <a:pPr>
              <a:lnSpc>
                <a:spcPct val="20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我知道父亲此时也最快活。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2" cy="681343"/>
            <a:chOff x="305216" y="259882"/>
            <a:chExt cx="1194776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6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课文早知道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7" y="1752600"/>
            <a:ext cx="3341013" cy="4486503"/>
          </a:xfrm>
          <a:prstGeom prst="rect">
            <a:avLst/>
          </a:prstGeom>
        </p:spPr>
      </p:pic>
      <p:sp>
        <p:nvSpPr>
          <p:cNvPr id="9" name="文本框 1"/>
          <p:cNvSpPr txBox="1">
            <a:spLocks noChangeArrowheads="1"/>
          </p:cNvSpPr>
          <p:nvPr/>
        </p:nvSpPr>
        <p:spPr bwMode="auto">
          <a:xfrm>
            <a:off x="674489" y="1462088"/>
            <a:ext cx="75009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en-US" altLang="zh-CN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</a:t>
            </a: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过了几天，父亲对我说：“鸟最快活的时刻，飞离树枝的那一瞬间，最容易被猎人打中。”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“为什么？”我惊愕地问。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父亲说：“黎明时的鸟，翅膀潮湿，飞起来沉重。”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我真高兴，父亲不是猎人。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课文赏析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7" y="1752600"/>
            <a:ext cx="3341013" cy="4486503"/>
          </a:xfrm>
          <a:prstGeom prst="rect">
            <a:avLst/>
          </a:prstGeom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747713" y="1730375"/>
            <a:ext cx="7650162" cy="2766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4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40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文章用“父亲一生最喜欢树林和歌唱的鸟”这句话开头有什么作用？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课文赏析</a:t>
              </a:r>
            </a:p>
          </p:txBody>
        </p:sp>
      </p:grpSp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811213" y="1271701"/>
            <a:ext cx="394811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参考答案：</a:t>
            </a:r>
            <a:r>
              <a:rPr lang="zh-CN" altLang="en-US" sz="32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en-US" altLang="zh-CN" sz="32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157288" y="2451100"/>
            <a:ext cx="4424362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①开门见山，点题；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57288" y="3848100"/>
            <a:ext cx="735169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200" b="1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②概括了父亲、树林和鸟三者的关系；</a:t>
            </a: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1157288" y="5006975"/>
            <a:ext cx="6086923" cy="754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200" b="1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③抓住了全文中心和情感基调。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7" y="1752600"/>
            <a:ext cx="3341013" cy="448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课文赏析</a:t>
              </a:r>
            </a:p>
          </p:txBody>
        </p:sp>
      </p:grpSp>
      <p:sp>
        <p:nvSpPr>
          <p:cNvPr id="12" name="文本框 2"/>
          <p:cNvSpPr txBox="1">
            <a:spLocks noChangeArrowheads="1"/>
          </p:cNvSpPr>
          <p:nvPr/>
        </p:nvSpPr>
        <p:spPr bwMode="auto">
          <a:xfrm>
            <a:off x="674489" y="1365850"/>
            <a:ext cx="7459662" cy="149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3200" b="1"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>
                <a:ea typeface="思源黑体 CN Regular" panose="020B0500000000000000" pitchFamily="34" charset="-122"/>
                <a:sym typeface="Arial" panose="020B0604020202020204" pitchFamily="34" charset="0"/>
              </a:rPr>
              <a:t>春天的黎明，父亲来到树林边怎么就知道“林子里有不少鸟”</a:t>
            </a:r>
            <a:r>
              <a:rPr lang="en-US" altLang="zh-CN" sz="3200" b="1">
                <a:ea typeface="思源黑体 CN Regular" panose="020B0500000000000000" pitchFamily="34" charset="-122"/>
                <a:sym typeface="Arial" panose="020B0604020202020204" pitchFamily="34" charset="0"/>
              </a:rPr>
              <a:t>？</a:t>
            </a: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584126" y="3212112"/>
            <a:ext cx="4454525" cy="1315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800">
                <a:solidFill>
                  <a:srgbClr val="00B05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答：因为父亲闻到了鸟味；没有风，看到了树叶在动。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7" y="1752600"/>
            <a:ext cx="3341013" cy="448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课堂小结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7" y="1752600"/>
            <a:ext cx="3341013" cy="4486503"/>
          </a:xfrm>
          <a:prstGeom prst="rect">
            <a:avLst/>
          </a:prstGeom>
        </p:spPr>
      </p:pic>
      <p:sp>
        <p:nvSpPr>
          <p:cNvPr id="7" name="文本框 4"/>
          <p:cNvSpPr txBox="1">
            <a:spLocks noChangeArrowheads="1"/>
          </p:cNvSpPr>
          <p:nvPr/>
        </p:nvSpPr>
        <p:spPr bwMode="auto">
          <a:xfrm>
            <a:off x="683937" y="1402217"/>
            <a:ext cx="7656512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同学们，</a:t>
            </a:r>
            <a:r>
              <a:rPr lang="zh-CN" altLang="zh-CN" sz="32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大自然就在我们身边，它带给我们许多的快乐和财富，用它的身体养育着人类。我们应该和大自然和谐共处，和大自然中的动物和谐共存。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2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1600200" y="1771650"/>
            <a:ext cx="46355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父亲</a:t>
            </a:r>
          </a:p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、树林和鸟</a:t>
            </a:r>
          </a:p>
        </p:txBody>
      </p:sp>
      <p:sp>
        <p:nvSpPr>
          <p:cNvPr id="11" name="文本框 2"/>
          <p:cNvSpPr txBox="1">
            <a:spLocks noChangeArrowheads="1"/>
          </p:cNvSpPr>
          <p:nvPr/>
        </p:nvSpPr>
        <p:spPr bwMode="auto">
          <a:xfrm>
            <a:off x="1833563" y="1771650"/>
            <a:ext cx="3803650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            看叶知鸟      </a:t>
            </a:r>
          </a:p>
          <a:p>
            <a:endParaRPr lang="zh-CN" altLang="en-US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            闻鸟知味            </a:t>
            </a:r>
          </a:p>
          <a:p>
            <a:endParaRPr lang="zh-CN" altLang="en-US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            知鸟快活         </a:t>
            </a:r>
          </a:p>
          <a:p>
            <a:endParaRPr lang="zh-CN" altLang="en-US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             怕鸟危险 </a:t>
            </a:r>
          </a:p>
        </p:txBody>
      </p:sp>
      <p:sp>
        <p:nvSpPr>
          <p:cNvPr id="13" name=" 2050"/>
          <p:cNvSpPr/>
          <p:nvPr/>
        </p:nvSpPr>
        <p:spPr bwMode="auto">
          <a:xfrm flipH="1">
            <a:off x="2279650" y="1831975"/>
            <a:ext cx="85725" cy="2984500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zh-CN" altLang="en-US" sz="135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 2050"/>
          <p:cNvSpPr/>
          <p:nvPr/>
        </p:nvSpPr>
        <p:spPr bwMode="auto">
          <a:xfrm>
            <a:off x="5527675" y="1771650"/>
            <a:ext cx="109538" cy="3124200"/>
          </a:xfrm>
          <a:custGeom>
            <a:avLst/>
            <a:gdLst>
              <a:gd name="T0" fmla="*/ 2147483646 w 41"/>
              <a:gd name="T1" fmla="*/ 2147483646 h 281"/>
              <a:gd name="T2" fmla="*/ 2147483646 w 41"/>
              <a:gd name="T3" fmla="*/ 2147483646 h 281"/>
              <a:gd name="T4" fmla="*/ 0 w 41"/>
              <a:gd name="T5" fmla="*/ 0 h 281"/>
              <a:gd name="T6" fmla="*/ 2147483646 w 41"/>
              <a:gd name="T7" fmla="*/ 2147483646 h 281"/>
              <a:gd name="T8" fmla="*/ 2147483646 w 41"/>
              <a:gd name="T9" fmla="*/ 2147483646 h 281"/>
              <a:gd name="T10" fmla="*/ 2147483646 w 41"/>
              <a:gd name="T11" fmla="*/ 2147483646 h 281"/>
              <a:gd name="T12" fmla="*/ 2147483646 w 41"/>
              <a:gd name="T13" fmla="*/ 2147483646 h 281"/>
              <a:gd name="T14" fmla="*/ 2147483646 w 41"/>
              <a:gd name="T15" fmla="*/ 2147483646 h 281"/>
              <a:gd name="T16" fmla="*/ 2147483646 w 41"/>
              <a:gd name="T17" fmla="*/ 2147483646 h 281"/>
              <a:gd name="T18" fmla="*/ 2147483646 w 41"/>
              <a:gd name="T19" fmla="*/ 2147483646 h 281"/>
              <a:gd name="T20" fmla="*/ 2147483646 w 41"/>
              <a:gd name="T21" fmla="*/ 2147483646 h 281"/>
              <a:gd name="T22" fmla="*/ 2147483646 w 41"/>
              <a:gd name="T23" fmla="*/ 2147483646 h 281"/>
              <a:gd name="T24" fmla="*/ 2147483646 w 41"/>
              <a:gd name="T25" fmla="*/ 2147483646 h 281"/>
              <a:gd name="T26" fmla="*/ 0 w 41"/>
              <a:gd name="T27" fmla="*/ 2147483646 h 281"/>
              <a:gd name="T28" fmla="*/ 2147483646 w 41"/>
              <a:gd name="T29" fmla="*/ 2147483646 h 281"/>
              <a:gd name="T30" fmla="*/ 2147483646 w 41"/>
              <a:gd name="T31" fmla="*/ 2147483646 h 281"/>
              <a:gd name="T32" fmla="*/ 2147483646 w 41"/>
              <a:gd name="T33" fmla="*/ 2147483646 h 281"/>
              <a:gd name="T34" fmla="*/ 2147483646 w 41"/>
              <a:gd name="T35" fmla="*/ 2147483646 h 281"/>
              <a:gd name="T36" fmla="*/ 2147483646 w 41"/>
              <a:gd name="T37" fmla="*/ 2147483646 h 281"/>
              <a:gd name="T38" fmla="*/ 2147483646 w 41"/>
              <a:gd name="T39" fmla="*/ 2147483646 h 281"/>
              <a:gd name="T40" fmla="*/ 2147483646 w 41"/>
              <a:gd name="T41" fmla="*/ 2147483646 h 281"/>
              <a:gd name="T42" fmla="*/ 2147483646 w 41"/>
              <a:gd name="T43" fmla="*/ 2147483646 h 281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1" h="281">
                <a:moveTo>
                  <a:pt x="15" y="41"/>
                </a:moveTo>
                <a:cubicBezTo>
                  <a:pt x="15" y="29"/>
                  <a:pt x="13" y="19"/>
                  <a:pt x="11" y="13"/>
                </a:cubicBezTo>
                <a:cubicBezTo>
                  <a:pt x="9" y="7"/>
                  <a:pt x="5" y="2"/>
                  <a:pt x="0" y="0"/>
                </a:cubicBezTo>
                <a:cubicBezTo>
                  <a:pt x="10" y="0"/>
                  <a:pt x="17" y="3"/>
                  <a:pt x="21" y="9"/>
                </a:cubicBezTo>
                <a:cubicBezTo>
                  <a:pt x="25" y="14"/>
                  <a:pt x="27" y="27"/>
                  <a:pt x="27" y="45"/>
                </a:cubicBezTo>
                <a:cubicBezTo>
                  <a:pt x="27" y="103"/>
                  <a:pt x="27" y="103"/>
                  <a:pt x="27" y="103"/>
                </a:cubicBezTo>
                <a:cubicBezTo>
                  <a:pt x="27" y="114"/>
                  <a:pt x="28" y="122"/>
                  <a:pt x="30" y="128"/>
                </a:cubicBezTo>
                <a:cubicBezTo>
                  <a:pt x="32" y="134"/>
                  <a:pt x="35" y="138"/>
                  <a:pt x="41" y="141"/>
                </a:cubicBezTo>
                <a:cubicBezTo>
                  <a:pt x="35" y="143"/>
                  <a:pt x="31" y="147"/>
                  <a:pt x="30" y="153"/>
                </a:cubicBezTo>
                <a:cubicBezTo>
                  <a:pt x="28" y="158"/>
                  <a:pt x="27" y="167"/>
                  <a:pt x="27" y="179"/>
                </a:cubicBezTo>
                <a:cubicBezTo>
                  <a:pt x="27" y="232"/>
                  <a:pt x="27" y="232"/>
                  <a:pt x="27" y="232"/>
                </a:cubicBezTo>
                <a:cubicBezTo>
                  <a:pt x="27" y="245"/>
                  <a:pt x="26" y="255"/>
                  <a:pt x="25" y="262"/>
                </a:cubicBezTo>
                <a:cubicBezTo>
                  <a:pt x="23" y="269"/>
                  <a:pt x="20" y="274"/>
                  <a:pt x="16" y="277"/>
                </a:cubicBezTo>
                <a:cubicBezTo>
                  <a:pt x="12" y="279"/>
                  <a:pt x="7" y="281"/>
                  <a:pt x="0" y="281"/>
                </a:cubicBezTo>
                <a:cubicBezTo>
                  <a:pt x="5" y="279"/>
                  <a:pt x="9" y="274"/>
                  <a:pt x="11" y="268"/>
                </a:cubicBezTo>
                <a:cubicBezTo>
                  <a:pt x="13" y="261"/>
                  <a:pt x="15" y="252"/>
                  <a:pt x="15" y="240"/>
                </a:cubicBezTo>
                <a:cubicBezTo>
                  <a:pt x="15" y="186"/>
                  <a:pt x="15" y="186"/>
                  <a:pt x="15" y="186"/>
                </a:cubicBezTo>
                <a:cubicBezTo>
                  <a:pt x="15" y="172"/>
                  <a:pt x="15" y="162"/>
                  <a:pt x="17" y="155"/>
                </a:cubicBezTo>
                <a:cubicBezTo>
                  <a:pt x="19" y="148"/>
                  <a:pt x="23" y="144"/>
                  <a:pt x="29" y="141"/>
                </a:cubicBezTo>
                <a:cubicBezTo>
                  <a:pt x="23" y="138"/>
                  <a:pt x="19" y="133"/>
                  <a:pt x="17" y="127"/>
                </a:cubicBezTo>
                <a:cubicBezTo>
                  <a:pt x="15" y="121"/>
                  <a:pt x="15" y="111"/>
                  <a:pt x="15" y="98"/>
                </a:cubicBezTo>
                <a:lnTo>
                  <a:pt x="15" y="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buFontTx/>
              <a:buNone/>
              <a:defRPr/>
            </a:pPr>
            <a:endParaRPr lang="zh-CN" altLang="en-US" sz="135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文本框 3"/>
          <p:cNvSpPr txBox="1">
            <a:spLocks noChangeArrowheads="1"/>
          </p:cNvSpPr>
          <p:nvPr/>
        </p:nvSpPr>
        <p:spPr bwMode="auto">
          <a:xfrm>
            <a:off x="5870576" y="2970282"/>
            <a:ext cx="84029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爱 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7" y="1752600"/>
            <a:ext cx="3341013" cy="448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15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3426521" cy="681343"/>
            <a:chOff x="305216" y="259882"/>
            <a:chExt cx="1742613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554813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教学目标及重难点</a:t>
              </a:r>
            </a:p>
          </p:txBody>
        </p: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674489" y="1044924"/>
            <a:ext cx="7896225" cy="519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教学目标：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、在阅读中独立认识</a:t>
            </a:r>
            <a:r>
              <a:rPr lang="en-US" altLang="zh-CN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个生字，会写</a:t>
            </a:r>
            <a:r>
              <a:rPr lang="en-US" altLang="zh-CN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个生字。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、了解父亲一生最喜欢树林和唱歌的鸟的故事。  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、激发学生爱鸟、护鸟的思想感情。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教学重点：</a:t>
            </a:r>
          </a:p>
          <a:p>
            <a:pPr>
              <a:lnSpc>
                <a:spcPct val="200000"/>
              </a:lnSpc>
            </a:pP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1、在阅读中独立认识</a:t>
            </a:r>
            <a:r>
              <a:rPr lang="en-US" altLang="zh-CN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个生字，会写</a:t>
            </a:r>
            <a:r>
              <a:rPr lang="en-US" altLang="zh-CN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13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个生字。</a:t>
            </a:r>
          </a:p>
          <a:p>
            <a:pPr>
              <a:lnSpc>
                <a:spcPct val="200000"/>
              </a:lnSpc>
            </a:pPr>
            <a:r>
              <a:rPr lang="en-US" altLang="zh-CN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、有感情地朗读课文，体会</a:t>
            </a:r>
            <a:r>
              <a:rPr lang="en-US" altLang="zh-CN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父亲”爱鸟之情和“我”的护鸟心愿。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教学难点：</a:t>
            </a:r>
            <a:endParaRPr lang="zh-CN" altLang="en-US" sz="1400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1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了解课文描写的方法，体会作者的思想感情。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7" y="1752600"/>
            <a:ext cx="3341013" cy="448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" t="8892" r="15008" b="603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87402" y="4548529"/>
            <a:ext cx="3924905" cy="320593"/>
            <a:chOff x="445479" y="4315402"/>
            <a:chExt cx="4198082" cy="471187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xippt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750283" y="1756159"/>
            <a:ext cx="6606085" cy="1904851"/>
            <a:chOff x="7229012" y="2494915"/>
            <a:chExt cx="6606085" cy="1904851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7229012" y="2494915"/>
              <a:ext cx="6606085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defTabSz="457200">
                <a:buFont typeface="Arial" panose="020B0604020202020204" pitchFamily="34" charset="0"/>
                <a:buNone/>
              </a:pPr>
              <a:r>
                <a:rPr lang="zh-CN" altLang="en-US" sz="7200" dirty="0">
                  <a:solidFill>
                    <a:schemeClr val="bg1"/>
                  </a:solidFill>
                  <a:latin typeface="演示斜黑体" panose="00000A08000000000000" pitchFamily="50" charset="-122"/>
                  <a:ea typeface="演示斜黑体" panose="00000A08000000000000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感谢各位的聆听</a:t>
              </a:r>
              <a:endParaRPr lang="en-US" altLang="zh-CN" sz="7200" dirty="0">
                <a:solidFill>
                  <a:schemeClr val="bg1"/>
                </a:solidFill>
                <a:latin typeface="演示斜黑体" panose="00000A08000000000000" pitchFamily="50" charset="-122"/>
                <a:ea typeface="演示斜黑体" panose="00000A08000000000000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266131" y="3938101"/>
              <a:ext cx="408612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 rot="10800000">
              <a:off x="726613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5841999" y="1808844"/>
            <a:ext cx="5453062" cy="3240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ea typeface="思源黑体 CN Regular" panose="020B0500000000000000" pitchFamily="34" charset="-122"/>
                <a:sym typeface="Arial" panose="020B0604020202020204" pitchFamily="34" charset="0"/>
              </a:rPr>
              <a:t>        </a:t>
            </a:r>
            <a:r>
              <a:rPr lang="zh-CN" altLang="en-US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同学们，一位喜欢树林和唱歌的鸟的父亲，带着他的孩子经过滹沱河岸的树林。父亲对孩子说了些什么呢？今天我们就来学习第</a:t>
            </a:r>
            <a:r>
              <a:rPr lang="en-US" altLang="zh-CN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22</a:t>
            </a:r>
            <a:r>
              <a:rPr lang="zh-CN" altLang="en-US" sz="2800" dirty="0">
                <a:ea typeface="思源黑体 CN Regular" panose="020B0500000000000000" pitchFamily="34" charset="-122"/>
                <a:sym typeface="Arial" panose="020B0604020202020204" pitchFamily="34" charset="0"/>
              </a:rPr>
              <a:t>课《父亲、树林和鸟》。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7" t="8892" r="1391" b="6037"/>
          <a:stretch>
            <a:fillRect/>
          </a:stretch>
        </p:blipFill>
        <p:spPr>
          <a:xfrm>
            <a:off x="1229879" y="2075249"/>
            <a:ext cx="3753955" cy="24584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会认的字</a:t>
              </a:r>
            </a:p>
          </p:txBody>
        </p:sp>
      </p:grpSp>
      <p:sp>
        <p:nvSpPr>
          <p:cNvPr id="9" name="文本框 7"/>
          <p:cNvSpPr txBox="1">
            <a:spLocks noChangeArrowheads="1"/>
          </p:cNvSpPr>
          <p:nvPr/>
        </p:nvSpPr>
        <p:spPr bwMode="auto">
          <a:xfrm>
            <a:off x="5602288" y="2632075"/>
            <a:ext cx="13652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瞬</a:t>
            </a:r>
          </a:p>
        </p:txBody>
      </p:sp>
      <p:sp>
        <p:nvSpPr>
          <p:cNvPr id="11" name="文本框 8"/>
          <p:cNvSpPr txBox="1">
            <a:spLocks noChangeArrowheads="1"/>
          </p:cNvSpPr>
          <p:nvPr/>
        </p:nvSpPr>
        <p:spPr bwMode="auto">
          <a:xfrm>
            <a:off x="4062413" y="2632075"/>
            <a:ext cx="10017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畅</a:t>
            </a:r>
          </a:p>
        </p:txBody>
      </p:sp>
      <p:sp>
        <p:nvSpPr>
          <p:cNvPr id="12" name="文本框 9"/>
          <p:cNvSpPr txBox="1">
            <a:spLocks noChangeArrowheads="1"/>
          </p:cNvSpPr>
          <p:nvPr/>
        </p:nvSpPr>
        <p:spPr bwMode="auto">
          <a:xfrm>
            <a:off x="979488" y="2632075"/>
            <a:ext cx="1001712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黎</a:t>
            </a:r>
          </a:p>
        </p:txBody>
      </p:sp>
      <p:sp>
        <p:nvSpPr>
          <p:cNvPr id="13" name="文本框 11"/>
          <p:cNvSpPr txBox="1">
            <a:spLocks noChangeArrowheads="1"/>
          </p:cNvSpPr>
          <p:nvPr/>
        </p:nvSpPr>
        <p:spPr bwMode="auto">
          <a:xfrm>
            <a:off x="7216775" y="2632075"/>
            <a:ext cx="86995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猎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2254250" y="1924050"/>
            <a:ext cx="12874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níng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1077913" y="1924050"/>
            <a:ext cx="6365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lí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448300" y="1924050"/>
            <a:ext cx="1519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shùn</a:t>
            </a: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7216775" y="1924050"/>
            <a:ext cx="1009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liè</a:t>
            </a:r>
          </a:p>
        </p:txBody>
      </p:sp>
      <p:sp>
        <p:nvSpPr>
          <p:cNvPr id="18" name="文本框 1"/>
          <p:cNvSpPr txBox="1">
            <a:spLocks noChangeArrowheads="1"/>
          </p:cNvSpPr>
          <p:nvPr/>
        </p:nvSpPr>
        <p:spPr bwMode="auto">
          <a:xfrm>
            <a:off x="2462213" y="2632075"/>
            <a:ext cx="89639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5400" b="1">
                <a:ea typeface="思源黑体 CN Regular" panose="020B0500000000000000" pitchFamily="34" charset="-122"/>
                <a:sym typeface="Arial" panose="020B0604020202020204" pitchFamily="34" charset="0"/>
              </a:rPr>
              <a:t>凝</a:t>
            </a:r>
          </a:p>
        </p:txBody>
      </p:sp>
      <p:sp>
        <p:nvSpPr>
          <p:cNvPr id="19" name="文本框 18"/>
          <p:cNvSpPr txBox="1">
            <a:spLocks noChangeArrowheads="1"/>
          </p:cNvSpPr>
          <p:nvPr/>
        </p:nvSpPr>
        <p:spPr bwMode="auto">
          <a:xfrm>
            <a:off x="3678238" y="1924050"/>
            <a:ext cx="1770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chàng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7" y="1752600"/>
            <a:ext cx="3341013" cy="448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会写的字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7" y="1752600"/>
            <a:ext cx="3341013" cy="448650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37" y="1608138"/>
            <a:ext cx="9017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87" y="1608138"/>
            <a:ext cx="9112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文本框 21"/>
          <p:cNvSpPr txBox="1">
            <a:spLocks noChangeArrowheads="1"/>
          </p:cNvSpPr>
          <p:nvPr/>
        </p:nvSpPr>
        <p:spPr bwMode="auto">
          <a:xfrm>
            <a:off x="1369100" y="1704975"/>
            <a:ext cx="790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zh-CN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朝</a:t>
            </a:r>
          </a:p>
        </p:txBody>
      </p:sp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762" y="1608138"/>
            <a:ext cx="9096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37" y="1608138"/>
            <a:ext cx="9112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图片 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37" y="2860675"/>
            <a:ext cx="911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图片 2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87" y="4348163"/>
            <a:ext cx="9112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62" y="2860675"/>
            <a:ext cx="911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图片 2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87" y="2860675"/>
            <a:ext cx="91122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图片 2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625" y="4348163"/>
            <a:ext cx="9096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图片 2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137" y="4348163"/>
            <a:ext cx="9112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图片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462" y="4348163"/>
            <a:ext cx="909638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图片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0450" y="4348163"/>
            <a:ext cx="9096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2977237" y="1673225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雾</a:t>
            </a:r>
          </a:p>
        </p:txBody>
      </p:sp>
      <p:sp>
        <p:nvSpPr>
          <p:cNvPr id="34" name="文本框 33"/>
          <p:cNvSpPr txBox="1">
            <a:spLocks noChangeArrowheads="1"/>
          </p:cNvSpPr>
          <p:nvPr/>
        </p:nvSpPr>
        <p:spPr bwMode="auto">
          <a:xfrm>
            <a:off x="6312575" y="1673225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鼻</a:t>
            </a:r>
          </a:p>
        </p:txBody>
      </p:sp>
      <p:sp>
        <p:nvSpPr>
          <p:cNvPr id="35" name="文本框 34"/>
          <p:cNvSpPr txBox="1">
            <a:spLocks noChangeArrowheads="1"/>
          </p:cNvSpPr>
          <p:nvPr/>
        </p:nvSpPr>
        <p:spPr bwMode="auto">
          <a:xfrm>
            <a:off x="4593312" y="1673225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蒙</a:t>
            </a:r>
          </a:p>
        </p:txBody>
      </p:sp>
      <p:sp>
        <p:nvSpPr>
          <p:cNvPr id="36" name="文本框 35"/>
          <p:cNvSpPr txBox="1">
            <a:spLocks noChangeArrowheads="1"/>
          </p:cNvSpPr>
          <p:nvPr/>
        </p:nvSpPr>
        <p:spPr bwMode="auto">
          <a:xfrm>
            <a:off x="781725" y="4413250"/>
            <a:ext cx="764953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吸</a:t>
            </a: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2320012" y="4413250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猎</a:t>
            </a: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6296700" y="2925763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湿</a:t>
            </a:r>
          </a:p>
        </p:txBody>
      </p:sp>
      <p:sp>
        <p:nvSpPr>
          <p:cNvPr id="39" name="文本框 38"/>
          <p:cNvSpPr txBox="1">
            <a:spLocks noChangeArrowheads="1"/>
          </p:cNvSpPr>
          <p:nvPr/>
        </p:nvSpPr>
        <p:spPr bwMode="auto">
          <a:xfrm>
            <a:off x="2977237" y="2925763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抖</a:t>
            </a:r>
          </a:p>
        </p:txBody>
      </p:sp>
      <p:sp>
        <p:nvSpPr>
          <p:cNvPr id="40" name="文本框 39"/>
          <p:cNvSpPr txBox="1">
            <a:spLocks noChangeArrowheads="1"/>
          </p:cNvSpPr>
          <p:nvPr/>
        </p:nvSpPr>
        <p:spPr bwMode="auto">
          <a:xfrm>
            <a:off x="1415137" y="2925763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总</a:t>
            </a: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>
            <a:off x="5525175" y="4413250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膀</a:t>
            </a: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>
            <a:off x="3910687" y="4413250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翅</a:t>
            </a:r>
          </a:p>
        </p:txBody>
      </p:sp>
      <p:sp>
        <p:nvSpPr>
          <p:cNvPr id="43" name="文本框 42"/>
          <p:cNvSpPr txBox="1">
            <a:spLocks noChangeArrowheads="1"/>
          </p:cNvSpPr>
          <p:nvPr/>
        </p:nvSpPr>
        <p:spPr bwMode="auto">
          <a:xfrm>
            <a:off x="7190462" y="4413250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重</a:t>
            </a:r>
          </a:p>
        </p:txBody>
      </p:sp>
      <p:pic>
        <p:nvPicPr>
          <p:cNvPr id="44" name="图片 4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862" y="2860675"/>
            <a:ext cx="909638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4648875" y="2925763"/>
            <a:ext cx="76495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400" b="1">
                <a:solidFill>
                  <a:srgbClr val="FF00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2" cy="681343"/>
            <a:chOff x="305216" y="259882"/>
            <a:chExt cx="1194776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6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多音字组词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7" y="1752600"/>
            <a:ext cx="3341013" cy="4486503"/>
          </a:xfrm>
          <a:prstGeom prst="rect">
            <a:avLst/>
          </a:prstGeom>
        </p:spPr>
      </p:pic>
      <p:sp>
        <p:nvSpPr>
          <p:cNvPr id="46" name="文本框 2"/>
          <p:cNvSpPr txBox="1">
            <a:spLocks noChangeArrowheads="1"/>
          </p:cNvSpPr>
          <p:nvPr/>
        </p:nvSpPr>
        <p:spPr bwMode="auto">
          <a:xfrm>
            <a:off x="998538" y="1788319"/>
            <a:ext cx="3098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重：[zhòng]重量</a:t>
            </a:r>
          </a:p>
        </p:txBody>
      </p:sp>
      <p:sp>
        <p:nvSpPr>
          <p:cNvPr id="47" name="文本框 3"/>
          <p:cNvSpPr txBox="1">
            <a:spLocks noChangeArrowheads="1"/>
          </p:cNvSpPr>
          <p:nvPr/>
        </p:nvSpPr>
        <p:spPr bwMode="auto">
          <a:xfrm>
            <a:off x="1084263" y="2555081"/>
            <a:ext cx="35099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        [chóng]重复</a:t>
            </a:r>
          </a:p>
        </p:txBody>
      </p:sp>
      <p:sp>
        <p:nvSpPr>
          <p:cNvPr id="48" name="文本框 47"/>
          <p:cNvSpPr txBox="1">
            <a:spLocks noChangeArrowheads="1"/>
          </p:cNvSpPr>
          <p:nvPr/>
        </p:nvSpPr>
        <p:spPr bwMode="auto">
          <a:xfrm>
            <a:off x="4594225" y="2488406"/>
            <a:ext cx="3098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露：[lù]露水 </a:t>
            </a: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4668838" y="3167856"/>
            <a:ext cx="3509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        [lòu]露马脚</a:t>
            </a:r>
          </a:p>
        </p:txBody>
      </p:sp>
      <p:sp>
        <p:nvSpPr>
          <p:cNvPr id="50" name="文本框 49"/>
          <p:cNvSpPr txBox="1">
            <a:spLocks noChangeArrowheads="1"/>
          </p:cNvSpPr>
          <p:nvPr/>
        </p:nvSpPr>
        <p:spPr bwMode="auto">
          <a:xfrm>
            <a:off x="1135063" y="3690144"/>
            <a:ext cx="2702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膀：[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bǎng</a:t>
            </a:r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]翅膀</a:t>
            </a: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>
            <a:spLocks noChangeArrowheads="1"/>
          </p:cNvSpPr>
          <p:nvPr/>
        </p:nvSpPr>
        <p:spPr bwMode="auto">
          <a:xfrm>
            <a:off x="1200150" y="4385469"/>
            <a:ext cx="27757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        [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páng</a:t>
            </a:r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]膀胱</a:t>
            </a: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2" cy="681343"/>
            <a:chOff x="305216" y="259882"/>
            <a:chExt cx="1194776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6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形近字组词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7" y="1752600"/>
            <a:ext cx="3341013" cy="4486503"/>
          </a:xfrm>
          <a:prstGeom prst="rect">
            <a:avLst/>
          </a:prstGeom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119188" y="4464846"/>
            <a:ext cx="27965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傍： [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bàng</a:t>
            </a:r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]傍晚</a:t>
            </a:r>
            <a:endParaRPr lang="en-US" altLang="zh-CN" sz="280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119188" y="3721896"/>
            <a:ext cx="2702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膀：[</a:t>
            </a:r>
            <a:r>
              <a:rPr lang="en-US" altLang="zh-CN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bǎng</a:t>
            </a:r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]翅膀</a:t>
            </a:r>
            <a:endParaRPr lang="zh-CN" altLang="en-US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文本框 2"/>
          <p:cNvSpPr txBox="1">
            <a:spLocks noChangeArrowheads="1"/>
          </p:cNvSpPr>
          <p:nvPr/>
        </p:nvSpPr>
        <p:spPr bwMode="auto">
          <a:xfrm>
            <a:off x="1119188" y="1796256"/>
            <a:ext cx="22145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露：[lù]雨露</a:t>
            </a:r>
          </a:p>
        </p:txBody>
      </p:sp>
      <p:sp>
        <p:nvSpPr>
          <p:cNvPr id="16" name="文本框 3"/>
          <p:cNvSpPr txBox="1">
            <a:spLocks noChangeArrowheads="1"/>
          </p:cNvSpPr>
          <p:nvPr/>
        </p:nvSpPr>
        <p:spPr bwMode="auto">
          <a:xfrm>
            <a:off x="1119188" y="2563019"/>
            <a:ext cx="2738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雾：[</a:t>
            </a:r>
            <a:r>
              <a:rPr lang="zh-CN" altLang="en-US" sz="2800" b="1">
                <a:ea typeface="思源黑体 CN Regular" panose="020B0500000000000000" pitchFamily="34" charset="-122"/>
                <a:sym typeface="Arial" panose="020B0604020202020204" pitchFamily="34" charset="0"/>
              </a:rPr>
              <a:t>wù</a:t>
            </a:r>
            <a:r>
              <a:rPr lang="zh-CN" altLang="en-US" sz="2800">
                <a:ea typeface="思源黑体 CN Regular" panose="020B0500000000000000" pitchFamily="34" charset="-122"/>
                <a:sym typeface="Arial" panose="020B0604020202020204" pitchFamily="34" charset="0"/>
              </a:rPr>
              <a:t>]雾气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词语积累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7" y="1752600"/>
            <a:ext cx="3341013" cy="4486503"/>
          </a:xfrm>
          <a:prstGeom prst="rect">
            <a:avLst/>
          </a:prstGeom>
        </p:spPr>
      </p:pic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991989" y="1681385"/>
            <a:ext cx="846137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黎明     幽深    雾蒙蒙</a:t>
            </a:r>
          </a:p>
          <a:p>
            <a:endParaRPr lang="zh-CN" altLang="en-US" sz="36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凝神静气    兀立   热腾腾   </a:t>
            </a:r>
          </a:p>
          <a:p>
            <a:endParaRPr lang="zh-CN" altLang="en-US" sz="36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羽翎     舒畅     瞬间     猎人</a:t>
            </a:r>
          </a:p>
          <a:p>
            <a:endParaRPr lang="zh-CN" altLang="en-US" sz="36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6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惊愕     潮湿    </a:t>
            </a:r>
            <a:endParaRPr lang="en-US" altLang="zh-CN" sz="3200" b="1" dirty="0"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0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词语解释</a:t>
              </a: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087" y="1752600"/>
            <a:ext cx="3341013" cy="4486503"/>
          </a:xfrm>
          <a:prstGeom prst="rect">
            <a:avLst/>
          </a:prstGeom>
        </p:spPr>
      </p:pic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850900" y="1402217"/>
            <a:ext cx="8461375" cy="4263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幽深：深而幽静。     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凝神静气： 精神凝聚 ，心气平和。   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兀立：直立、站立。    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羽翎：羽毛。      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ea typeface="思源黑体 CN Regular" panose="020B0500000000000000" pitchFamily="34" charset="-122"/>
                <a:sym typeface="Arial" panose="020B0604020202020204" pitchFamily="34" charset="0"/>
              </a:rPr>
              <a:t>惊愕：吃惊的样子。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1078</Words>
  <Application>Microsoft Office PowerPoint</Application>
  <PresentationFormat>宽屏</PresentationFormat>
  <Paragraphs>145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Calibri</vt:lpstr>
      <vt:lpstr>演示斜黑体</vt:lpstr>
      <vt:lpstr>思源黑体 CN Light</vt:lpstr>
      <vt:lpstr>Arial</vt:lpstr>
      <vt:lpstr>FandolFang R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2020-10-20T08:00:30Z</dcterms:created>
  <dcterms:modified xsi:type="dcterms:W3CDTF">2021-01-08T23:49:05Z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2052-11.1.0.10072</vt:lpwstr>
  </property>
</Properties>
</file>