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57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Light" panose="02010600030101010101" charset="-122"/>
      <p:regular r:id="rId26"/>
    </p:embeddedFont>
    <p:embeddedFont>
      <p:font typeface="演示斜黑体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C2"/>
    <a:srgbClr val="A71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A1F64A-7F33-4B37-ACA8-0903DE0D3FA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E89E1A9-27BA-4770-ACAD-C58659AA32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982" r="23984" b="1982"/>
          <a:stretch>
            <a:fillRect/>
          </a:stretch>
        </p:blipFill>
        <p:spPr>
          <a:xfrm>
            <a:off x="6212114" y="0"/>
            <a:ext cx="597988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79886" y="0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682343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5119" y="4514498"/>
            <a:ext cx="3924905" cy="320593"/>
            <a:chOff x="445479" y="4315402"/>
            <a:chExt cx="4198082" cy="471187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000" y="1726280"/>
            <a:ext cx="6606085" cy="1998944"/>
            <a:chOff x="7229012" y="2292678"/>
            <a:chExt cx="6606085" cy="199894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7229012" y="2292678"/>
              <a:ext cx="6606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00B050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带刺的朋友</a:t>
              </a:r>
              <a:endParaRPr lang="en-US" altLang="zh-CN" sz="8000" dirty="0">
                <a:solidFill>
                  <a:srgbClr val="00B050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27170" y="3829957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266131" y="3699174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0B05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词语对对碰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92550" y="1421208"/>
            <a:ext cx="9267825" cy="14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如同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好像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朦胧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模糊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诡秘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神秘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惊讶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注视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凝视 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猜测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猜想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钦佩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聪明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聪慧</a:t>
            </a:r>
          </a:p>
        </p:txBody>
      </p:sp>
      <p:sp>
        <p:nvSpPr>
          <p:cNvPr id="8" name="矩形 7"/>
          <p:cNvSpPr/>
          <p:nvPr/>
        </p:nvSpPr>
        <p:spPr>
          <a:xfrm>
            <a:off x="1209144" y="1859594"/>
            <a:ext cx="230063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892550" y="4005347"/>
            <a:ext cx="9267825" cy="14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明亮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缓慢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飞快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钦佩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轻视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猜测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聪明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愚笨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高明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拙劣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恍然大悟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百思不解</a:t>
            </a:r>
          </a:p>
        </p:txBody>
      </p:sp>
      <p:sp>
        <p:nvSpPr>
          <p:cNvPr id="10" name="矩形 9"/>
          <p:cNvSpPr/>
          <p:nvPr/>
        </p:nvSpPr>
        <p:spPr>
          <a:xfrm>
            <a:off x="1315097" y="4352076"/>
            <a:ext cx="230063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妙解课文</a:t>
              </a:r>
            </a:p>
          </p:txBody>
        </p:sp>
      </p:grp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849313" y="1612900"/>
            <a:ext cx="8713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同学们，请大家认真朗读课文，注意生字词的读音，边读边思考：</a:t>
            </a:r>
          </a:p>
        </p:txBody>
      </p:sp>
      <p:sp>
        <p:nvSpPr>
          <p:cNvPr id="14" name="文本框 42"/>
          <p:cNvSpPr txBox="1">
            <a:spLocks noChangeArrowheads="1"/>
          </p:cNvSpPr>
          <p:nvPr/>
        </p:nvSpPr>
        <p:spPr bwMode="auto">
          <a:xfrm>
            <a:off x="2258790" y="4009535"/>
            <a:ext cx="6153373" cy="132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课文中描写刺猬偷枣的内容有哪些，找一找。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6" y="4269679"/>
            <a:ext cx="1744704" cy="2309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08" y="1012202"/>
            <a:ext cx="1891779" cy="2540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74489" y="2266755"/>
            <a:ext cx="10601524" cy="29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这篇课文通过记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叙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36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</a:t>
            </a:r>
          </a:p>
          <a:p>
            <a:pPr>
              <a:lnSpc>
                <a:spcPct val="180000"/>
              </a:lnSpc>
            </a:pP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的趣事，字里行间体现出作者对刺猬的</a:t>
            </a:r>
            <a:r>
              <a:rPr lang="en-US" altLang="zh-CN" sz="36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6521" y="4485211"/>
            <a:ext cx="16594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喜爱之情</a:t>
            </a:r>
            <a:endParaRPr lang="en-US" altLang="zh-CN" sz="2800" b="1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095999" y="2599283"/>
            <a:ext cx="46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刺猬偷枣的本事高明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552450" y="1355530"/>
            <a:ext cx="10723563" cy="7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自由读课文，说说课文主要讲了什么内容。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7" y="2978724"/>
            <a:ext cx="2633337" cy="353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919163" y="2727325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2045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800" b="1">
              <a:solidFill>
                <a:srgbClr val="02045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025525" y="2019300"/>
            <a:ext cx="604838" cy="6159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9355481" y="2891300"/>
            <a:ext cx="1073310" cy="6263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1173163" y="5092700"/>
            <a:ext cx="549275" cy="6445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554038" y="1012825"/>
            <a:ext cx="10336212" cy="164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02058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1"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1" lang="en-US" altLang="zh-CN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那个东西一定没有发现我在监视它，仍旧诡秘地爬向老树杈，又爬向伸出的枝条</a:t>
            </a:r>
            <a:r>
              <a:rPr lang="en-US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29" name="Text Box 21"/>
          <p:cNvSpPr txBox="1">
            <a:spLocks noChangeArrowheads="1"/>
          </p:cNvSpPr>
          <p:nvPr/>
        </p:nvSpPr>
        <p:spPr bwMode="auto">
          <a:xfrm>
            <a:off x="644525" y="2867025"/>
            <a:ext cx="10591800" cy="12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2058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/>
                <a:sym typeface="Arial" panose="020B0604020202020204" pitchFamily="34" charset="0"/>
              </a:rPr>
              <a:t>    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后来，那个东西停住了脚，兴许是在用力摇晃吧，树枝哗哗作响，红枣噼里啪啦地落了一地。</a:t>
            </a:r>
          </a:p>
        </p:txBody>
      </p: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644525" y="4476750"/>
            <a:ext cx="10591800" cy="12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2058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我没弄清楚是怎么回事，树上那家伙就噗的一声掉了下来。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/>
      <p:bldP spid="129" grpId="0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84225" y="1649413"/>
            <a:ext cx="107902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匆匆地爬来爬去，把散落的红枣逐个归拢到一起，然后就地打了一个滚儿。你猜怎么着，归拢的那堆红枣，全都扎在它的背上了。立刻，它的身子“长”大了一圈。也许是怕被人发现吧，它驮着满背的红枣，向着墙角的水沟眼儿，急火火地跑去了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772108" y="1624135"/>
            <a:ext cx="974725" cy="6651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93580" y="2306638"/>
            <a:ext cx="604837" cy="5429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549650" y="2849563"/>
            <a:ext cx="577850" cy="66833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63187" y="3389865"/>
            <a:ext cx="547687" cy="5937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39000" y="4100513"/>
            <a:ext cx="512763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63542" y="1599209"/>
            <a:ext cx="11038840" cy="94891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偷枣过程：</a:t>
            </a:r>
            <a:endParaRPr lang="en-US" altLang="zh-CN" sz="2400" b="1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  摇  掉  归  滚  扎  驮  跑</a:t>
            </a:r>
            <a:endParaRPr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1501" y="3758464"/>
            <a:ext cx="11328996" cy="1964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04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说话练习：</a:t>
            </a: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04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刺猬这小东西，偷枣的本事真高明啊！先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，再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，然后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   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接着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，最后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1360" r="1617" b="34264"/>
          <a:stretch>
            <a:fillRect/>
          </a:stretch>
        </p:blipFill>
        <p:spPr bwMode="auto">
          <a:xfrm>
            <a:off x="6684961" y="1341123"/>
            <a:ext cx="4154489" cy="16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03235" y="2040131"/>
            <a:ext cx="10494962" cy="1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后来，那个东西停住了脚，兴许是在用力摇晃吧，树枝哗哗作响，红枣噼里啪啦地落了一地。</a:t>
            </a:r>
          </a:p>
        </p:txBody>
      </p:sp>
      <p:sp>
        <p:nvSpPr>
          <p:cNvPr id="10" name="矩形 9"/>
          <p:cNvSpPr/>
          <p:nvPr/>
        </p:nvSpPr>
        <p:spPr>
          <a:xfrm>
            <a:off x="563542" y="1295400"/>
            <a:ext cx="11049000" cy="5057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看看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对刺猬的称呼，体会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的感情：    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4489" y="3891992"/>
            <a:ext cx="10344150" cy="1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我还没弄清楚是怎么回事，树上那个家伙就噗的一声掉了下来。听得出，摔得还很重呢！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503447" y="2544956"/>
            <a:ext cx="1873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220578" y="4383184"/>
            <a:ext cx="1873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258887" y="3163069"/>
            <a:ext cx="967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“我”不清楚它到底是什么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心中非常惊讶、疑惑。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258887" y="5282188"/>
            <a:ext cx="1125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“我”看到它将红枣摇下来，觉得有趣、可爱，想探究结果。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63542" y="1799190"/>
            <a:ext cx="9131300" cy="16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我暗暗钦佩：聪明的小东西，偷枣的本事可真高明啊！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246599" y="2600602"/>
            <a:ext cx="2982346" cy="10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63542" y="4250290"/>
            <a:ext cx="8129588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“我”在见识了刺猬偷枣高明的本事之后的惊喜、赞叹之情。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483656" y="1799227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带刺的朋友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804331" y="2661240"/>
            <a:ext cx="20826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爬树摇枣</a:t>
            </a:r>
          </a:p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掉地归枣</a:t>
            </a:r>
          </a:p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打滚扎枣</a:t>
            </a:r>
          </a:p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驮枣急跑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164943" y="3485152"/>
            <a:ext cx="213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喜爱钦佩</a:t>
            </a:r>
          </a:p>
        </p:txBody>
      </p:sp>
      <p:sp>
        <p:nvSpPr>
          <p:cNvPr id="13" name="AutoShape 23"/>
          <p:cNvSpPr/>
          <p:nvPr/>
        </p:nvSpPr>
        <p:spPr bwMode="auto">
          <a:xfrm>
            <a:off x="3483656" y="2807290"/>
            <a:ext cx="180975" cy="1871662"/>
          </a:xfrm>
          <a:prstGeom prst="leftBrace">
            <a:avLst>
              <a:gd name="adj1" fmla="val 21364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54818" y="3489915"/>
            <a:ext cx="2500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偷枣高明</a:t>
            </a:r>
          </a:p>
          <a:p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3"/>
          <p:cNvSpPr/>
          <p:nvPr/>
        </p:nvSpPr>
        <p:spPr bwMode="auto">
          <a:xfrm flipH="1">
            <a:off x="5904593" y="2878727"/>
            <a:ext cx="179388" cy="1871663"/>
          </a:xfrm>
          <a:prstGeom prst="leftBrace">
            <a:avLst>
              <a:gd name="adj1" fmla="val 213985"/>
              <a:gd name="adj2" fmla="val 50014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主旨归纳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65189" y="1860550"/>
            <a:ext cx="7146698" cy="34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本文记叙了一个秋天的夜晚，“我”发现一只小刺猬偷枣经过的故事。文章语言生动、明快，条理清楚，用词准确，把刺猬偷枣时的机灵、敏捷、可爱描写得淋漓尽致，充分表现了刺猬的高明本事，字里行间流露出作者对它的喜爱之情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8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我会认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2528887" y="1881584"/>
            <a:ext cx="1518377" cy="1719896"/>
            <a:chOff x="902641" y="1634288"/>
            <a:chExt cx="1852653" cy="2099196"/>
          </a:xfrm>
        </p:grpSpPr>
        <p:sp>
          <p:nvSpPr>
            <p:cNvPr id="9" name="文本框 8"/>
            <p:cNvSpPr txBox="1"/>
            <p:nvPr/>
          </p:nvSpPr>
          <p:spPr>
            <a:xfrm>
              <a:off x="902641" y="1634288"/>
              <a:ext cx="1852653" cy="78887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án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馋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383285" y="1881584"/>
            <a:ext cx="1518377" cy="1719896"/>
            <a:chOff x="902641" y="1634288"/>
            <a:chExt cx="1852653" cy="2099196"/>
          </a:xfrm>
        </p:grpSpPr>
        <p:sp>
          <p:nvSpPr>
            <p:cNvPr id="12" name="文本框 11"/>
            <p:cNvSpPr txBox="1"/>
            <p:nvPr/>
          </p:nvSpPr>
          <p:spPr>
            <a:xfrm>
              <a:off x="902641" y="1634288"/>
              <a:ext cx="1852653" cy="78887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 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缓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237683" y="1889520"/>
            <a:ext cx="1518376" cy="1712914"/>
            <a:chOff x="911350" y="1642997"/>
            <a:chExt cx="1852653" cy="2089850"/>
          </a:xfrm>
        </p:grpSpPr>
        <p:sp>
          <p:nvSpPr>
            <p:cNvPr id="15" name="文本框 14"/>
            <p:cNvSpPr txBox="1"/>
            <p:nvPr/>
          </p:nvSpPr>
          <p:spPr>
            <a:xfrm>
              <a:off x="911350" y="1642997"/>
              <a:ext cx="1852653" cy="78855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讶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092080" y="1924446"/>
            <a:ext cx="1518377" cy="1684346"/>
            <a:chOff x="911350" y="1677833"/>
            <a:chExt cx="1852653" cy="2055088"/>
          </a:xfrm>
        </p:grpSpPr>
        <p:sp>
          <p:nvSpPr>
            <p:cNvPr id="18" name="文本框 17"/>
            <p:cNvSpPr txBox="1"/>
            <p:nvPr/>
          </p:nvSpPr>
          <p:spPr>
            <a:xfrm>
              <a:off x="911350" y="1677833"/>
              <a:ext cx="1852653" cy="71349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cè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测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946478" y="1889520"/>
            <a:ext cx="1518376" cy="1712914"/>
            <a:chOff x="946186" y="1642997"/>
            <a:chExt cx="1852653" cy="2089850"/>
          </a:xfrm>
        </p:grpSpPr>
        <p:sp>
          <p:nvSpPr>
            <p:cNvPr id="21" name="文本框 20"/>
            <p:cNvSpPr txBox="1"/>
            <p:nvPr/>
          </p:nvSpPr>
          <p:spPr>
            <a:xfrm>
              <a:off x="946186" y="1642997"/>
              <a:ext cx="1852653" cy="78855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ān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监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74489" y="1899046"/>
            <a:ext cx="1518377" cy="1705616"/>
            <a:chOff x="902641" y="1651706"/>
            <a:chExt cx="1852653" cy="2081819"/>
          </a:xfrm>
        </p:grpSpPr>
        <p:sp>
          <p:nvSpPr>
            <p:cNvPr id="24" name="文本框 23"/>
            <p:cNvSpPr txBox="1"/>
            <p:nvPr/>
          </p:nvSpPr>
          <p:spPr>
            <a:xfrm>
              <a:off x="902641" y="1651706"/>
              <a:ext cx="1852653" cy="78889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ǎo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枣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201705" y="4072560"/>
            <a:ext cx="1518377" cy="1677351"/>
            <a:chOff x="928768" y="1686542"/>
            <a:chExt cx="1852653" cy="2045726"/>
          </a:xfrm>
        </p:grpSpPr>
        <p:sp>
          <p:nvSpPr>
            <p:cNvPr id="27" name="文本框 26"/>
            <p:cNvSpPr txBox="1"/>
            <p:nvPr/>
          </p:nvSpPr>
          <p:spPr>
            <a:xfrm>
              <a:off x="928768" y="1686542"/>
              <a:ext cx="1852653" cy="7132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wù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悟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366538" y="4072560"/>
            <a:ext cx="1518377" cy="1677351"/>
            <a:chOff x="902641" y="1686542"/>
            <a:chExt cx="1852653" cy="2045726"/>
          </a:xfrm>
        </p:grpSpPr>
        <p:sp>
          <p:nvSpPr>
            <p:cNvPr id="30" name="文本框 29"/>
            <p:cNvSpPr txBox="1"/>
            <p:nvPr/>
          </p:nvSpPr>
          <p:spPr>
            <a:xfrm>
              <a:off x="902641" y="1686542"/>
              <a:ext cx="1852653" cy="7132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zhú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逐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7531371" y="4004296"/>
            <a:ext cx="1518377" cy="1734178"/>
            <a:chOff x="902641" y="1616870"/>
            <a:chExt cx="1852653" cy="2116572"/>
          </a:xfrm>
        </p:grpSpPr>
        <p:sp>
          <p:nvSpPr>
            <p:cNvPr id="33" name="文本框 32"/>
            <p:cNvSpPr txBox="1"/>
            <p:nvPr/>
          </p:nvSpPr>
          <p:spPr>
            <a:xfrm>
              <a:off x="902641" y="1616870"/>
              <a:ext cx="1852653" cy="7888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扎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696205" y="4039222"/>
            <a:ext cx="1518377" cy="1705616"/>
            <a:chOff x="920059" y="1651706"/>
            <a:chExt cx="1852653" cy="2081819"/>
          </a:xfrm>
        </p:grpSpPr>
        <p:sp>
          <p:nvSpPr>
            <p:cNvPr id="36" name="文本框 35"/>
            <p:cNvSpPr txBox="1"/>
            <p:nvPr/>
          </p:nvSpPr>
          <p:spPr>
            <a:xfrm>
              <a:off x="920059" y="1651706"/>
              <a:ext cx="1852653" cy="71375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cōng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聪</a:t>
              </a: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1036872" y="4004296"/>
            <a:ext cx="1518377" cy="1734178"/>
            <a:chOff x="928768" y="1616870"/>
            <a:chExt cx="1852653" cy="2116572"/>
          </a:xfrm>
        </p:grpSpPr>
        <p:sp>
          <p:nvSpPr>
            <p:cNvPr id="39" name="文本框 38"/>
            <p:cNvSpPr txBox="1"/>
            <p:nvPr/>
          </p:nvSpPr>
          <p:spPr>
            <a:xfrm>
              <a:off x="928768" y="1616870"/>
              <a:ext cx="1852653" cy="7888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知识拓展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  <p:sp>
        <p:nvSpPr>
          <p:cNvPr id="8" name="文本占位符 3"/>
          <p:cNvSpPr txBox="1"/>
          <p:nvPr/>
        </p:nvSpPr>
        <p:spPr>
          <a:xfrm>
            <a:off x="648115" y="2565909"/>
            <a:ext cx="7783513" cy="356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狗咬刺猬——无从下嘴</a:t>
            </a:r>
          </a:p>
          <a:p>
            <a:pPr algn="l">
              <a:lnSpc>
                <a:spcPct val="20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刺猬的脑袋——不是好剃的头</a:t>
            </a:r>
          </a:p>
          <a:p>
            <a:pPr algn="l">
              <a:lnSpc>
                <a:spcPct val="20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武松卖刺猬——人强货扎手</a:t>
            </a:r>
          </a:p>
          <a:p>
            <a:pPr algn="l">
              <a:lnSpc>
                <a:spcPct val="20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老刺猬下山——一骨碌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37054" y="1743795"/>
            <a:ext cx="598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与“刺猬”有关的歇后语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982" r="23984" b="1982"/>
          <a:stretch>
            <a:fillRect/>
          </a:stretch>
        </p:blipFill>
        <p:spPr>
          <a:xfrm>
            <a:off x="6212114" y="0"/>
            <a:ext cx="597988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79886" y="0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682343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5119" y="4514498"/>
            <a:ext cx="3924905" cy="320593"/>
            <a:chOff x="445479" y="4315402"/>
            <a:chExt cx="4198082" cy="471187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001" y="1778559"/>
            <a:ext cx="5510788" cy="1946665"/>
            <a:chOff x="7229013" y="2344957"/>
            <a:chExt cx="5510788" cy="1946665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7229013" y="2344957"/>
              <a:ext cx="476068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00B050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solidFill>
                  <a:srgbClr val="00B050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27170" y="3829957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266131" y="3699174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0B05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读一读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933697" y="197632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枣树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4489" y="1596653"/>
            <a:ext cx="177655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387972" y="197632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眼馋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125191" y="1596653"/>
            <a:ext cx="126040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840660" y="1976326"/>
            <a:ext cx="1909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缓慢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625887" y="1604891"/>
            <a:ext cx="158263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963860" y="3417776"/>
            <a:ext cx="1909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惊讶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725372" y="3044018"/>
            <a:ext cx="116898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685109" y="341777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猜测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433322" y="3101684"/>
            <a:ext cx="11689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cè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4535507" y="341777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监视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407032" y="3044018"/>
            <a:ext cx="14607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138931" y="3417776"/>
            <a:ext cx="331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恍然大悟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960493" y="3044018"/>
            <a:ext cx="346873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        wù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978147" y="4824301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逐个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97024" y="4574706"/>
            <a:ext cx="11689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zhú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381622" y="4824301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扎背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355408" y="4517040"/>
            <a:ext cx="116898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785097" y="4824301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聪明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808171" y="4533516"/>
            <a:ext cx="11689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cōng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47" y="253320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多音字</a:t>
              </a:r>
            </a:p>
          </p:txBody>
        </p: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74489" y="1630435"/>
            <a:ext cx="17605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990526" y="949162"/>
            <a:ext cx="2366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endParaRPr lang="zh-CN" altLang="en-US" sz="3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90526" y="1863562"/>
            <a:ext cx="2366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</a:t>
            </a:r>
            <a:endParaRPr lang="zh-CN" altLang="en-US" sz="3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左大括号 29"/>
          <p:cNvSpPr/>
          <p:nvPr/>
        </p:nvSpPr>
        <p:spPr>
          <a:xfrm>
            <a:off x="2230239" y="1444462"/>
            <a:ext cx="120650" cy="179863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81189" y="941225"/>
            <a:ext cx="344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（包扎）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520876" y="1819112"/>
            <a:ext cx="2500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（扎针）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74489" y="3854421"/>
            <a:ext cx="10267950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例：医生给受伤的老人包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扎（     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了伤口后，护士过来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扎（        ）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针输液，老人挣扎（      ）着从病床上坐起来。</a:t>
            </a:r>
          </a:p>
        </p:txBody>
      </p:sp>
      <p:sp>
        <p:nvSpPr>
          <p:cNvPr id="34" name="椭圆 33"/>
          <p:cNvSpPr/>
          <p:nvPr/>
        </p:nvSpPr>
        <p:spPr>
          <a:xfrm>
            <a:off x="9822570" y="4643673"/>
            <a:ext cx="115887" cy="115888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158677" y="4915624"/>
            <a:ext cx="1071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350470" y="4066662"/>
            <a:ext cx="915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zā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771032" y="4651437"/>
            <a:ext cx="114300" cy="11588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1987351" y="2750975"/>
            <a:ext cx="2366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endParaRPr lang="zh-CN" altLang="en-US" sz="3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503414" y="2689062"/>
            <a:ext cx="3267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（挣扎）</a:t>
            </a:r>
          </a:p>
        </p:txBody>
      </p:sp>
      <p:sp>
        <p:nvSpPr>
          <p:cNvPr id="40" name="椭圆 39"/>
          <p:cNvSpPr/>
          <p:nvPr/>
        </p:nvSpPr>
        <p:spPr>
          <a:xfrm>
            <a:off x="4828182" y="5545108"/>
            <a:ext cx="114300" cy="114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5350470" y="4910905"/>
            <a:ext cx="107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zhá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177925" y="2152650"/>
            <a:ext cx="1223963" cy="1223963"/>
            <a:chOff x="1244432" y="2317964"/>
            <a:chExt cx="1224000" cy="1224001"/>
          </a:xfrm>
        </p:grpSpPr>
        <p:sp>
          <p:nvSpPr>
            <p:cNvPr id="22" name="文本框 3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刺</a:t>
              </a:r>
            </a:p>
          </p:txBody>
        </p:sp>
        <p:grpSp>
          <p:nvGrpSpPr>
            <p:cNvPr id="23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5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6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2" name="组合 41"/>
          <p:cNvGrpSpPr/>
          <p:nvPr/>
        </p:nvGrpSpPr>
        <p:grpSpPr bwMode="auto">
          <a:xfrm>
            <a:off x="2819400" y="2152650"/>
            <a:ext cx="1223963" cy="1223963"/>
            <a:chOff x="1244432" y="2317964"/>
            <a:chExt cx="1224000" cy="1224001"/>
          </a:xfrm>
        </p:grpSpPr>
        <p:sp>
          <p:nvSpPr>
            <p:cNvPr id="43" name="文本框 148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枣</a:t>
              </a:r>
            </a:p>
          </p:txBody>
        </p:sp>
        <p:grpSp>
          <p:nvGrpSpPr>
            <p:cNvPr id="4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4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9" name="组合 48"/>
          <p:cNvGrpSpPr/>
          <p:nvPr/>
        </p:nvGrpSpPr>
        <p:grpSpPr bwMode="auto">
          <a:xfrm>
            <a:off x="4459288" y="2152650"/>
            <a:ext cx="1223962" cy="1223963"/>
            <a:chOff x="1244432" y="2317964"/>
            <a:chExt cx="1224000" cy="1224001"/>
          </a:xfrm>
        </p:grpSpPr>
        <p:sp>
          <p:nvSpPr>
            <p:cNvPr id="50" name="文本框 15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颗</a:t>
              </a:r>
            </a:p>
          </p:txBody>
        </p:sp>
        <p:grpSp>
          <p:nvGrpSpPr>
            <p:cNvPr id="51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4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56" name="组合 55"/>
          <p:cNvGrpSpPr/>
          <p:nvPr/>
        </p:nvGrpSpPr>
        <p:grpSpPr bwMode="auto">
          <a:xfrm>
            <a:off x="6099175" y="2152650"/>
            <a:ext cx="1223963" cy="1223963"/>
            <a:chOff x="1244432" y="2317964"/>
            <a:chExt cx="1224000" cy="1224001"/>
          </a:xfrm>
        </p:grpSpPr>
        <p:sp>
          <p:nvSpPr>
            <p:cNvPr id="57" name="文本框 162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忽</a:t>
              </a:r>
            </a:p>
          </p:txBody>
        </p:sp>
        <p:grpSp>
          <p:nvGrpSpPr>
            <p:cNvPr id="5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6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4" name="组合 63"/>
          <p:cNvGrpSpPr/>
          <p:nvPr/>
        </p:nvGrpSpPr>
        <p:grpSpPr bwMode="auto">
          <a:xfrm>
            <a:off x="7739063" y="2152650"/>
            <a:ext cx="1223962" cy="1223963"/>
            <a:chOff x="1244432" y="2317964"/>
            <a:chExt cx="1224000" cy="1224001"/>
          </a:xfrm>
        </p:grpSpPr>
        <p:sp>
          <p:nvSpPr>
            <p:cNvPr id="65" name="文本框 169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乎</a:t>
              </a:r>
            </a:p>
          </p:txBody>
        </p:sp>
        <p:grpSp>
          <p:nvGrpSpPr>
            <p:cNvPr id="66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8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69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1" name="组合 70"/>
          <p:cNvGrpSpPr/>
          <p:nvPr/>
        </p:nvGrpSpPr>
        <p:grpSpPr bwMode="auto">
          <a:xfrm>
            <a:off x="9380538" y="2152650"/>
            <a:ext cx="1223962" cy="1223963"/>
            <a:chOff x="1244432" y="2317964"/>
            <a:chExt cx="1224000" cy="1224001"/>
          </a:xfrm>
        </p:grpSpPr>
        <p:sp>
          <p:nvSpPr>
            <p:cNvPr id="72" name="文本框 176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暗</a:t>
              </a:r>
            </a:p>
          </p:txBody>
        </p:sp>
        <p:grpSp>
          <p:nvGrpSpPr>
            <p:cNvPr id="73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5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76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8" name="组合 77"/>
          <p:cNvGrpSpPr/>
          <p:nvPr/>
        </p:nvGrpSpPr>
        <p:grpSpPr bwMode="auto">
          <a:xfrm>
            <a:off x="581025" y="3937000"/>
            <a:ext cx="1223963" cy="1223963"/>
            <a:chOff x="1244432" y="2317964"/>
            <a:chExt cx="1224000" cy="1224001"/>
          </a:xfrm>
        </p:grpSpPr>
        <p:sp>
          <p:nvSpPr>
            <p:cNvPr id="79" name="文本框 190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伸</a:t>
              </a:r>
            </a:p>
          </p:txBody>
        </p:sp>
        <p:grpSp>
          <p:nvGrpSpPr>
            <p:cNvPr id="80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2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83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5" name="组合 84"/>
          <p:cNvGrpSpPr/>
          <p:nvPr/>
        </p:nvGrpSpPr>
        <p:grpSpPr bwMode="auto">
          <a:xfrm>
            <a:off x="2185988" y="3937000"/>
            <a:ext cx="1223962" cy="1223963"/>
            <a:chOff x="1244432" y="2317964"/>
            <a:chExt cx="1224000" cy="1224001"/>
          </a:xfrm>
        </p:grpSpPr>
        <p:sp>
          <p:nvSpPr>
            <p:cNvPr id="86" name="文本框 197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匆</a:t>
              </a:r>
            </a:p>
          </p:txBody>
        </p:sp>
        <p:grpSp>
          <p:nvGrpSpPr>
            <p:cNvPr id="8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9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2" name="组合 91"/>
          <p:cNvGrpSpPr/>
          <p:nvPr/>
        </p:nvGrpSpPr>
        <p:grpSpPr bwMode="auto">
          <a:xfrm>
            <a:off x="3790950" y="3937000"/>
            <a:ext cx="1223963" cy="1223963"/>
            <a:chOff x="1244432" y="2317964"/>
            <a:chExt cx="1224000" cy="1224001"/>
          </a:xfrm>
        </p:grpSpPr>
        <p:sp>
          <p:nvSpPr>
            <p:cNvPr id="93" name="文本框 204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沟</a:t>
              </a:r>
            </a:p>
          </p:txBody>
        </p:sp>
        <p:grpSp>
          <p:nvGrpSpPr>
            <p:cNvPr id="9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9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9" name="组合 98"/>
          <p:cNvGrpSpPr/>
          <p:nvPr/>
        </p:nvGrpSpPr>
        <p:grpSpPr bwMode="auto">
          <a:xfrm>
            <a:off x="5397500" y="3937000"/>
            <a:ext cx="1223963" cy="1223963"/>
            <a:chOff x="1244432" y="2317964"/>
            <a:chExt cx="1224000" cy="1224001"/>
          </a:xfrm>
        </p:grpSpPr>
        <p:sp>
          <p:nvSpPr>
            <p:cNvPr id="100" name="文本框 211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聪</a:t>
              </a:r>
            </a:p>
          </p:txBody>
        </p:sp>
        <p:grpSp>
          <p:nvGrpSpPr>
            <p:cNvPr id="101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3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04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6" name="组合 105"/>
          <p:cNvGrpSpPr/>
          <p:nvPr/>
        </p:nvGrpSpPr>
        <p:grpSpPr bwMode="auto">
          <a:xfrm>
            <a:off x="7002463" y="3937000"/>
            <a:ext cx="1223962" cy="1223963"/>
            <a:chOff x="1244432" y="2317964"/>
            <a:chExt cx="1224000" cy="1224001"/>
          </a:xfrm>
        </p:grpSpPr>
        <p:sp>
          <p:nvSpPr>
            <p:cNvPr id="107" name="文本框 218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偷</a:t>
              </a:r>
            </a:p>
          </p:txBody>
        </p:sp>
        <p:grpSp>
          <p:nvGrpSpPr>
            <p:cNvPr id="10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11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13" name="组合 112"/>
          <p:cNvGrpSpPr/>
          <p:nvPr/>
        </p:nvGrpSpPr>
        <p:grpSpPr bwMode="auto">
          <a:xfrm>
            <a:off x="8607425" y="3937000"/>
            <a:ext cx="1223963" cy="1223963"/>
            <a:chOff x="1244432" y="2317964"/>
            <a:chExt cx="1224000" cy="1224001"/>
          </a:xfrm>
        </p:grpSpPr>
        <p:sp>
          <p:nvSpPr>
            <p:cNvPr id="114" name="文本框 22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追</a:t>
              </a:r>
            </a:p>
          </p:txBody>
        </p:sp>
        <p:grpSp>
          <p:nvGrpSpPr>
            <p:cNvPr id="115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7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18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9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20" name="组合 119"/>
          <p:cNvGrpSpPr/>
          <p:nvPr/>
        </p:nvGrpSpPr>
        <p:grpSpPr bwMode="auto">
          <a:xfrm>
            <a:off x="10212388" y="3937000"/>
            <a:ext cx="1223962" cy="1223963"/>
            <a:chOff x="1244432" y="2317964"/>
            <a:chExt cx="1224000" cy="1224001"/>
          </a:xfrm>
        </p:grpSpPr>
        <p:sp>
          <p:nvSpPr>
            <p:cNvPr id="121" name="文本框 232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腰</a:t>
              </a:r>
            </a:p>
          </p:txBody>
        </p:sp>
        <p:grpSp>
          <p:nvGrpSpPr>
            <p:cNvPr id="122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24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25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词语表</a:t>
              </a:r>
            </a:p>
          </p:txBody>
        </p:sp>
      </p:grpSp>
      <p:grpSp>
        <p:nvGrpSpPr>
          <p:cNvPr id="127" name="组合 126"/>
          <p:cNvGrpSpPr/>
          <p:nvPr/>
        </p:nvGrpSpPr>
        <p:grpSpPr bwMode="auto">
          <a:xfrm>
            <a:off x="808036" y="1399388"/>
            <a:ext cx="10575925" cy="4299254"/>
            <a:chOff x="1046747" y="1552723"/>
            <a:chExt cx="10575751" cy="4299238"/>
          </a:xfrm>
          <a:noFill/>
        </p:grpSpPr>
        <p:sp>
          <p:nvSpPr>
            <p:cNvPr id="128" name="矩形 127"/>
            <p:cNvSpPr/>
            <p:nvPr/>
          </p:nvSpPr>
          <p:spPr>
            <a:xfrm>
              <a:off x="1046747" y="1846955"/>
              <a:ext cx="10575751" cy="3987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1366920" y="1552723"/>
              <a:ext cx="9260234" cy="4299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红枣 摆动 如同 无数 新月 后院 忽然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圆乎乎 赶忙 墙根 注视 暗暗 兴许 清除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活动 劲头 匆匆 散落 归拢 水沟 急火火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聪明 本事 高明 好奇心 弯腰 黑洞洞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3542" y="1316917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眼馋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看见自己喜爱的事物极想得到。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542" y="2113842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文中指月光不明。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3542" y="2910767"/>
            <a:ext cx="9685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斑斑驳驳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指一种颜色中杂有别种颜色，花花搭搭的。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文中指月光透过枝叶洒在地上的情景。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4736392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惊讶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惊异；惊奇。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3939467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缓慢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不迅速，慢。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3542" y="5533317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注视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注意地看。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92" y="28751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3542" y="1153068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猜测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推测，凭想象估计。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542" y="1975393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监视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从旁严密注视、观察。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3542" y="3621630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兴许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也许，或许。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2799305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诡秘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（行动、态度等）隐秘不易捉摸。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4443955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噼里啪啦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形容连续不断的爆裂、拍打等的声音。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3542" y="5266280"/>
            <a:ext cx="94059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恍然大悟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恍然，猛然清醒的样子；悟，心里明白。形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容一下子明白过来。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92" y="29148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3542" y="1333664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劲头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这里指积极的情绪。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542" y="2012106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逐个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一个紧挨着一个。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3542" y="3738322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急火火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形容非常着急。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2690548"/>
            <a:ext cx="9810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就地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依照现有情况或趁着当前的便利，顺便。就在原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地，不到别处。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4416764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钦佩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敬重佩服。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3542" y="5095206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蹑手蹑脚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形容走路时脚步放得很轻。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3542" y="5773646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踪影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踪迹形影（指寻找的对象，多用于否定式）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58" y="29148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宽屏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Calibri</vt:lpstr>
      <vt:lpstr>演示斜黑体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2020-10-20T08:01:21Z</dcterms:created>
  <dcterms:modified xsi:type="dcterms:W3CDTF">2021-01-08T23:49:17Z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