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7" r:id="rId22"/>
    <p:sldId id="277" r:id="rId23"/>
    <p:sldId id="257" r:id="rId24"/>
  </p:sldIdLst>
  <p:sldSz cx="12192000" cy="6858000"/>
  <p:notesSz cx="6858000" cy="9144000"/>
  <p:embeddedFontLst>
    <p:embeddedFont>
      <p:font typeface="FandolFang R" panose="02010600030101010101" charset="-122"/>
      <p:regular r:id="rId26"/>
    </p:embeddedFont>
    <p:embeddedFont>
      <p:font typeface="思源黑体 CN Light" panose="02010600030101010101" charset="-122"/>
      <p:regular r:id="rId27"/>
    </p:embeddedFont>
    <p:embeddedFont>
      <p:font typeface="优设标题黑" panose="02010600030101010101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96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6485300-5BEA-468E-82A9-1970FA6FC63A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7698225A-F7C4-4FF6-B41B-549561BF5BA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8225A-F7C4-4FF6-B41B-549561BF5BA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hyperlink" Target="&#35838;&#25991;&#26391;&#35835;&#12289;&#29983;&#23383;&#35270;&#39057;&#12289;&#23383;&#35789;&#21548;&#20889;&#8212;&#21496;&#39532;&#20809;/&#35838;&#25991;&#26391;&#35835;%20%20&#20154;&#25945;&#29256;-&#19977;&#19978;-24-&#21496;&#39532;&#20809;.mp4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18098" y="929873"/>
            <a:ext cx="7746809" cy="5093504"/>
          </a:xfrm>
          <a:prstGeom prst="rect">
            <a:avLst/>
          </a:prstGeom>
          <a:noFill/>
          <a:ln>
            <a:solidFill>
              <a:srgbClr val="EB9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67300" cy="68877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7124702" y="4726329"/>
            <a:ext cx="3924905" cy="320593"/>
            <a:chOff x="445479" y="4315402"/>
            <a:chExt cx="4198082" cy="471187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45178" y="1603099"/>
            <a:ext cx="6606085" cy="2235711"/>
            <a:chOff x="4786607" y="2164055"/>
            <a:chExt cx="6606085" cy="2235711"/>
          </a:xfrm>
        </p:grpSpPr>
        <p:sp>
          <p:nvSpPr>
            <p:cNvPr id="14" name="矩形 259"/>
            <p:cNvSpPr>
              <a:spLocks noChangeArrowheads="1"/>
            </p:cNvSpPr>
            <p:nvPr/>
          </p:nvSpPr>
          <p:spPr bwMode="auto">
            <a:xfrm>
              <a:off x="4786607" y="2164055"/>
              <a:ext cx="6606085" cy="176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11500" dirty="0">
                  <a:solidFill>
                    <a:srgbClr val="EB9631"/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司马光</a:t>
              </a:r>
              <a:endParaRPr lang="en-US" altLang="zh-CN" sz="11500" dirty="0">
                <a:solidFill>
                  <a:srgbClr val="EB963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F8BF13">
                      <a:alpha val="0"/>
                    </a:srgbClr>
                  </a:gs>
                  <a:gs pos="100000">
                    <a:srgbClr val="EB963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03661" y="1387128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0" name="矩形 9"/>
          <p:cNvSpPr/>
          <p:nvPr/>
        </p:nvSpPr>
        <p:spPr>
          <a:xfrm>
            <a:off x="1308100" y="2708192"/>
            <a:ext cx="67494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课文中哪个地方写出了司马光很聪明？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19300" y="3835317"/>
            <a:ext cx="6205220" cy="754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光持石击瓮破之，水迸，儿得活。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929061" y="1560447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48136" y="1632708"/>
            <a:ext cx="201168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3600" cap="all" dirty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读准停顿</a:t>
            </a:r>
          </a:p>
        </p:txBody>
      </p:sp>
      <p:sp>
        <p:nvSpPr>
          <p:cNvPr id="14" name="矩形 13"/>
          <p:cNvSpPr/>
          <p:nvPr/>
        </p:nvSpPr>
        <p:spPr>
          <a:xfrm>
            <a:off x="1721148" y="3154816"/>
            <a:ext cx="8240469" cy="1316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1" latinLnBrk="0" hangingPunct="1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群儿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戏于庭，一儿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登瓮，足跌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没水中，众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皆弃去，光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持石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击瓮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破之，水迸，儿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得活。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39000" y="1460500"/>
            <a:ext cx="4387215" cy="3675695"/>
          </a:xfrm>
          <a:prstGeom prst="rect">
            <a:avLst/>
          </a:prstGeom>
          <a:noFill/>
          <a:ln>
            <a:solidFill>
              <a:srgbClr val="EB9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227643" y="3577101"/>
            <a:ext cx="2788285" cy="582930"/>
            <a:chOff x="3689" y="4623"/>
            <a:chExt cx="4391" cy="918"/>
          </a:xfrm>
        </p:grpSpPr>
        <p:sp>
          <p:nvSpPr>
            <p:cNvPr id="10" name="矩形 9"/>
            <p:cNvSpPr/>
            <p:nvPr/>
          </p:nvSpPr>
          <p:spPr>
            <a:xfrm>
              <a:off x="4084" y="4623"/>
              <a:ext cx="3997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群儿戏于庭。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3689" y="4950"/>
              <a:ext cx="283" cy="28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674489" y="1209643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EB963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80958" y="5149996"/>
            <a:ext cx="438721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翻译：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有一次，司马光跟小伙伴们在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后院里玩耍。</a:t>
            </a:r>
          </a:p>
        </p:txBody>
      </p:sp>
      <p:sp>
        <p:nvSpPr>
          <p:cNvPr id="17" name="矩形 16"/>
          <p:cNvSpPr/>
          <p:nvPr/>
        </p:nvSpPr>
        <p:spPr>
          <a:xfrm>
            <a:off x="2467854" y="1354626"/>
            <a:ext cx="201168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3600" cap="all" dirty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句子理解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478468" y="3577101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群儿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91903" y="3577101"/>
            <a:ext cx="589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戏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14813" y="3577101"/>
            <a:ext cx="589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于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080573" y="3582816"/>
            <a:ext cx="589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庭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644713" y="2556021"/>
            <a:ext cx="1960880" cy="70675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很多孩子。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这里指小伙伴。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997898" y="4469911"/>
            <a:ext cx="690880" cy="3987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玩耍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881183" y="4469911"/>
            <a:ext cx="436880" cy="3987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151693" y="2556021"/>
            <a:ext cx="1960880" cy="70675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院子里。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文中指后院里。</a:t>
            </a:r>
          </a:p>
        </p:txBody>
      </p:sp>
      <p:sp>
        <p:nvSpPr>
          <p:cNvPr id="26" name="下箭头 12"/>
          <p:cNvSpPr/>
          <p:nvPr/>
        </p:nvSpPr>
        <p:spPr>
          <a:xfrm>
            <a:off x="3940238" y="4119391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下箭头 13"/>
          <p:cNvSpPr/>
          <p:nvPr/>
        </p:nvSpPr>
        <p:spPr>
          <a:xfrm>
            <a:off x="3517328" y="4119391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下箭头 21"/>
          <p:cNvSpPr/>
          <p:nvPr/>
        </p:nvSpPr>
        <p:spPr>
          <a:xfrm rot="10800000">
            <a:off x="4301553" y="3319926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下箭头 22"/>
          <p:cNvSpPr/>
          <p:nvPr/>
        </p:nvSpPr>
        <p:spPr>
          <a:xfrm rot="10800000">
            <a:off x="2907093" y="3319926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911590" y="1973598"/>
            <a:ext cx="1261884" cy="523220"/>
          </a:xfrm>
          <a:prstGeom prst="rect">
            <a:avLst/>
          </a:prstGeom>
          <a:solidFill>
            <a:srgbClr val="FFC000"/>
          </a:solidFill>
          <a:ln w="1905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小提示</a:t>
            </a:r>
          </a:p>
        </p:txBody>
      </p:sp>
      <p:sp>
        <p:nvSpPr>
          <p:cNvPr id="31" name="矩形 30"/>
          <p:cNvSpPr/>
          <p:nvPr/>
        </p:nvSpPr>
        <p:spPr>
          <a:xfrm>
            <a:off x="7658829" y="2961853"/>
            <a:ext cx="35991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文言文翻译成现代文时，为了使语句通顺、内容连贯，需要加入适当的内容。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824543" y="5149996"/>
            <a:ext cx="1960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有一次，司马光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92015" y="2465705"/>
            <a:ext cx="5241925" cy="583565"/>
            <a:chOff x="3689" y="4623"/>
            <a:chExt cx="6933" cy="919"/>
          </a:xfrm>
        </p:grpSpPr>
        <p:sp>
          <p:nvSpPr>
            <p:cNvPr id="34" name="矩形 33"/>
            <p:cNvSpPr/>
            <p:nvPr/>
          </p:nvSpPr>
          <p:spPr>
            <a:xfrm>
              <a:off x="4084" y="4623"/>
              <a:ext cx="6538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一儿登瓮，足跌没水中。</a:t>
              </a:r>
            </a:p>
          </p:txBody>
        </p:sp>
        <p:sp>
          <p:nvSpPr>
            <p:cNvPr id="35" name="椭圆 34"/>
            <p:cNvSpPr/>
            <p:nvPr/>
          </p:nvSpPr>
          <p:spPr>
            <a:xfrm>
              <a:off x="3689" y="4950"/>
              <a:ext cx="283" cy="28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4102100" y="4387850"/>
            <a:ext cx="623887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翻译：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院子里有一口大水缸，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有个小孩爬到缸沿 </a:t>
            </a:r>
          </a:p>
          <a:p>
            <a:pPr algn="just"/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上玩，一不小心，掉到缸里。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缸大水深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眼看那孩子快要没顶了。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986020" y="2471420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一儿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786755" y="2465705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登瓮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018655" y="2496185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足跌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817485" y="2460625"/>
            <a:ext cx="1402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没水中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492625" y="1744345"/>
            <a:ext cx="1198880" cy="3987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有个小孩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6765925" y="3331845"/>
            <a:ext cx="1452880" cy="70675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一不小心，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掉到缸里。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444865" y="3331845"/>
            <a:ext cx="2468880" cy="70675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眼看那孩子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在水里快要没顶了。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053455" y="1744345"/>
            <a:ext cx="1960880" cy="3987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爬到缸沿上玩。</a:t>
            </a:r>
          </a:p>
        </p:txBody>
      </p:sp>
      <p:sp>
        <p:nvSpPr>
          <p:cNvPr id="45" name="下箭头 12"/>
          <p:cNvSpPr/>
          <p:nvPr/>
        </p:nvSpPr>
        <p:spPr>
          <a:xfrm>
            <a:off x="8495665" y="2959100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下箭头 13"/>
          <p:cNvSpPr/>
          <p:nvPr/>
        </p:nvSpPr>
        <p:spPr>
          <a:xfrm>
            <a:off x="7447280" y="2959100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下箭头 21"/>
          <p:cNvSpPr/>
          <p:nvPr/>
        </p:nvSpPr>
        <p:spPr>
          <a:xfrm rot="10800000">
            <a:off x="6215380" y="2208530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下箭头 22"/>
          <p:cNvSpPr/>
          <p:nvPr/>
        </p:nvSpPr>
        <p:spPr>
          <a:xfrm rot="10800000">
            <a:off x="5371465" y="2208530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1" y="2774620"/>
            <a:ext cx="3966429" cy="3822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09615" y="2643505"/>
            <a:ext cx="2788920" cy="583565"/>
            <a:chOff x="3689" y="4623"/>
            <a:chExt cx="4392" cy="919"/>
          </a:xfrm>
        </p:grpSpPr>
        <p:sp>
          <p:nvSpPr>
            <p:cNvPr id="23" name="矩形 22"/>
            <p:cNvSpPr/>
            <p:nvPr/>
          </p:nvSpPr>
          <p:spPr>
            <a:xfrm>
              <a:off x="4084" y="4623"/>
              <a:ext cx="3997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众皆弃去。</a:t>
              </a:r>
            </a:p>
          </p:txBody>
        </p:sp>
        <p:sp>
          <p:nvSpPr>
            <p:cNvPr id="24" name="椭圆 23"/>
            <p:cNvSpPr/>
            <p:nvPr/>
          </p:nvSpPr>
          <p:spPr>
            <a:xfrm>
              <a:off x="3689" y="4950"/>
              <a:ext cx="283" cy="28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5662930" y="4216400"/>
            <a:ext cx="506984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翻译：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别的孩子们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一见出了事，吓得边哭</a:t>
            </a:r>
          </a:p>
          <a:p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边喊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，跑到外面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向大人求救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038215" y="2649220"/>
            <a:ext cx="589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478270" y="2643505"/>
            <a:ext cx="589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皆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887845" y="2649220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弃去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617845" y="1910715"/>
            <a:ext cx="1452880" cy="3987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别的孩子们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405245" y="3509645"/>
            <a:ext cx="436880" cy="3987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都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067550" y="3536315"/>
            <a:ext cx="1198880" cy="3987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跑到外面</a:t>
            </a:r>
          </a:p>
        </p:txBody>
      </p:sp>
      <p:sp>
        <p:nvSpPr>
          <p:cNvPr id="32" name="下箭头 12"/>
          <p:cNvSpPr/>
          <p:nvPr/>
        </p:nvSpPr>
        <p:spPr>
          <a:xfrm>
            <a:off x="7324725" y="3185795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下箭头 13"/>
          <p:cNvSpPr/>
          <p:nvPr/>
        </p:nvSpPr>
        <p:spPr>
          <a:xfrm>
            <a:off x="6703695" y="3185795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" name="下箭头 22"/>
          <p:cNvSpPr/>
          <p:nvPr/>
        </p:nvSpPr>
        <p:spPr>
          <a:xfrm rot="10800000">
            <a:off x="6263640" y="2386330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1" y="2774620"/>
            <a:ext cx="3966429" cy="3822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 bldLvl="0" animBg="1"/>
      <p:bldP spid="30" grpId="0" bldLvl="0" animBg="1"/>
      <p:bldP spid="31" grpId="0" bldLvl="0" animBg="1"/>
      <p:bldP spid="32" grpId="0" bldLvl="0" animBg="1"/>
      <p:bldP spid="49" grpId="0" bldLvl="0" animBg="1"/>
      <p:bldP spid="5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1" y="2774620"/>
            <a:ext cx="3966429" cy="382263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136515" y="2762766"/>
            <a:ext cx="5241925" cy="583565"/>
            <a:chOff x="3689" y="4623"/>
            <a:chExt cx="6933" cy="919"/>
          </a:xfrm>
        </p:grpSpPr>
        <p:sp>
          <p:nvSpPr>
            <p:cNvPr id="21" name="矩形 20"/>
            <p:cNvSpPr/>
            <p:nvPr/>
          </p:nvSpPr>
          <p:spPr>
            <a:xfrm>
              <a:off x="4084" y="4623"/>
              <a:ext cx="6538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光持石击瓮破之，水迸。</a:t>
              </a:r>
            </a:p>
          </p:txBody>
        </p:sp>
        <p:sp>
          <p:nvSpPr>
            <p:cNvPr id="33" name="椭圆 32"/>
            <p:cNvSpPr/>
            <p:nvPr/>
          </p:nvSpPr>
          <p:spPr>
            <a:xfrm>
              <a:off x="3689" y="4950"/>
              <a:ext cx="283" cy="28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4590415" y="4427101"/>
            <a:ext cx="6410960" cy="117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2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翻译：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司马光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却急中生智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，从地上捡起一块大石头，</a:t>
            </a:r>
          </a:p>
          <a:p>
            <a:pPr eaLnBrk="1" latinLnBrk="0" hangingPunct="1">
              <a:lnSpc>
                <a:spcPct val="12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使劲向水缸砸去，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“砰!”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水缸破了，缸里的</a:t>
            </a:r>
          </a:p>
          <a:p>
            <a:pPr eaLnBrk="1" latinLnBrk="0" hangingPunct="1">
              <a:lnSpc>
                <a:spcPct val="12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水流了出来。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815965" y="2768481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持石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659880" y="2762766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击瓮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869555" y="2757686"/>
            <a:ext cx="589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之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663305" y="2768481"/>
            <a:ext cx="9956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水迸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120005" y="1798836"/>
            <a:ext cx="1670050" cy="70675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从地上捡起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一块石头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210425" y="3628906"/>
            <a:ext cx="1281120" cy="40011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 指水缸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889365" y="3628906"/>
            <a:ext cx="1452880" cy="3987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水流了出来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056755" y="2041406"/>
            <a:ext cx="1960880" cy="39878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使劲向水缸砸去</a:t>
            </a:r>
          </a:p>
        </p:txBody>
      </p:sp>
      <p:sp>
        <p:nvSpPr>
          <p:cNvPr id="43" name="下箭头 12"/>
          <p:cNvSpPr/>
          <p:nvPr/>
        </p:nvSpPr>
        <p:spPr>
          <a:xfrm>
            <a:off x="9099778" y="3256161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下箭头 13"/>
          <p:cNvSpPr/>
          <p:nvPr/>
        </p:nvSpPr>
        <p:spPr>
          <a:xfrm>
            <a:off x="8091666" y="3256161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下箭头 21"/>
          <p:cNvSpPr/>
          <p:nvPr/>
        </p:nvSpPr>
        <p:spPr>
          <a:xfrm rot="10800000">
            <a:off x="7071995" y="2505591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下箭头 22"/>
          <p:cNvSpPr/>
          <p:nvPr/>
        </p:nvSpPr>
        <p:spPr>
          <a:xfrm rot="10800000">
            <a:off x="6244590" y="2505591"/>
            <a:ext cx="138430" cy="32400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1" y="2774620"/>
            <a:ext cx="3966429" cy="382263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964430" y="4305300"/>
            <a:ext cx="50698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翻译：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被淹在水里的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小孩得救了。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5119370" y="2012950"/>
            <a:ext cx="5756275" cy="2033270"/>
            <a:chOff x="3702" y="3490"/>
            <a:chExt cx="9065" cy="3202"/>
          </a:xfrm>
        </p:grpSpPr>
        <p:grpSp>
          <p:nvGrpSpPr>
            <p:cNvPr id="25" name="组合 24"/>
            <p:cNvGrpSpPr/>
            <p:nvPr/>
          </p:nvGrpSpPr>
          <p:grpSpPr>
            <a:xfrm>
              <a:off x="3702" y="4632"/>
              <a:ext cx="4392" cy="919"/>
              <a:chOff x="3689" y="4623"/>
              <a:chExt cx="4392" cy="91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4084" y="4623"/>
                <a:ext cx="3997" cy="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32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儿得活。</a:t>
                </a: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689" y="4950"/>
                <a:ext cx="283" cy="283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" name="五边形 5"/>
            <p:cNvSpPr/>
            <p:nvPr/>
          </p:nvSpPr>
          <p:spPr>
            <a:xfrm flipH="1">
              <a:off x="7513" y="3490"/>
              <a:ext cx="5254" cy="3203"/>
            </a:xfrm>
            <a:prstGeom prst="homePlate">
              <a:avLst/>
            </a:prstGeom>
            <a:blipFill rotWithShape="1">
              <a:blip r:embed="rId4"/>
              <a:stretch>
                <a:fillRect/>
              </a:stretch>
            </a:blip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1" y="2774620"/>
            <a:ext cx="3966429" cy="382263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663509" y="2261235"/>
            <a:ext cx="239712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注释</a:t>
            </a: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872416" y="1275398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EB963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54519" y="1297928"/>
            <a:ext cx="384048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3600" cap="all" dirty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学习文言文的技巧</a:t>
            </a:r>
          </a:p>
        </p:txBody>
      </p:sp>
      <p:sp>
        <p:nvSpPr>
          <p:cNvPr id="16" name="矩形 15"/>
          <p:cNvSpPr/>
          <p:nvPr/>
        </p:nvSpPr>
        <p:spPr>
          <a:xfrm>
            <a:off x="5663509" y="3040221"/>
            <a:ext cx="315404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联系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上下文</a:t>
            </a:r>
          </a:p>
        </p:txBody>
      </p:sp>
      <p:sp>
        <p:nvSpPr>
          <p:cNvPr id="17" name="矩形 16"/>
          <p:cNvSpPr/>
          <p:nvPr/>
        </p:nvSpPr>
        <p:spPr>
          <a:xfrm>
            <a:off x="5663509" y="3819207"/>
            <a:ext cx="315404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查找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资料书</a:t>
            </a:r>
          </a:p>
        </p:txBody>
      </p:sp>
      <p:sp>
        <p:nvSpPr>
          <p:cNvPr id="18" name="矩形 17"/>
          <p:cNvSpPr/>
          <p:nvPr/>
        </p:nvSpPr>
        <p:spPr>
          <a:xfrm>
            <a:off x="5663509" y="4598193"/>
            <a:ext cx="593534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遇到难句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反复多读几遍</a:t>
            </a:r>
          </a:p>
        </p:txBody>
      </p:sp>
      <p:sp>
        <p:nvSpPr>
          <p:cNvPr id="19" name="矩形 18"/>
          <p:cNvSpPr/>
          <p:nvPr/>
        </p:nvSpPr>
        <p:spPr>
          <a:xfrm>
            <a:off x="5663509" y="5377180"/>
            <a:ext cx="426466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还读不懂的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做批注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1" y="2774620"/>
            <a:ext cx="3966429" cy="3822631"/>
          </a:xfrm>
          <a:prstGeom prst="rect">
            <a:avLst/>
          </a:prstGeom>
        </p:spPr>
      </p:pic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889089" y="1412528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EB963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654519" y="1559084"/>
            <a:ext cx="475488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3600" cap="all" dirty="0"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文言文与现代文的不同</a:t>
            </a:r>
          </a:p>
        </p:txBody>
      </p:sp>
      <p:sp>
        <p:nvSpPr>
          <p:cNvPr id="22" name="矩形 21"/>
          <p:cNvSpPr/>
          <p:nvPr/>
        </p:nvSpPr>
        <p:spPr>
          <a:xfrm>
            <a:off x="4413593" y="3034541"/>
            <a:ext cx="7272808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文言文语言精练，简短，</a:t>
            </a:r>
          </a:p>
        </p:txBody>
      </p:sp>
      <p:sp>
        <p:nvSpPr>
          <p:cNvPr id="23" name="矩形 22"/>
          <p:cNvSpPr/>
          <p:nvPr/>
        </p:nvSpPr>
        <p:spPr>
          <a:xfrm>
            <a:off x="4413667" y="3992880"/>
            <a:ext cx="593534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文言文的概括能力强。</a:t>
            </a:r>
          </a:p>
        </p:txBody>
      </p:sp>
      <p:sp>
        <p:nvSpPr>
          <p:cNvPr id="24" name="矩形 23"/>
          <p:cNvSpPr/>
          <p:nvPr/>
        </p:nvSpPr>
        <p:spPr>
          <a:xfrm>
            <a:off x="4499392" y="4933315"/>
            <a:ext cx="71253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现代文语言优美通顺，但没有概括能力。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810760" y="3253105"/>
            <a:ext cx="153543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司马光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788763" y="2599055"/>
            <a:ext cx="429387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一儿登瓮，足跌没水中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788763" y="3779520"/>
            <a:ext cx="3255645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光持石击瓮破之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788763" y="5023381"/>
            <a:ext cx="1996844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儿得活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788763" y="1565910"/>
            <a:ext cx="2326005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群儿戏于庭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6346190" y="2083435"/>
            <a:ext cx="225425" cy="3433445"/>
          </a:xfrm>
          <a:prstGeom prst="leftBrace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下箭头 13"/>
          <p:cNvSpPr/>
          <p:nvPr/>
        </p:nvSpPr>
        <p:spPr>
          <a:xfrm>
            <a:off x="7812405" y="2395855"/>
            <a:ext cx="138430" cy="46800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下箭头 5"/>
          <p:cNvSpPr/>
          <p:nvPr/>
        </p:nvSpPr>
        <p:spPr>
          <a:xfrm>
            <a:off x="7812405" y="3506470"/>
            <a:ext cx="138430" cy="46800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下箭头 6"/>
          <p:cNvSpPr/>
          <p:nvPr/>
        </p:nvSpPr>
        <p:spPr>
          <a:xfrm>
            <a:off x="7812405" y="4678680"/>
            <a:ext cx="138430" cy="43200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1" y="2774620"/>
            <a:ext cx="3966429" cy="3822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8" grpId="0" bldLvl="0" animBg="1"/>
      <p:bldP spid="19" grpId="0" bldLvl="0" animBg="1"/>
      <p:bldP spid="2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新课导入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5450542" y="2096693"/>
            <a:ext cx="598878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文言文是我国古代优秀文化宝库中的一朵绚丽灿烂的奇葩。它文字简约，却理寓其中，意义深远；语言凝练，却不失形象生动。《司马光》就是这样一篇文言文。我们一起来领略一下文言文的魅力吧！</a:t>
            </a:r>
          </a:p>
        </p:txBody>
      </p:sp>
      <p:pic>
        <p:nvPicPr>
          <p:cNvPr id="8" name="Picture 11" descr="C:\Users\Administrator\Desktop\art36950551.jpgart36950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389" y="1729549"/>
            <a:ext cx="3977005" cy="3965495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24992" y="3731748"/>
            <a:ext cx="8371840" cy="2349500"/>
            <a:chOff x="1417" y="5513"/>
            <a:chExt cx="13184" cy="3700"/>
          </a:xfrm>
        </p:grpSpPr>
        <p:sp>
          <p:nvSpPr>
            <p:cNvPr id="21" name="矩形 20"/>
            <p:cNvSpPr/>
            <p:nvPr/>
          </p:nvSpPr>
          <p:spPr>
            <a:xfrm>
              <a:off x="1530" y="6761"/>
              <a:ext cx="12587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群儿戏于庭。（　  ）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417" y="5513"/>
              <a:ext cx="13184" cy="3700"/>
              <a:chOff x="1417" y="5513"/>
              <a:chExt cx="13184" cy="3700"/>
            </a:xfrm>
          </p:grpSpPr>
          <p:sp>
            <p:nvSpPr>
              <p:cNvPr id="23" name="直接连接符 22"/>
              <p:cNvSpPr/>
              <p:nvPr/>
            </p:nvSpPr>
            <p:spPr>
              <a:xfrm>
                <a:off x="1789" y="9173"/>
                <a:ext cx="10890" cy="4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1417" y="5513"/>
                <a:ext cx="13184" cy="2155"/>
                <a:chOff x="1417" y="5513"/>
                <a:chExt cx="13184" cy="2155"/>
              </a:xfrm>
            </p:grpSpPr>
            <p:sp>
              <p:nvSpPr>
                <p:cNvPr id="26" name="Rectangle 4"/>
                <p:cNvSpPr txBox="1">
                  <a:spLocks noChangeArrowheads="1"/>
                </p:cNvSpPr>
                <p:nvPr/>
              </p:nvSpPr>
              <p:spPr bwMode="auto">
                <a:xfrm>
                  <a:off x="1417" y="5513"/>
                  <a:ext cx="13184" cy="1152"/>
                </a:xfrm>
                <a:prstGeom prst="rect">
                  <a:avLst/>
                </a:prstGeom>
                <a:noFill/>
                <a:ln>
                  <a:miter lim="800000"/>
                </a:ln>
              </p:spPr>
              <p:txBody>
                <a:bodyPr vert="horz" lIns="91440" tIns="45720" rIns="91440" bIns="45720" rtlCol="0">
                  <a:normAutofit/>
                </a:bodyPr>
                <a:lstStyle/>
                <a:p>
                  <a:pPr fontAlgn="auto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200" b="1" dirty="0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2.</a:t>
                  </a:r>
                  <a:r>
                    <a:rPr lang="zh-CN" altLang="en-US" sz="3200" b="1" dirty="0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先解释带点词，再解释整句话的意思。</a:t>
                  </a:r>
                  <a:endParaRPr kumimoji="0" lang="zh-CN" altLang="en-US" sz="3200" b="1" i="0" kern="1200" cap="none" spc="0" normalizeH="0" baseline="0" noProof="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 184"/>
                <p:cNvSpPr/>
                <p:nvPr/>
              </p:nvSpPr>
              <p:spPr>
                <a:xfrm>
                  <a:off x="3273" y="7554"/>
                  <a:ext cx="72" cy="11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FFFFFF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8" name="Rectangle 4"/>
          <p:cNvSpPr txBox="1">
            <a:spLocks noChangeArrowheads="1"/>
          </p:cNvSpPr>
          <p:nvPr/>
        </p:nvSpPr>
        <p:spPr bwMode="auto">
          <a:xfrm>
            <a:off x="1168400" y="1165207"/>
            <a:ext cx="8281035" cy="744220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选择正确的读音，打“√”。</a:t>
            </a:r>
            <a:endParaRPr kumimoji="0" lang="zh-CN" altLang="en-US" sz="3200" b="1" i="0" kern="1200" cap="none" spc="0" normalizeH="0" baseline="0" noProof="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52983" y="1796397"/>
            <a:ext cx="77048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sz="2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群儿戏于庭，一儿登瓮，足跌（</a:t>
            </a:r>
            <a:r>
              <a:rPr sz="2800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tiě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diē</a:t>
            </a:r>
            <a:r>
              <a:rPr sz="2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）没（</a:t>
            </a:r>
            <a:r>
              <a:rPr sz="2800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méi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  mo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）水中，众皆（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kǎi  jiē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）弃去，光持（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chí  cí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）石击瓮破之，水迸（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bènɡ  bìnɡ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），儿得活。</a:t>
            </a:r>
          </a:p>
        </p:txBody>
      </p:sp>
      <p:sp>
        <p:nvSpPr>
          <p:cNvPr id="30" name="矩形 29"/>
          <p:cNvSpPr/>
          <p:nvPr/>
        </p:nvSpPr>
        <p:spPr>
          <a:xfrm>
            <a:off x="1168400" y="5410598"/>
            <a:ext cx="6714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有一次，他跟小伙伴们在后院里玩耍。</a:t>
            </a:r>
          </a:p>
        </p:txBody>
      </p:sp>
      <p:sp>
        <p:nvSpPr>
          <p:cNvPr id="31" name="TextBox 40"/>
          <p:cNvSpPr txBox="1"/>
          <p:nvPr/>
        </p:nvSpPr>
        <p:spPr>
          <a:xfrm>
            <a:off x="7261696" y="1931548"/>
            <a:ext cx="660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32" name="TextBox 40"/>
          <p:cNvSpPr txBox="1"/>
          <p:nvPr/>
        </p:nvSpPr>
        <p:spPr>
          <a:xfrm>
            <a:off x="2077120" y="2291588"/>
            <a:ext cx="660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33" name="TextBox 40"/>
          <p:cNvSpPr txBox="1"/>
          <p:nvPr/>
        </p:nvSpPr>
        <p:spPr>
          <a:xfrm>
            <a:off x="6109568" y="2723636"/>
            <a:ext cx="660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34" name="TextBox 40"/>
          <p:cNvSpPr txBox="1"/>
          <p:nvPr/>
        </p:nvSpPr>
        <p:spPr>
          <a:xfrm>
            <a:off x="5677520" y="2291588"/>
            <a:ext cx="660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35" name="TextBox 40"/>
          <p:cNvSpPr txBox="1"/>
          <p:nvPr/>
        </p:nvSpPr>
        <p:spPr>
          <a:xfrm>
            <a:off x="1285032" y="2651628"/>
            <a:ext cx="660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929494" y="4596796"/>
            <a:ext cx="106362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zh-CN" altLang="en-US" sz="20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玩耍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2474448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2474448"/>
            <a:ext cx="2667000" cy="3581400"/>
          </a:xfrm>
          <a:prstGeom prst="rect">
            <a:avLst/>
          </a:prstGeom>
        </p:spPr>
      </p:pic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952499" y="1656715"/>
            <a:ext cx="7319010" cy="3803650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3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课文梳理</a:t>
            </a:r>
            <a:endParaRPr lang="en-US" altLang="zh-CN" sz="3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文言文《司马光》以精练的笔触，勾勒出一个</a:t>
            </a:r>
            <a:r>
              <a:rPr lang="zh-CN" altLang="en-US" sz="32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的七岁男孩形象。“众皆弃去，光持石击瓮破之”实为文眼，凸显了司马光的</a:t>
            </a:r>
            <a:r>
              <a:rPr lang="zh-CN" altLang="en-US" sz="32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3200" b="1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。全篇内容简单，言简意赅，但故事情节完整。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029112" y="3018135"/>
            <a:ext cx="11049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机敏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667162" y="4147256"/>
            <a:ext cx="18288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聪颖机智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577540" y="4121713"/>
            <a:ext cx="2233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ctr"/>
            <a:r>
              <a:rPr lang="zh-CN" altLang="en-US" sz="24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遇事沉着冷静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18098" y="929873"/>
            <a:ext cx="7746809" cy="5093504"/>
          </a:xfrm>
          <a:prstGeom prst="rect">
            <a:avLst/>
          </a:prstGeom>
          <a:noFill/>
          <a:ln>
            <a:solidFill>
              <a:srgbClr val="EB9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67300" cy="68877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7124702" y="4726329"/>
            <a:ext cx="3924905" cy="320593"/>
            <a:chOff x="445479" y="4315402"/>
            <a:chExt cx="4198082" cy="471187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06340" y="1546024"/>
            <a:ext cx="6606085" cy="2292786"/>
            <a:chOff x="4847769" y="2106980"/>
            <a:chExt cx="6606085" cy="2292786"/>
          </a:xfrm>
        </p:grpSpPr>
        <p:sp>
          <p:nvSpPr>
            <p:cNvPr id="14" name="矩形 259"/>
            <p:cNvSpPr>
              <a:spLocks noChangeArrowheads="1"/>
            </p:cNvSpPr>
            <p:nvPr/>
          </p:nvSpPr>
          <p:spPr bwMode="auto">
            <a:xfrm>
              <a:off x="4847769" y="2106980"/>
              <a:ext cx="6606085" cy="176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11500" dirty="0">
                  <a:solidFill>
                    <a:srgbClr val="EB9631"/>
                  </a:solidFill>
                  <a:latin typeface="优设标题黑" panose="00000500000000000000" pitchFamily="2" charset="-122"/>
                  <a:ea typeface="优设标题黑" panose="00000500000000000000" pitchFamily="2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11500" dirty="0">
                <a:solidFill>
                  <a:srgbClr val="EB963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F8BF13">
                      <a:alpha val="0"/>
                    </a:srgbClr>
                  </a:gs>
                  <a:gs pos="100000">
                    <a:srgbClr val="EB963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资料宝袋</a:t>
              </a:r>
            </a:p>
          </p:txBody>
        </p:sp>
      </p:grpSp>
      <p:pic>
        <p:nvPicPr>
          <p:cNvPr id="9" name="Picture 3" descr="C:\Users\Administrator\Desktop\b151f8198618367a5a05c6e62f738bd4b31ce579.jpgb151f8198618367a5a05c6e62f738bd4b31ce5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078" y="1802127"/>
            <a:ext cx="2492375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1198788" y="2090172"/>
            <a:ext cx="51398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司马光（1019～1086），字君实，号迂叟，世称涑水先生。北宋时期著名政治家、史学家、散文家。司马光自幼嗜学，尤喜《春秋左氏传》。司马光的主要成就反映在学术上。其中最大的贡献，莫过于主持编写《资治通鉴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98257" y="1933964"/>
            <a:ext cx="1511802" cy="1486306"/>
            <a:chOff x="-2214610" y="714356"/>
            <a:chExt cx="1785950" cy="1643868"/>
          </a:xfrm>
          <a:noFill/>
        </p:grpSpPr>
        <p:sp>
          <p:nvSpPr>
            <p:cNvPr id="11" name="矩形 10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1"/>
            <p:cNvCxnSpPr>
              <a:stCxn id="11" idx="1"/>
              <a:endCxn id="11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11" idx="0"/>
              <a:endCxn id="11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7"/>
          <p:cNvSpPr txBox="1"/>
          <p:nvPr/>
        </p:nvSpPr>
        <p:spPr>
          <a:xfrm>
            <a:off x="3912530" y="3382137"/>
            <a:ext cx="1867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zhònɡ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001838" y="4133010"/>
            <a:ext cx="1511802" cy="1486306"/>
            <a:chOff x="-2214610" y="714356"/>
            <a:chExt cx="1785950" cy="1643868"/>
          </a:xfrm>
          <a:noFill/>
        </p:grpSpPr>
        <p:sp>
          <p:nvSpPr>
            <p:cNvPr id="16" name="矩形 15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7" name="直接连接符 16"/>
            <p:cNvCxnSpPr>
              <a:stCxn id="16" idx="1"/>
              <a:endCxn id="16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16" idx="0"/>
              <a:endCxn id="16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4091291" y="4051134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众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020805" y="1933964"/>
            <a:ext cx="1544244" cy="1428268"/>
            <a:chOff x="-2214610" y="714356"/>
            <a:chExt cx="1785950" cy="1643868"/>
          </a:xfrm>
          <a:noFill/>
        </p:grpSpPr>
        <p:sp>
          <p:nvSpPr>
            <p:cNvPr id="21" name="矩形 20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2" name="直接连接符 21"/>
            <p:cNvCxnSpPr>
              <a:stCxn id="21" idx="1"/>
              <a:endCxn id="21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21" idx="0"/>
              <a:endCxn id="21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107057" y="1821135"/>
            <a:ext cx="122794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司</a:t>
            </a:r>
          </a:p>
        </p:txBody>
      </p:sp>
      <p:sp>
        <p:nvSpPr>
          <p:cNvPr id="25" name="TextBox 40"/>
          <p:cNvSpPr txBox="1"/>
          <p:nvPr/>
        </p:nvSpPr>
        <p:spPr>
          <a:xfrm>
            <a:off x="6211560" y="1153963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tínɡ</a:t>
            </a: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5972819" y="1821135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庭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743267" y="1933964"/>
            <a:ext cx="1511802" cy="1486306"/>
            <a:chOff x="-2214610" y="714356"/>
            <a:chExt cx="1785950" cy="1643868"/>
          </a:xfrm>
          <a:noFill/>
        </p:grpSpPr>
        <p:sp>
          <p:nvSpPr>
            <p:cNvPr id="28" name="矩形 27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9" name="直接连接符 28"/>
            <p:cNvCxnSpPr>
              <a:stCxn id="28" idx="1"/>
              <a:endCxn id="28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stCxn id="28" idx="0"/>
              <a:endCxn id="28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54"/>
          <p:cNvSpPr txBox="1"/>
          <p:nvPr/>
        </p:nvSpPr>
        <p:spPr>
          <a:xfrm>
            <a:off x="8144665" y="1190776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dēnɡ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7861739" y="1821135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登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9588276" y="1933964"/>
            <a:ext cx="1511802" cy="1486306"/>
            <a:chOff x="-2214610" y="714356"/>
            <a:chExt cx="1785950" cy="1643868"/>
          </a:xfrm>
          <a:noFill/>
        </p:grpSpPr>
        <p:sp>
          <p:nvSpPr>
            <p:cNvPr id="34" name="矩形 3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5" name="直接连接符 34"/>
            <p:cNvCxnSpPr>
              <a:stCxn id="34" idx="1"/>
              <a:endCxn id="3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4" idx="0"/>
              <a:endCxn id="3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60"/>
          <p:cNvSpPr txBox="1"/>
          <p:nvPr/>
        </p:nvSpPr>
        <p:spPr>
          <a:xfrm>
            <a:off x="9739555" y="1193943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diē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23"/>
          <p:cNvSpPr txBox="1">
            <a:spLocks noChangeArrowheads="1"/>
          </p:cNvSpPr>
          <p:nvPr/>
        </p:nvSpPr>
        <p:spPr bwMode="auto">
          <a:xfrm>
            <a:off x="9703361" y="1821135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跌</a:t>
            </a:r>
          </a:p>
        </p:txBody>
      </p:sp>
      <p:sp>
        <p:nvSpPr>
          <p:cNvPr id="39" name="TextBox 62"/>
          <p:cNvSpPr txBox="1"/>
          <p:nvPr/>
        </p:nvSpPr>
        <p:spPr>
          <a:xfrm>
            <a:off x="6309593" y="3428738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qì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872808" y="4133010"/>
            <a:ext cx="1511802" cy="1486306"/>
            <a:chOff x="-2214610" y="714356"/>
            <a:chExt cx="1785950" cy="1643868"/>
          </a:xfrm>
          <a:noFill/>
        </p:grpSpPr>
        <p:sp>
          <p:nvSpPr>
            <p:cNvPr id="41" name="矩形 40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2" name="直接连接符 41"/>
            <p:cNvCxnSpPr>
              <a:stCxn id="41" idx="1"/>
              <a:endCxn id="41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41" idx="0"/>
              <a:endCxn id="41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23"/>
          <p:cNvSpPr txBox="1">
            <a:spLocks noChangeArrowheads="1"/>
          </p:cNvSpPr>
          <p:nvPr/>
        </p:nvSpPr>
        <p:spPr bwMode="auto">
          <a:xfrm>
            <a:off x="5924539" y="4074292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弃</a:t>
            </a:r>
          </a:p>
        </p:txBody>
      </p:sp>
      <p:sp>
        <p:nvSpPr>
          <p:cNvPr id="45" name="TextBox 68"/>
          <p:cNvSpPr txBox="1"/>
          <p:nvPr/>
        </p:nvSpPr>
        <p:spPr>
          <a:xfrm>
            <a:off x="8045192" y="3382137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chí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743778" y="4133010"/>
            <a:ext cx="1511802" cy="1486306"/>
            <a:chOff x="-2214610" y="714356"/>
            <a:chExt cx="1785950" cy="1643868"/>
          </a:xfrm>
          <a:noFill/>
        </p:grpSpPr>
        <p:sp>
          <p:nvSpPr>
            <p:cNvPr id="47" name="矩形 4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8" name="直接连接符 47"/>
            <p:cNvCxnSpPr>
              <a:stCxn id="47" idx="1"/>
              <a:endCxn id="4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>
              <a:stCxn id="47" idx="0"/>
              <a:endCxn id="4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23"/>
          <p:cNvSpPr txBox="1">
            <a:spLocks noChangeArrowheads="1"/>
          </p:cNvSpPr>
          <p:nvPr/>
        </p:nvSpPr>
        <p:spPr bwMode="auto">
          <a:xfrm>
            <a:off x="7882386" y="4092072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持</a:t>
            </a:r>
          </a:p>
        </p:txBody>
      </p:sp>
      <p:sp>
        <p:nvSpPr>
          <p:cNvPr id="51" name="TextBox 3"/>
          <p:cNvSpPr txBox="1"/>
          <p:nvPr/>
        </p:nvSpPr>
        <p:spPr>
          <a:xfrm>
            <a:off x="4352903" y="1127664"/>
            <a:ext cx="121444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sī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855286" y="1544153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4" grpId="0"/>
      <p:bldP spid="25" grpId="0"/>
      <p:bldP spid="26" grpId="0"/>
      <p:bldP spid="31" grpId="0"/>
      <p:bldP spid="32" grpId="0"/>
      <p:bldP spid="37" grpId="0"/>
      <p:bldP spid="38" grpId="0"/>
      <p:bldP spid="39" grpId="0"/>
      <p:bldP spid="44" grpId="0"/>
      <p:bldP spid="45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52" name="TextBox 32"/>
          <p:cNvSpPr txBox="1"/>
          <p:nvPr/>
        </p:nvSpPr>
        <p:spPr>
          <a:xfrm>
            <a:off x="1365250" y="2528909"/>
            <a:ext cx="7583170" cy="1668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庭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：里面是</a:t>
            </a: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廷</a:t>
            </a: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不要写成</a:t>
            </a: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延</a:t>
            </a: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弃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：下面的撇和竖要出头。</a:t>
            </a: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887786" y="1260395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易错提示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圆角矩形 1"/>
          <p:cNvSpPr/>
          <p:nvPr/>
        </p:nvSpPr>
        <p:spPr>
          <a:xfrm>
            <a:off x="1189124" y="2124155"/>
            <a:ext cx="9813751" cy="3881245"/>
          </a:xfrm>
          <a:prstGeom prst="roundRect">
            <a:avLst/>
          </a:prstGeom>
          <a:noFill/>
          <a:ln w="31750">
            <a:solidFill>
              <a:srgbClr val="EB963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916361" y="1130443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2781722" y="2838890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司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3861842" y="2889993"/>
            <a:ext cx="48245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组词：司机   公司   司令</a:t>
            </a:r>
          </a:p>
        </p:txBody>
      </p:sp>
      <p:sp>
        <p:nvSpPr>
          <p:cNvPr id="11" name="TextBox 30"/>
          <p:cNvSpPr txBox="1"/>
          <p:nvPr/>
        </p:nvSpPr>
        <p:spPr>
          <a:xfrm>
            <a:off x="2834759" y="2282571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sī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2728685" y="4013675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跌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3933850" y="4064778"/>
            <a:ext cx="48245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组词：跌倒   跌落   下跌   </a:t>
            </a:r>
          </a:p>
        </p:txBody>
      </p:sp>
      <p:sp>
        <p:nvSpPr>
          <p:cNvPr id="14" name="TextBox 21"/>
          <p:cNvSpPr txBox="1"/>
          <p:nvPr/>
        </p:nvSpPr>
        <p:spPr>
          <a:xfrm>
            <a:off x="2709714" y="3457356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diē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2728685" y="5093795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皆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3933850" y="5144898"/>
            <a:ext cx="48245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组词：比比皆是   有口皆碑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2709714" y="453747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TextBox 13"/>
          <p:cNvSpPr txBox="1"/>
          <p:nvPr/>
        </p:nvSpPr>
        <p:spPr>
          <a:xfrm>
            <a:off x="1621128" y="3178123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瓮：</a:t>
            </a: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盛物的陶器，口小肚大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8" name="TextBox 14"/>
          <p:cNvSpPr txBox="1"/>
          <p:nvPr/>
        </p:nvSpPr>
        <p:spPr>
          <a:xfrm>
            <a:off x="1621128" y="3809355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皆：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全，都。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1621128" y="5071817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于：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在。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1621128" y="2546891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庭：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庭院、院子里。</a:t>
            </a:r>
          </a:p>
        </p:txBody>
      </p:sp>
      <p:sp>
        <p:nvSpPr>
          <p:cNvPr id="11" name="TextBox 19"/>
          <p:cNvSpPr txBox="1"/>
          <p:nvPr/>
        </p:nvSpPr>
        <p:spPr>
          <a:xfrm>
            <a:off x="1621128" y="4440587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戏：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玩耍。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840161" y="1264213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词语解释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394" y="300808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课文朗读</a:t>
              </a:r>
            </a:p>
          </p:txBody>
        </p:sp>
      </p:grpSp>
      <p:sp>
        <p:nvSpPr>
          <p:cNvPr id="7" name="云形标注 9"/>
          <p:cNvSpPr/>
          <p:nvPr/>
        </p:nvSpPr>
        <p:spPr>
          <a:xfrm>
            <a:off x="6113140" y="3562422"/>
            <a:ext cx="2721538" cy="1346028"/>
          </a:xfrm>
          <a:prstGeom prst="cloudCallout">
            <a:avLst>
              <a:gd name="adj1" fmla="val 44568"/>
              <a:gd name="adj2" fmla="val 60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6248133" y="3562422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小喇叭朗读开始了，点一点音箱，一起听。</a:t>
            </a:r>
          </a:p>
        </p:txBody>
      </p:sp>
      <p:sp>
        <p:nvSpPr>
          <p:cNvPr id="9" name="云形标注 17"/>
          <p:cNvSpPr/>
          <p:nvPr/>
        </p:nvSpPr>
        <p:spPr>
          <a:xfrm>
            <a:off x="3592860" y="4296514"/>
            <a:ext cx="2387866" cy="1231048"/>
          </a:xfrm>
          <a:prstGeom prst="cloudCallout">
            <a:avLst>
              <a:gd name="adj1" fmla="val -76605"/>
              <a:gd name="adj2" fmla="val 646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3771738" y="4259815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边听边想：课文主要写了什么？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648" y="4296514"/>
            <a:ext cx="1226146" cy="18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38" y="4859980"/>
            <a:ext cx="1241284" cy="13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7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51" y="1458225"/>
            <a:ext cx="5483574" cy="283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课文朗读  人教版-三上-24-司马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6994" y="183703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72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EB9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EB963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436043" y="2494553"/>
            <a:ext cx="345638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36043" y="3331860"/>
            <a:ext cx="9410065" cy="1493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本课</a:t>
            </a:r>
            <a:r>
              <a:rPr lang="zh-CN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讲的是司马光砸缸救伙伴的故事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表现了司马光的聪明机智、遇事沉着冷静。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03661" y="1387128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1146</Words>
  <Application>Microsoft Office PowerPoint</Application>
  <PresentationFormat>宽屏</PresentationFormat>
  <Paragraphs>193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Calibri</vt:lpstr>
      <vt:lpstr>优设标题黑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2020-10-20T08:01:13Z</dcterms:created>
  <dcterms:modified xsi:type="dcterms:W3CDTF">2021-01-08T23:49:35Z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