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287" r:id="rId14"/>
    <p:sldId id="716" r:id="rId15"/>
    <p:sldId id="258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Bold" panose="02010600030101010101" charset="-122"/>
      <p:regular r:id="rId19"/>
      <p:bold r:id="rId20"/>
    </p:embeddedFont>
    <p:embeddedFont>
      <p:font typeface="思源黑体 CN Light" panose="0201060003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90897" y="1974850"/>
            <a:ext cx="7850505" cy="17633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说一说，你用什么方法理解下面红色词语的意思的？</a:t>
            </a:r>
          </a:p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※ 听了老师的这番话，我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憧憬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着即将到来的一天，期待着在活动中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出色的表现。</a:t>
            </a:r>
          </a:p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※小明打碎了家里的花瓶，心中有些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忐忑不安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，害怕爸爸妈妈会责备他。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90897" y="4224184"/>
            <a:ext cx="8056721" cy="1799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采用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联系上下文、找近义词和根据字面意思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三结合的方法理解词语</a:t>
            </a:r>
          </a:p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憧憬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：对美好生活的期待与向往。（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忄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忐忑不安</a:t>
            </a:r>
            <a:r>
              <a:rPr lang="zh-CN" altLang="zh-CN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：心里不安，心神不定。</a:t>
            </a: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（</a:t>
            </a:r>
            <a:r>
              <a:rPr lang="zh-CN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</a:t>
            </a: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defTabSz="685800" eaLnBrk="0" fontAlgn="base" hangingPunc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字词盘点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5889146" y="1717349"/>
            <a:ext cx="606982" cy="3618484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1599" y="2203383"/>
            <a:ext cx="1002201" cy="10022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76595" y="3001968"/>
            <a:ext cx="1002201" cy="10022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32734" y="3794618"/>
            <a:ext cx="1002201" cy="10022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09308" y="2311266"/>
            <a:ext cx="4325303" cy="16073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易错字音：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石径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斜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1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xié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挑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1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tiǎo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）促织</a:t>
            </a: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小雨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靴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1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xuē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 金钥匙（</a:t>
            </a:r>
            <a:r>
              <a:rPr lang="en-US" altLang="zh-CN" sz="21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shi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</a:t>
            </a: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歌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曲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1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q</a:t>
            </a:r>
            <a:r>
              <a:rPr lang="en-US" altLang="zh-CN" sz="21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9321" y="3996239"/>
            <a:ext cx="4127183" cy="16073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易错字：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径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经  浅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残  登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橙  </a:t>
            </a: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凌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棱  喇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刺  钥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阴  </a:t>
            </a:r>
          </a:p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曾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赠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增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14602" y="2176093"/>
            <a:ext cx="3277553" cy="25058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词语：</a:t>
            </a:r>
          </a:p>
          <a:p>
            <a:pPr defTabSz="685800" eaLnBrk="0" fontAlgn="base" hangingPunc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熨帖      明朗    凌乱   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粘着  平展      增添    菠萝      喇叭  凉爽    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振动    叮咛      呻吟五彩缤纷   频频点头</a:t>
            </a:r>
            <a:endParaRPr lang="zh-CN" altLang="en-US" sz="21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认识钢笔</a:t>
            </a:r>
          </a:p>
        </p:txBody>
      </p:sp>
      <p:pic>
        <p:nvPicPr>
          <p:cNvPr id="13" name="Picture 9" descr="6548855_22155554611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4985" y="2189232"/>
            <a:ext cx="4588900" cy="32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10" descr="2037952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8515" y="2189232"/>
            <a:ext cx="4078500" cy="31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我会积累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18990" y="1896646"/>
            <a:ext cx="6734819" cy="433278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山行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远上</a:t>
            </a:r>
            <a:r>
              <a:rPr lang="zh-CN" altLang="en-US" sz="32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白云</a:t>
            </a:r>
            <a:r>
              <a:rPr lang="zh-CN" altLang="en-US" sz="32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停车</a:t>
            </a:r>
            <a:r>
              <a:rPr lang="zh-CN" altLang="en-US" sz="32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二月花。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57" y="20447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1786" y="1553029"/>
            <a:ext cx="6048821" cy="4298787"/>
          </a:xfrm>
          <a:prstGeom prst="rect">
            <a:avLst/>
          </a:prstGeom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672719" y="2809385"/>
            <a:ext cx="4912519" cy="23941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1.对本单元的基础知识进行复习整理，巩固本单元所学内容，查缺补漏。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2.对本单元学得的运用多种方法理解词语进行回顾，让学生扎实掌握语文基本技能。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3.对所学重点内容进行检测。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14" y="2102758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单元回顾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76149" y="1596433"/>
            <a:ext cx="8258939" cy="3967398"/>
            <a:chOff x="2713355" y="2323972"/>
            <a:chExt cx="5605740" cy="2692865"/>
          </a:xfrm>
        </p:grpSpPr>
        <p:sp>
          <p:nvSpPr>
            <p:cNvPr id="6" name="文本框 5"/>
            <p:cNvSpPr txBox="1"/>
            <p:nvPr/>
          </p:nvSpPr>
          <p:spPr>
            <a:xfrm>
              <a:off x="4830048" y="2323972"/>
              <a:ext cx="1961674" cy="5525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0" indent="0" algn="ctr" defTabSz="6858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 </a:t>
              </a: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古诗三首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13355" y="3517741"/>
              <a:ext cx="1238620" cy="149909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山行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赠刘景文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夜书所见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29914" y="3476949"/>
              <a:ext cx="979646" cy="149909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叶绍翁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杜牧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苏轼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652782" y="3476950"/>
              <a:ext cx="666313" cy="149909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唐代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宋代</a:t>
              </a:r>
            </a:p>
            <a:p>
              <a:pPr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宋代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389405" y="3825399"/>
              <a:ext cx="1972853" cy="476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856118" y="4301649"/>
              <a:ext cx="1423273" cy="435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856117" y="3764915"/>
              <a:ext cx="1403985" cy="972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89593" y="3799584"/>
              <a:ext cx="1620101" cy="937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907326" y="3799584"/>
              <a:ext cx="1802368" cy="432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5873750" y="4251643"/>
              <a:ext cx="1835944" cy="431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整体回顾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970" y="2568375"/>
            <a:ext cx="10184106" cy="823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《山行》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写山中景致，诗人被吸引，停车欣赏。所写秋景并不萧条冷落，而是生机盎然，从中悟得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霜叶红于二月花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富有理趣的警句。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4312059" y="1631060"/>
            <a:ext cx="3293427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古诗三首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5969" y="3589029"/>
            <a:ext cx="10247459" cy="120821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《赠刘景文》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是送给好友刘景文的勉励诗。先写景，后议景。诗人一反常态，以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橙黄橘绿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写出了秋天硕果累累的丰收景象，显露了勃勃生机，给人以昂扬之机，也给了好友刘景文以勉励。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5970" y="4994403"/>
            <a:ext cx="10230254" cy="823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《夜书所见》</a:t>
            </a:r>
            <a:r>
              <a:rPr lang="zh-CN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先写深秋的凄清，再写由深秋夜晚的灯火想到的生活场景，勾起了诗人对家乡的追忆、留恋，更显客居他乡的孤寂无奈。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/>
      <p:bldP spid="5" grpId="0" bldLvl="0"/>
      <p:bldP spid="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整体回顾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5970" y="2568375"/>
            <a:ext cx="10184106" cy="29472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5B9B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《铺满金色巴掌的水泥道》</a:t>
            </a:r>
            <a:r>
              <a:rPr lang="zh-CN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写上学路上看到的风景，先写秋风秋雨天放晴后，我背着书包上学去；接着对水泥道进行生动的描写；最后写我第一次发现水泥道真美！既写观察到的景物，又写感受和心情。</a:t>
            </a:r>
            <a:endParaRPr lang="zh-CN" altLang="zh-CN" sz="36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192974" y="1631060"/>
            <a:ext cx="753159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铺满金色巴掌的水泥道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整体回顾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5969" y="2568375"/>
            <a:ext cx="10378087" cy="220547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5B9B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《秋天的雨》</a:t>
            </a:r>
            <a:r>
              <a:rPr lang="zh-CN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写一文以秋天的雨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把秋天的大门打开了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为引子，描绘了秋天缤纷的色彩、丰收的景象和各种动植物准备过冬的情景，表达了作者喜秋、赞秋的情感。</a:t>
            </a:r>
            <a:endParaRPr lang="zh-CN" altLang="zh-CN" sz="36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192974" y="1631060"/>
            <a:ext cx="753159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秋天的雨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整体回顾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5969" y="2568375"/>
            <a:ext cx="10378087" cy="29472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《听听，秋的声音》</a:t>
            </a:r>
            <a:r>
              <a:rPr lang="zh-CN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描写了大自然里一些特殊的声音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大树的唰唰声、蟋蟀的㘗㘗声、大雁的叮咛和秋风的歌吟，向我们展现了秋天的生机和活力。说明秋的声音藏在大自然的许多事物中，需要我们细细聆听。</a:t>
            </a:r>
            <a:endParaRPr lang="zh-CN" altLang="zh-CN" sz="36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192974" y="1631060"/>
            <a:ext cx="753159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听听，秋的声音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我会积累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03657" y="3182257"/>
            <a:ext cx="7284034" cy="525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停车坐爱枫林晚，</a:t>
            </a:r>
            <a:r>
              <a:rPr lang="zh-CN" altLang="en-US" sz="27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endParaRPr lang="en-US" altLang="zh-CN" sz="2100" u="sng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3356715" y="1840131"/>
            <a:ext cx="311848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古诗名句我知道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3657" y="3991781"/>
            <a:ext cx="7009924" cy="525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一年好景君须记，</a:t>
            </a:r>
            <a:r>
              <a:rPr lang="zh-CN" altLang="en-US" sz="27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endParaRPr lang="en-US" altLang="zh-CN" sz="2100" u="sng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3657" y="4764036"/>
            <a:ext cx="7009924" cy="525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萧萧梧叶送寒声，</a:t>
            </a:r>
            <a:r>
              <a:rPr lang="zh-CN" altLang="en-US" sz="2700" b="1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u="sng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u="sng" dirty="0">
                <a:solidFill>
                  <a:srgbClr val="5B9B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100" u="sng" dirty="0">
              <a:solidFill>
                <a:srgbClr val="5B9BD5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9" y="191747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9" grpId="0"/>
      <p:bldP spid="10" grpId="0" bldLvl="0"/>
      <p:bldP spid="1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我会学</a:t>
            </a:r>
          </a:p>
        </p:txBody>
      </p:sp>
      <p:sp>
        <p:nvSpPr>
          <p:cNvPr id="30" name="椭圆 29"/>
          <p:cNvSpPr/>
          <p:nvPr/>
        </p:nvSpPr>
        <p:spPr>
          <a:xfrm>
            <a:off x="4730977" y="3428251"/>
            <a:ext cx="2204561" cy="69770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68580" tIns="34290" rIns="68580" bIns="34290" anchor="t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18607" y="3581127"/>
            <a:ext cx="2180749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理解词语的方法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5259614" y="2808650"/>
            <a:ext cx="161925" cy="59388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" name="直接连接符 32"/>
          <p:cNvCxnSpPr/>
          <p:nvPr/>
        </p:nvCxnSpPr>
        <p:spPr>
          <a:xfrm flipV="1">
            <a:off x="6222115" y="2754357"/>
            <a:ext cx="333375" cy="67389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6764088" y="3402534"/>
            <a:ext cx="925354" cy="17859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6859338" y="3888308"/>
            <a:ext cx="830104" cy="54006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" name="直接连接符 35"/>
          <p:cNvCxnSpPr/>
          <p:nvPr/>
        </p:nvCxnSpPr>
        <p:spPr>
          <a:xfrm flipH="1">
            <a:off x="5961607" y="4158342"/>
            <a:ext cx="4286" cy="86439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" name="直接连接符 36"/>
          <p:cNvCxnSpPr/>
          <p:nvPr/>
        </p:nvCxnSpPr>
        <p:spPr>
          <a:xfrm flipH="1">
            <a:off x="3855153" y="3755911"/>
            <a:ext cx="875824" cy="240506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/>
          <p:nvPr/>
        </p:nvCxnSpPr>
        <p:spPr>
          <a:xfrm flipH="1">
            <a:off x="4179479" y="4104526"/>
            <a:ext cx="1170623" cy="54006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/>
          <p:nvPr/>
        </p:nvCxnSpPr>
        <p:spPr>
          <a:xfrm flipH="1" flipV="1">
            <a:off x="3909446" y="3132499"/>
            <a:ext cx="1058704" cy="44862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文本框 39"/>
          <p:cNvSpPr txBox="1"/>
          <p:nvPr/>
        </p:nvSpPr>
        <p:spPr>
          <a:xfrm>
            <a:off x="4730977" y="2417172"/>
            <a:ext cx="1028700" cy="391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965893" y="2362879"/>
            <a:ext cx="1485900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找近反义词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50665" y="3004129"/>
            <a:ext cx="1525097" cy="3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联系上下文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99355" y="4415041"/>
            <a:ext cx="1802416" cy="3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联系生活实际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609998" y="2741022"/>
            <a:ext cx="1798320" cy="391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结合课文插图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48144" y="4000313"/>
            <a:ext cx="2204561" cy="3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逐字理解词语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261620" y="4644593"/>
            <a:ext cx="2556510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反复读思，联想推断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616325" y="4806518"/>
            <a:ext cx="87249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宽屏</PresentationFormat>
  <Paragraphs>99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2020-10-20T08:01:56Z</dcterms:created>
  <dcterms:modified xsi:type="dcterms:W3CDTF">2021-01-08T23:50:32Z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