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705" r:id="rId3"/>
    <p:sldId id="706" r:id="rId4"/>
    <p:sldId id="707" r:id="rId5"/>
    <p:sldId id="708" r:id="rId6"/>
    <p:sldId id="709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7" r:id="rId15"/>
    <p:sldId id="718" r:id="rId16"/>
    <p:sldId id="719" r:id="rId17"/>
    <p:sldId id="720" r:id="rId18"/>
    <p:sldId id="721" r:id="rId19"/>
    <p:sldId id="287" r:id="rId20"/>
    <p:sldId id="258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Bold" panose="02010600030101010101" charset="-122"/>
      <p:regular r:id="rId24"/>
      <p:bold r:id="rId25"/>
    </p:embeddedFont>
    <p:embeddedFont>
      <p:font typeface="思源黑体 CN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71A38-9659-451C-8E9C-CF9B88C5C04E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语文园地（六）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知识回顾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585397" y="3102610"/>
            <a:ext cx="5781675" cy="14465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蝌  蚪  蛾  螃</a:t>
            </a:r>
          </a:p>
          <a:p>
            <a:pPr algn="l"/>
            <a:r>
              <a:rPr lang="zh-CN" altLang="en-US" sz="44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鲤  鲫</a:t>
            </a:r>
          </a:p>
        </p:txBody>
      </p:sp>
      <p:sp>
        <p:nvSpPr>
          <p:cNvPr id="13" name="Content Placeholder 2"/>
          <p:cNvSpPr txBox="1"/>
          <p:nvPr/>
        </p:nvSpPr>
        <p:spPr>
          <a:xfrm>
            <a:off x="1390712" y="3263900"/>
            <a:ext cx="3785870" cy="67710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44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左形右声：</a:t>
            </a:r>
          </a:p>
        </p:txBody>
      </p:sp>
      <p:sp>
        <p:nvSpPr>
          <p:cNvPr id="14" name="Content Placeholder 2"/>
          <p:cNvSpPr txBox="1"/>
          <p:nvPr/>
        </p:nvSpPr>
        <p:spPr>
          <a:xfrm>
            <a:off x="605217" y="4975860"/>
            <a:ext cx="4622165" cy="67710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44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44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下形上声：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85397" y="4930140"/>
            <a:ext cx="4210685" cy="64633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鲨  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75447" y="1866900"/>
            <a:ext cx="9191625" cy="712439"/>
          </a:xfrm>
          <a:prstGeom prst="rect">
            <a:avLst/>
          </a:prstGeom>
          <a:solidFill>
            <a:srgbClr val="E4D4B4">
              <a:alpha val="50000"/>
            </a:srgbClr>
          </a:solidFill>
        </p:spPr>
        <p:txBody>
          <a:bodyPr wrap="square">
            <a:spAutoFit/>
          </a:bodyPr>
          <a:lstStyle/>
          <a:p>
            <a:pPr marR="0" defTabSz="914400">
              <a:lnSpc>
                <a:spcPct val="120000"/>
              </a:lnSpc>
              <a:buClrTx/>
              <a:buSzTx/>
              <a:defRPr/>
            </a:pPr>
            <a:r>
              <a:rPr kumimoji="0" lang="zh-CN" altLang="en-US" sz="3600" b="1" kern="1200" cap="none" spc="0" normalizeH="0" baseline="0" noProof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形声字：形旁表义，声旁表音。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/>
      <p:bldP spid="14" grpId="0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6" name="矩形 25"/>
          <p:cNvSpPr/>
          <p:nvPr/>
        </p:nvSpPr>
        <p:spPr>
          <a:xfrm>
            <a:off x="929322" y="1878965"/>
            <a:ext cx="1033335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看到下面的词语，你的眼前会浮现怎样的画面？</a:t>
            </a:r>
          </a:p>
        </p:txBody>
      </p:sp>
      <p:sp>
        <p:nvSpPr>
          <p:cNvPr id="27" name="矩形 26"/>
          <p:cNvSpPr/>
          <p:nvPr/>
        </p:nvSpPr>
        <p:spPr>
          <a:xfrm>
            <a:off x="929322" y="3822065"/>
            <a:ext cx="10333355" cy="1863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懒洋洋  慢腾腾  颤巍巍  兴冲冲</a:t>
            </a:r>
          </a:p>
          <a:p>
            <a:pPr>
              <a:lnSpc>
                <a:spcPct val="80000"/>
              </a:lnSpc>
            </a:pPr>
            <a:endParaRPr lang="zh-CN" altLang="en-US" sz="4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静悄悄  空荡荡  乱糟糟  闹哄哄</a:t>
            </a:r>
          </a:p>
        </p:txBody>
      </p:sp>
      <p:sp>
        <p:nvSpPr>
          <p:cNvPr id="28" name="TextBox 8"/>
          <p:cNvSpPr txBox="1"/>
          <p:nvPr/>
        </p:nvSpPr>
        <p:spPr>
          <a:xfrm>
            <a:off x="5623648" y="3115310"/>
            <a:ext cx="129234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chàn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6832688" y="3114312"/>
            <a:ext cx="9284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ēi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8596135" y="4430444"/>
            <a:ext cx="133722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ōng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bldLvl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9" name="矩形 8"/>
          <p:cNvSpPr/>
          <p:nvPr/>
        </p:nvSpPr>
        <p:spPr>
          <a:xfrm>
            <a:off x="945832" y="4061258"/>
            <a:ext cx="5763895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这些词都是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ABB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式的；</a:t>
            </a:r>
          </a:p>
        </p:txBody>
      </p:sp>
      <p:sp>
        <p:nvSpPr>
          <p:cNvPr id="10" name="矩形 9"/>
          <p:cNvSpPr/>
          <p:nvPr/>
        </p:nvSpPr>
        <p:spPr>
          <a:xfrm>
            <a:off x="929322" y="2198168"/>
            <a:ext cx="10333355" cy="1863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懒洋洋  慢腾腾  颤巍巍  兴冲冲</a:t>
            </a:r>
          </a:p>
          <a:p>
            <a:pPr>
              <a:lnSpc>
                <a:spcPct val="80000"/>
              </a:lnSpc>
            </a:pPr>
            <a:endParaRPr lang="zh-CN" altLang="en-US" sz="4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静悄悄  空荡荡  乱糟糟  闹哄哄</a:t>
            </a:r>
          </a:p>
        </p:txBody>
      </p:sp>
      <p:sp>
        <p:nvSpPr>
          <p:cNvPr id="11" name="TextBox 8"/>
          <p:cNvSpPr txBox="1"/>
          <p:nvPr/>
        </p:nvSpPr>
        <p:spPr>
          <a:xfrm>
            <a:off x="5579457" y="1575233"/>
            <a:ext cx="120904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chàn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600537" y="1586943"/>
            <a:ext cx="84510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ēi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613383" y="2837325"/>
            <a:ext cx="120738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ōng</a:t>
            </a:r>
          </a:p>
        </p:txBody>
      </p:sp>
      <p:sp>
        <p:nvSpPr>
          <p:cNvPr id="15" name="矩形 14"/>
          <p:cNvSpPr/>
          <p:nvPr/>
        </p:nvSpPr>
        <p:spPr>
          <a:xfrm>
            <a:off x="929322" y="4698933"/>
            <a:ext cx="9093835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第一行都是描写行为动作的；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第二行都是描写环境的。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4" name="矩形 13"/>
          <p:cNvSpPr/>
          <p:nvPr/>
        </p:nvSpPr>
        <p:spPr>
          <a:xfrm>
            <a:off x="1137982" y="3980180"/>
            <a:ext cx="11696700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懒洋洋 慢腾腾 颤巍巍 兴冲冲</a:t>
            </a:r>
          </a:p>
          <a:p>
            <a:pPr>
              <a:lnSpc>
                <a:spcPct val="80000"/>
              </a:lnSpc>
            </a:pPr>
            <a:endParaRPr lang="zh-CN" altLang="en-US" sz="4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zh-CN" altLang="en-US" sz="4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静悄悄 空荡荡 乱糟糟 闹哄哄</a:t>
            </a:r>
          </a:p>
        </p:txBody>
      </p:sp>
      <p:sp>
        <p:nvSpPr>
          <p:cNvPr id="16" name="云形标注 1"/>
          <p:cNvSpPr/>
          <p:nvPr/>
        </p:nvSpPr>
        <p:spPr>
          <a:xfrm>
            <a:off x="1626297" y="1473113"/>
            <a:ext cx="5093335" cy="1797050"/>
          </a:xfrm>
          <a:prstGeom prst="cloudCallout">
            <a:avLst>
              <a:gd name="adj1" fmla="val 61950"/>
              <a:gd name="adj2" fmla="val 5797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选其中一两个词语写句话。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5" name="Content Placeholder 2"/>
          <p:cNvSpPr txBox="1"/>
          <p:nvPr/>
        </p:nvSpPr>
        <p:spPr>
          <a:xfrm>
            <a:off x="1083941" y="1805344"/>
            <a:ext cx="10346057" cy="51462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西沙群岛的海参到处都是，它们在静悄悄的海底懒洋洋地蠕动。</a:t>
            </a:r>
          </a:p>
        </p:txBody>
      </p:sp>
      <p:sp>
        <p:nvSpPr>
          <p:cNvPr id="6" name="Content Placeholder 2"/>
          <p:cNvSpPr txBox="1"/>
          <p:nvPr/>
        </p:nvSpPr>
        <p:spPr>
          <a:xfrm>
            <a:off x="1083941" y="2759686"/>
            <a:ext cx="6828159" cy="107478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800" b="1" dirty="0">
                <a:solidFill>
                  <a:srgbClr val="49721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八十多岁的老奶奶从空荡荡的房间里，颤巍巍地走出来。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1083941" y="4274181"/>
            <a:ext cx="5933057" cy="1074781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13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小红从闹哄哄的教室里跑出来，兴冲冲地向操场跑去。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8" y="258381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拓展积累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65225" y="2822811"/>
            <a:ext cx="6140450" cy="2935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明月松间照，清泉石上流。（王维）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江碧鸟逾白，山青花欲燃。（杜甫）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千里莺啼绿映红，水村山郭酒旗风。（杜牧）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i="0" u="none" strike="noStrike" kern="1200" cap="none" spc="0" normalizeH="0" baseline="0" noProof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飞流直下三千尺，疑是银河落九天。（李白）</a:t>
            </a:r>
          </a:p>
        </p:txBody>
      </p:sp>
      <p:sp>
        <p:nvSpPr>
          <p:cNvPr id="4" name="Content Placeholder 2"/>
          <p:cNvSpPr txBox="1"/>
          <p:nvPr/>
        </p:nvSpPr>
        <p:spPr>
          <a:xfrm>
            <a:off x="894715" y="1773555"/>
            <a:ext cx="9081770" cy="738664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4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4800" b="1" dirty="0">
                <a:solidFill>
                  <a:srgbClr val="00206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关于祖国山水的诗句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98" y="2583819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1066802" y="4327761"/>
            <a:ext cx="836676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二、用下面的句子开头写一段话。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1733511" y="2405082"/>
            <a:ext cx="337058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懒洋洋  静悄悄：    </a:t>
            </a:r>
            <a:r>
              <a:rPr lang="zh-CN" altLang="en-US" sz="2800" b="1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endParaRPr lang="zh-CN" altLang="en-US" sz="2800" b="1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4781550" y="2959735"/>
            <a:ext cx="5595620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1101369" y="1591945"/>
            <a:ext cx="800544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32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一、照样子，写词语。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666238" y="5218164"/>
            <a:ext cx="945896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秋天，田野到处是一派丰收的景象。 </a:t>
            </a:r>
            <a:r>
              <a:rPr lang="zh-CN" altLang="en-US" sz="28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976555" y="2193139"/>
            <a:ext cx="6421120" cy="16922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慢腾腾  颤巍巍  兴冲冲  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空荡荡  乱糟糟  闹哄哄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4832543" y="3895725"/>
            <a:ext cx="5595620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20017" y="3902422"/>
            <a:ext cx="9559925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园里果树上结满了又大又甜的果实，果香四溢。苹果绽开了红红的笑脸，又大又黄的梨金灿灿的，石榴露出整齐的牙齿咧开嘴笑了，一串串珍珠似的葡萄，红红的柿子像一个个小红灯笼。果农们也带着丰收喜悦的心情忙着摘果子，把它们整齐地装在箱子里，运到世界各地去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364175" y="1483613"/>
            <a:ext cx="907161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秋天，田野到处是一派丰收的景象。胖嘟嘟的南瓜，紫得发亮的茄子，穿着红绸裙的红萝卜与穿着白礼服的白萝卜，它们三个一群，五个一伙，从地底下探出头来，呼吸着新鲜的空气。玉米有着灰黑色的胡子，乐得露出了金黄色的大金牙。整个田野美丽极了。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867833" y="1908664"/>
            <a:ext cx="8352696" cy="24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192079" y="4838457"/>
            <a:ext cx="9288780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63791" y="2340700"/>
            <a:ext cx="8784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768024" y="4334267"/>
            <a:ext cx="8712835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35797" y="2700730"/>
            <a:ext cx="885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946605" y="3304962"/>
            <a:ext cx="934593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果园里果树上结满了又大又甜的果实，果香四溢。  </a:t>
            </a:r>
            <a:r>
              <a:rPr lang="zh-CN" altLang="en-US" sz="28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263834" y="5198502"/>
            <a:ext cx="9217025" cy="14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35797" y="3132766"/>
            <a:ext cx="8856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1192714" y="5702057"/>
            <a:ext cx="9215755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120770" y="6065393"/>
            <a:ext cx="10800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152" y="264622"/>
            <a:ext cx="5096448" cy="498475"/>
          </a:xfrm>
        </p:spPr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随堂练习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364105" y="4403725"/>
            <a:ext cx="6979285" cy="42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364105" y="5123815"/>
            <a:ext cx="7051040" cy="19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2364105" y="5843905"/>
            <a:ext cx="7123430" cy="88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2507615" y="3827145"/>
            <a:ext cx="6835140" cy="42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1049020" y="1625600"/>
            <a:ext cx="8005445" cy="706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000" b="1" dirty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三、默写《早发白帝城》。</a:t>
            </a:r>
            <a:endParaRPr lang="en-US" altLang="zh-CN" sz="4000" b="1" dirty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704465" y="2998152"/>
            <a:ext cx="6979920" cy="2811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早发白帝城 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         （唐）李白 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朝辞白帝彩云间，千里江陵一日还。</a:t>
            </a:r>
          </a:p>
          <a:p>
            <a:pPr>
              <a:lnSpc>
                <a:spcPct val="13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两岸猿声啼不住，轻舟已过万重山。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063082" y="1666322"/>
            <a:ext cx="10065835" cy="37816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找出中心句及其在文中可能出现的位置。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认识表示动物的词语，认识带有虫字旁和鱼字旁的字。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学习积累</a:t>
            </a: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ABB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式的词语，练习说话，根据提示写一段话。</a:t>
            </a:r>
          </a:p>
          <a:p>
            <a:pPr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诵读古诗，积累诗文。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三年级上册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35664" y="1825502"/>
            <a:ext cx="9677400" cy="860044"/>
          </a:xfrm>
          <a:prstGeom prst="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西沙群岛也是鸟的天下。岛上有一片片茂密的树林，树林里栖息着各种海鸟。遍地都是鸟蛋。树下堆积着一层厚厚的鸟粪，这是非常宝贵的肥料。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5664" y="3277838"/>
            <a:ext cx="6004233" cy="2060372"/>
          </a:xfrm>
          <a:prstGeom prst="rect">
            <a:avLst/>
          </a:prstGeom>
          <a:noFill/>
          <a:ln w="9525">
            <a:solidFill>
              <a:srgbClr val="2AB48A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里每一个庭院都栽了很多树。有桉树、椰子树、橄榄树、凤凰树，还有别的许多亚热带树木。初夏，桉树叶子散发出来的香味，飘得满街满院都是。凤凰树开了花，开得那么热闹，小城好像笼罩在一片片红云中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7" y="2329438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2" name="Content Placeholder 2"/>
          <p:cNvSpPr txBox="1"/>
          <p:nvPr/>
        </p:nvSpPr>
        <p:spPr>
          <a:xfrm>
            <a:off x="1248698" y="1902440"/>
            <a:ext cx="6415958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843C"/>
              </a:buClr>
              <a:buSzPct val="145000"/>
              <a:buFont typeface="Arial" panose="020B0604020202020204"/>
            </a:pP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以上这两段话有什么共同的特点？和小组同学交流一下。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07" y="2329438"/>
            <a:ext cx="2667000" cy="35814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48698" y="3581546"/>
            <a:ext cx="6145160" cy="1465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lnSpc>
                <a:spcPct val="200000"/>
              </a:lnSpc>
              <a:buFont typeface="Wingdings" panose="05000000000000000000" charset="0"/>
              <a:buChar char=""/>
            </a:pPr>
            <a:r>
              <a:rPr lang="zh-CN" altLang="en-US" sz="2400" b="1" strike="noStrike" noProof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开头一句表达了这段话的主要意思，后面的内容都是围绕这句话来写的。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识字加油站</a:t>
            </a:r>
          </a:p>
        </p:txBody>
      </p:sp>
      <p:sp>
        <p:nvSpPr>
          <p:cNvPr id="11" name="TextBox 34"/>
          <p:cNvSpPr txBox="1"/>
          <p:nvPr/>
        </p:nvSpPr>
        <p:spPr>
          <a:xfrm>
            <a:off x="1013658" y="1651099"/>
            <a:ext cx="11468735" cy="505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baseline="12000" noProof="1"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30000"/>
                    </a:prstClr>
                  </a:inn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读一读，认一认，想想每行加点字有什么共同特点。</a:t>
            </a:r>
          </a:p>
        </p:txBody>
      </p:sp>
      <p:sp>
        <p:nvSpPr>
          <p:cNvPr id="12" name="圆角矩形 1"/>
          <p:cNvSpPr/>
          <p:nvPr/>
        </p:nvSpPr>
        <p:spPr>
          <a:xfrm>
            <a:off x="1350645" y="2391972"/>
            <a:ext cx="3414713" cy="795338"/>
          </a:xfrm>
          <a:prstGeom prst="roundRect">
            <a:avLst>
              <a:gd name="adj" fmla="val 30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4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蝌 蚪</a:t>
            </a:r>
          </a:p>
        </p:txBody>
      </p:sp>
      <p:sp>
        <p:nvSpPr>
          <p:cNvPr id="13" name="圆角矩形 2"/>
          <p:cNvSpPr/>
          <p:nvPr/>
        </p:nvSpPr>
        <p:spPr>
          <a:xfrm>
            <a:off x="4855845" y="2320217"/>
            <a:ext cx="3414713" cy="795338"/>
          </a:xfrm>
          <a:prstGeom prst="roundRect">
            <a:avLst>
              <a:gd name="adj" fmla="val 30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4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 蛾</a:t>
            </a:r>
          </a:p>
        </p:txBody>
      </p:sp>
      <p:sp>
        <p:nvSpPr>
          <p:cNvPr id="14" name="圆角矩形 5"/>
          <p:cNvSpPr/>
          <p:nvPr/>
        </p:nvSpPr>
        <p:spPr>
          <a:xfrm>
            <a:off x="8270875" y="2320217"/>
            <a:ext cx="3414713" cy="795338"/>
          </a:xfrm>
          <a:prstGeom prst="roundRect">
            <a:avLst>
              <a:gd name="adj" fmla="val 30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4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螃 蟹</a:t>
            </a:r>
          </a:p>
        </p:txBody>
      </p:sp>
      <p:sp>
        <p:nvSpPr>
          <p:cNvPr id="15" name="圆角矩形 8"/>
          <p:cNvSpPr/>
          <p:nvPr/>
        </p:nvSpPr>
        <p:spPr>
          <a:xfrm>
            <a:off x="1316949" y="3380032"/>
            <a:ext cx="3414713" cy="795338"/>
          </a:xfrm>
          <a:prstGeom prst="roundRect">
            <a:avLst>
              <a:gd name="adj" fmla="val 30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4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鲤 鱼</a:t>
            </a:r>
          </a:p>
        </p:txBody>
      </p:sp>
      <p:sp>
        <p:nvSpPr>
          <p:cNvPr id="16" name="圆角矩形 10"/>
          <p:cNvSpPr/>
          <p:nvPr/>
        </p:nvSpPr>
        <p:spPr>
          <a:xfrm>
            <a:off x="8270875" y="3380032"/>
            <a:ext cx="3414713" cy="795338"/>
          </a:xfrm>
          <a:prstGeom prst="roundRect">
            <a:avLst>
              <a:gd name="adj" fmla="val 30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4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鲨 鱼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261111" y="2891717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27731" y="3836214"/>
            <a:ext cx="81121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   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902768" y="2858697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355297" y="2851959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377320" y="3935564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22" name="圆角矩形 22"/>
          <p:cNvSpPr/>
          <p:nvPr/>
        </p:nvSpPr>
        <p:spPr>
          <a:xfrm>
            <a:off x="1789078" y="5340348"/>
            <a:ext cx="8760935" cy="424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dist" fontAlgn="base">
              <a:buFont typeface="Wingdings" panose="05000000000000000000" charset="0"/>
              <a:buNone/>
            </a:pPr>
            <a:r>
              <a:rPr lang="zh-CN" altLang="en-US" sz="4000" b="1" strike="noStrike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蝌  蚪  蛾  鲤  鲫  鲨  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1567826" y="4594721"/>
            <a:ext cx="86594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k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ē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3382338" y="4594721"/>
            <a:ext cx="91242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ŏ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</a:p>
        </p:txBody>
      </p:sp>
      <p:sp>
        <p:nvSpPr>
          <p:cNvPr id="25" name="TextBox 8"/>
          <p:cNvSpPr txBox="1"/>
          <p:nvPr/>
        </p:nvSpPr>
        <p:spPr>
          <a:xfrm>
            <a:off x="5322898" y="4594663"/>
            <a:ext cx="41229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é</a:t>
            </a:r>
          </a:p>
        </p:txBody>
      </p:sp>
      <p:sp>
        <p:nvSpPr>
          <p:cNvPr id="26" name="TextBox 7"/>
          <p:cNvSpPr txBox="1"/>
          <p:nvPr/>
        </p:nvSpPr>
        <p:spPr>
          <a:xfrm>
            <a:off x="6738194" y="4594830"/>
            <a:ext cx="41229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ĭ</a:t>
            </a:r>
          </a:p>
        </p:txBody>
      </p:sp>
      <p:sp>
        <p:nvSpPr>
          <p:cNvPr id="27" name="TextBox 8"/>
          <p:cNvSpPr txBox="1"/>
          <p:nvPr/>
        </p:nvSpPr>
        <p:spPr>
          <a:xfrm>
            <a:off x="8260726" y="4531330"/>
            <a:ext cx="41229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</a:t>
            </a:r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ì</a:t>
            </a:r>
          </a:p>
        </p:txBody>
      </p:sp>
      <p:sp>
        <p:nvSpPr>
          <p:cNvPr id="28" name="TextBox 7"/>
          <p:cNvSpPr txBox="1"/>
          <p:nvPr/>
        </p:nvSpPr>
        <p:spPr>
          <a:xfrm>
            <a:off x="9696686" y="4531221"/>
            <a:ext cx="130175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shā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415481" y="2891717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30" name="圆角矩形 4"/>
          <p:cNvSpPr/>
          <p:nvPr/>
        </p:nvSpPr>
        <p:spPr>
          <a:xfrm>
            <a:off x="4921885" y="3380032"/>
            <a:ext cx="3414713" cy="795338"/>
          </a:xfrm>
          <a:prstGeom prst="roundRect">
            <a:avLst>
              <a:gd name="adj" fmla="val 308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48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鲫 鱼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275888" y="2891717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030810" y="3918012"/>
            <a:ext cx="8112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4" name="圆角矩形 2"/>
          <p:cNvSpPr/>
          <p:nvPr/>
        </p:nvSpPr>
        <p:spPr>
          <a:xfrm>
            <a:off x="1622835" y="4780059"/>
            <a:ext cx="3414713" cy="795338"/>
          </a:xfrm>
          <a:prstGeom prst="roundRect">
            <a:avLst>
              <a:gd name="adj" fmla="val 3088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蝌 蚪</a:t>
            </a:r>
          </a:p>
        </p:txBody>
      </p:sp>
      <p:sp>
        <p:nvSpPr>
          <p:cNvPr id="10" name="圆角矩形 4"/>
          <p:cNvSpPr/>
          <p:nvPr/>
        </p:nvSpPr>
        <p:spPr>
          <a:xfrm>
            <a:off x="7821705" y="4780059"/>
            <a:ext cx="3414713" cy="795338"/>
          </a:xfrm>
          <a:prstGeom prst="roundRect">
            <a:avLst>
              <a:gd name="adj" fmla="val 3088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飞 蛾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20" y="2415413"/>
            <a:ext cx="2923553" cy="171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36" y="2273300"/>
            <a:ext cx="2984200" cy="197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302" y="2131142"/>
            <a:ext cx="2403298" cy="2076450"/>
          </a:xfrm>
          <a:prstGeom prst="rect">
            <a:avLst/>
          </a:prstGeom>
        </p:spPr>
      </p:pic>
      <p:sp>
        <p:nvSpPr>
          <p:cNvPr id="4" name="圆角矩形 5"/>
          <p:cNvSpPr/>
          <p:nvPr/>
        </p:nvSpPr>
        <p:spPr>
          <a:xfrm>
            <a:off x="1720277" y="4780299"/>
            <a:ext cx="3414713" cy="795338"/>
          </a:xfrm>
          <a:prstGeom prst="roundRect">
            <a:avLst>
              <a:gd name="adj" fmla="val 3088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螃 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6986" y="2425936"/>
            <a:ext cx="2403300" cy="1562144"/>
          </a:xfrm>
          <a:prstGeom prst="rect">
            <a:avLst/>
          </a:prstGeom>
        </p:spPr>
      </p:pic>
      <p:sp>
        <p:nvSpPr>
          <p:cNvPr id="10" name="圆角矩形 8"/>
          <p:cNvSpPr/>
          <p:nvPr/>
        </p:nvSpPr>
        <p:spPr>
          <a:xfrm>
            <a:off x="7646402" y="4632816"/>
            <a:ext cx="3414713" cy="795338"/>
          </a:xfrm>
          <a:prstGeom prst="roundRect">
            <a:avLst>
              <a:gd name="adj" fmla="val 3088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鲤 鱼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666" y="1612491"/>
            <a:ext cx="2710619" cy="2716040"/>
          </a:xfrm>
          <a:prstGeom prst="rect">
            <a:avLst/>
          </a:prstGeom>
        </p:spPr>
      </p:pic>
      <p:sp>
        <p:nvSpPr>
          <p:cNvPr id="6" name="圆角矩形 9"/>
          <p:cNvSpPr/>
          <p:nvPr/>
        </p:nvSpPr>
        <p:spPr>
          <a:xfrm>
            <a:off x="7007912" y="4769770"/>
            <a:ext cx="3414713" cy="795338"/>
          </a:xfrm>
          <a:prstGeom prst="roundRect">
            <a:avLst>
              <a:gd name="adj" fmla="val 3088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鲫 鱼</a:t>
            </a:r>
          </a:p>
        </p:txBody>
      </p:sp>
      <p:sp>
        <p:nvSpPr>
          <p:cNvPr id="10" name="圆角矩形 10"/>
          <p:cNvSpPr/>
          <p:nvPr/>
        </p:nvSpPr>
        <p:spPr>
          <a:xfrm>
            <a:off x="1604390" y="4780256"/>
            <a:ext cx="3414713" cy="795338"/>
          </a:xfrm>
          <a:prstGeom prst="roundRect">
            <a:avLst>
              <a:gd name="adj" fmla="val 30885"/>
            </a:avLst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6000" b="1" strike="noStrike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鲨 鱼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12" y="2159371"/>
            <a:ext cx="3253740" cy="216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7" name="圆角矩形 22"/>
          <p:cNvSpPr/>
          <p:nvPr/>
        </p:nvSpPr>
        <p:spPr>
          <a:xfrm>
            <a:off x="623544" y="1332335"/>
            <a:ext cx="10944912" cy="165978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indent="0" algn="ctr" fontAlgn="base">
              <a:buFont typeface="Wingdings" panose="05000000000000000000" charset="0"/>
              <a:buNone/>
            </a:pPr>
            <a:r>
              <a:rPr lang="zh-CN" altLang="en-US" sz="5400" b="1" strike="noStrike" noProof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蝌  蚪  蛾  鲤  鲫  鲨  </a:t>
            </a:r>
          </a:p>
        </p:txBody>
      </p:sp>
      <p:sp>
        <p:nvSpPr>
          <p:cNvPr id="9" name="流程图: 可选过程 8"/>
          <p:cNvSpPr/>
          <p:nvPr/>
        </p:nvSpPr>
        <p:spPr>
          <a:xfrm>
            <a:off x="930910" y="3892020"/>
            <a:ext cx="10030822" cy="1290955"/>
          </a:xfrm>
          <a:prstGeom prst="flowChartAlternateProcess">
            <a:avLst/>
          </a:prstGeom>
          <a:noFill/>
          <a:ln w="25400"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C0E5D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都是由两个字组合而成，其中一个表示事物的类别，而另一个表示事物的读音。</a:t>
            </a:r>
          </a:p>
        </p:txBody>
      </p:sp>
      <p:sp>
        <p:nvSpPr>
          <p:cNvPr id="11" name="流程图: 可选过程 10"/>
          <p:cNvSpPr/>
          <p:nvPr/>
        </p:nvSpPr>
        <p:spPr>
          <a:xfrm>
            <a:off x="916940" y="2787015"/>
            <a:ext cx="10043160" cy="1290955"/>
          </a:xfrm>
          <a:prstGeom prst="flowChartAlternateProcess">
            <a:avLst/>
          </a:prstGeom>
          <a:noFill/>
          <a:ln w="25400">
            <a:noFill/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C0E5D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第一组都有虫字旁，所表示的含义都与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虫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有关；第二组都是鱼字旁，所表示的含义都与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鱼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有关。</a:t>
            </a:r>
          </a:p>
        </p:txBody>
      </p:sp>
      <p:sp>
        <p:nvSpPr>
          <p:cNvPr id="12" name="云形标注 20"/>
          <p:cNvSpPr/>
          <p:nvPr/>
        </p:nvSpPr>
        <p:spPr>
          <a:xfrm>
            <a:off x="8406765" y="4766521"/>
            <a:ext cx="2301240" cy="1316355"/>
          </a:xfrm>
          <a:prstGeom prst="cloudCallout">
            <a:avLst>
              <a:gd name="adj1" fmla="val -78974"/>
              <a:gd name="adj2" fmla="val -3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形声字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jh0r3i3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宽屏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思源黑体 CN Light</vt:lpstr>
      <vt:lpstr>Wingdings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2020-10-20T08:00:10Z</dcterms:created>
  <dcterms:modified xsi:type="dcterms:W3CDTF">2021-01-08T23:50:40Z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