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70" r:id="rId15"/>
    <p:sldId id="272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375285" y="2132330"/>
            <a:ext cx="7273290" cy="2824480"/>
            <a:chOff x="6147269" y="2844265"/>
            <a:chExt cx="5214094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427694"/>
              <a:ext cx="5214094" cy="1493030"/>
              <a:chOff x="-4714868" y="2206759"/>
              <a:chExt cx="5214094" cy="1493030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206759"/>
                <a:ext cx="5214094" cy="940308"/>
                <a:chOff x="-4714868" y="2206759"/>
                <a:chExt cx="5214094" cy="940308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14868" y="2206759"/>
                  <a:ext cx="521409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1.3.2</a:t>
                  </a:r>
                  <a:r>
                    <a:rPr lang="zh-CN" altLang="en-US" sz="4000" b="1" dirty="0">
                      <a:solidFill>
                        <a:srgbClr val="ACAF9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亿以上数的写法和改写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60400" y="1239697"/>
            <a:ext cx="11921067" cy="36379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九千二百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九千二百万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九千二百亿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519384" y="2210039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519384" y="3076562"/>
            <a:ext cx="39708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5519384" y="4002568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886970" y="3991041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202161" y="307656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216146" y="3990993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1"/>
          <p:cNvSpPr txBox="1">
            <a:spLocks noChangeArrowheads="1"/>
          </p:cNvSpPr>
          <p:nvPr/>
        </p:nvSpPr>
        <p:spPr bwMode="auto">
          <a:xfrm>
            <a:off x="660400" y="1086107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亿以上数的改写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2615357" y="2727596"/>
            <a:ext cx="2413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615357" y="3519710"/>
            <a:ext cx="27008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15357" y="4310426"/>
            <a:ext cx="3371849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530500000000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561080" y="2727596"/>
            <a:ext cx="0" cy="4847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875280" y="2727596"/>
            <a:ext cx="0" cy="4847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726180" y="3496658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042920" y="3519710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050181" y="4310426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370580" y="4310426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对话气泡: 圆角矩形 1"/>
          <p:cNvSpPr/>
          <p:nvPr/>
        </p:nvSpPr>
        <p:spPr>
          <a:xfrm>
            <a:off x="3333966" y="2013233"/>
            <a:ext cx="3295268" cy="466726"/>
          </a:xfrm>
          <a:prstGeom prst="wedgeRoundRectCallout">
            <a:avLst>
              <a:gd name="adj1" fmla="val -33178"/>
              <a:gd name="adj2" fmla="val 941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561080" y="2052363"/>
            <a:ext cx="4322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这三个数有什么共同点？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60400" y="5109396"/>
            <a:ext cx="8668795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前面我们学习了整万数的改写，那么整亿数应该怎么改写呢？</a:t>
            </a:r>
          </a:p>
        </p:txBody>
      </p:sp>
      <p:sp>
        <p:nvSpPr>
          <p:cNvPr id="15" name="TextBox 31"/>
          <p:cNvSpPr txBox="1">
            <a:spLocks noChangeArrowheads="1"/>
          </p:cNvSpPr>
          <p:nvPr/>
        </p:nvSpPr>
        <p:spPr bwMode="auto">
          <a:xfrm>
            <a:off x="660400" y="1572824"/>
            <a:ext cx="9215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把下面各数改写成用“亿”作单位的数。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273889" y="2738868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273889" y="3549904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316224" y="4380422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849244" y="269917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778212" y="350818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693074" y="4333478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5305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60400" y="5064076"/>
            <a:ext cx="7222913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你是怎么把他们改写成用“亿”作单位的数的？</a:t>
            </a:r>
          </a:p>
        </p:txBody>
      </p:sp>
      <p:sp>
        <p:nvSpPr>
          <p:cNvPr id="16" name="矩形 15"/>
          <p:cNvSpPr/>
          <p:nvPr/>
        </p:nvSpPr>
        <p:spPr>
          <a:xfrm>
            <a:off x="637332" y="5728764"/>
            <a:ext cx="878204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把末尾的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去掉，写成一个“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”字。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 bldLvl="0" animBg="1"/>
      <p:bldP spid="2" grpId="1" bldLvl="0" animBg="1"/>
      <p:bldP spid="12" grpId="0"/>
      <p:bldP spid="12" grpId="1"/>
      <p:bldP spid="14" grpId="0" bldLvl="0" animBg="1"/>
      <p:bldP spid="14" grpId="1" bldLvl="0" animBg="1"/>
      <p:bldP spid="15" grpId="0"/>
      <p:bldP spid="13" grpId="0"/>
      <p:bldP spid="17" grpId="0"/>
      <p:bldP spid="18" grpId="0"/>
      <p:bldP spid="19" grpId="0"/>
      <p:bldP spid="20" grpId="0"/>
      <p:bldP spid="21" grpId="0"/>
      <p:bldP spid="22" grpId="0" bldLvl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60400" y="1112368"/>
            <a:ext cx="2015067" cy="5355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66820" y="1707386"/>
            <a:ext cx="10240433" cy="5355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）一百九十亿可以写作（                              ）。   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66820" y="2279834"/>
            <a:ext cx="11052080" cy="9787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）一个十一位数，最高位和最低位上的数都是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，其余个位上的数都是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，这个数写作（                          ）。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72085" y="3375788"/>
            <a:ext cx="10240433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）一个数读作七千亿零九，这个数中一共有（     ）个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16501" y="4032546"/>
            <a:ext cx="10240433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）用四个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和五个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组成的九位数中，最多可以读出（    ）个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641305" y="1744318"/>
            <a:ext cx="2071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648104" y="2737920"/>
            <a:ext cx="2071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30000000003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073521" y="341714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137356" y="407390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916973" y="174431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249800" y="1744317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34080" y="276919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44047" y="276919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/>
          <p:cNvGrpSpPr/>
          <p:nvPr/>
        </p:nvGrpSpPr>
        <p:grpSpPr bwMode="auto">
          <a:xfrm>
            <a:off x="1336040" y="2140322"/>
            <a:ext cx="5160434" cy="1801283"/>
            <a:chOff x="359" y="1616"/>
            <a:chExt cx="2438" cy="1134"/>
          </a:xfrm>
        </p:grpSpPr>
        <p:pic>
          <p:nvPicPr>
            <p:cNvPr id="22531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" y="1616"/>
              <a:ext cx="649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AutoShape 27"/>
            <p:cNvSpPr>
              <a:spLocks noChangeArrowheads="1"/>
            </p:cNvSpPr>
            <p:nvPr/>
          </p:nvSpPr>
          <p:spPr bwMode="auto">
            <a:xfrm>
              <a:off x="1317" y="1616"/>
              <a:ext cx="1480" cy="551"/>
            </a:xfrm>
            <a:prstGeom prst="wedgeRoundRectCallout">
              <a:avLst>
                <a:gd name="adj1" fmla="val -60449"/>
                <a:gd name="adj2" fmla="val -3898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先看这个数有几级，再从最高级写起。</a:t>
              </a:r>
            </a:p>
            <a:p>
              <a:pPr defTabSz="1219200">
                <a:defRPr/>
              </a:pPr>
              <a:endPara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6763173" y="1765672"/>
            <a:ext cx="4138083" cy="2871788"/>
            <a:chOff x="2632" y="2455"/>
            <a:chExt cx="1955" cy="1809"/>
          </a:xfrm>
        </p:grpSpPr>
        <p:pic>
          <p:nvPicPr>
            <p:cNvPr id="22534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25" y="3131"/>
              <a:ext cx="562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2632" y="2455"/>
              <a:ext cx="1548" cy="787"/>
            </a:xfrm>
            <a:prstGeom prst="wedgeRoundRectCallout">
              <a:avLst>
                <a:gd name="adj1" fmla="val 56444"/>
                <a:gd name="adj2" fmla="val 29804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哪个数位上一个单位也没有，就在那个数位上写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60400" y="1166656"/>
            <a:ext cx="477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亿以上数的写法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730674" y="4325648"/>
            <a:ext cx="477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亿以上数的改写</a:t>
            </a:r>
          </a:p>
        </p:txBody>
      </p:sp>
      <p:sp>
        <p:nvSpPr>
          <p:cNvPr id="18" name="矩形 17"/>
          <p:cNvSpPr/>
          <p:nvPr/>
        </p:nvSpPr>
        <p:spPr>
          <a:xfrm>
            <a:off x="730674" y="5014755"/>
            <a:ext cx="878416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把末尾的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去掉，写成一个“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”字。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43230" y="2132330"/>
            <a:ext cx="7067550" cy="2824480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59341" y="1202875"/>
            <a:ext cx="11241617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写出下面各数。</a:t>
            </a:r>
            <a:endParaRPr lang="en-US" altLang="zh-CN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四十八万九千                        五百六十九万零七十</a:t>
            </a:r>
          </a:p>
        </p:txBody>
      </p:sp>
      <p:sp>
        <p:nvSpPr>
          <p:cNvPr id="2" name="椭圆 1"/>
          <p:cNvSpPr/>
          <p:nvPr/>
        </p:nvSpPr>
        <p:spPr>
          <a:xfrm>
            <a:off x="3808038" y="1879042"/>
            <a:ext cx="418014" cy="41801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253321" y="1915541"/>
            <a:ext cx="406171" cy="4061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334838" y="274239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489000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780121" y="274239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5690070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636736" y="2668422"/>
            <a:ext cx="0" cy="609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174284" y="2658374"/>
            <a:ext cx="0" cy="609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60400" y="4222750"/>
            <a:ext cx="10414000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前面我们学习了亿以内数的写法，这节课我们就来学习亿以上数的写法。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3" grpId="0" bldLvl="0" animBg="1"/>
      <p:bldP spid="14" grpId="0"/>
      <p:bldP spid="21" grpId="0"/>
      <p:bldP spid="2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351229" y="2221267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 bwMode="auto">
          <a:xfrm>
            <a:off x="5355169" y="2316518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93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2294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2295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2296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2297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2298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2299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2300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2301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2302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2303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2304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2305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365795" y="2253017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Rectangle 4"/>
          <p:cNvSpPr txBox="1">
            <a:spLocks noChangeArrowheads="1"/>
          </p:cNvSpPr>
          <p:nvPr/>
        </p:nvSpPr>
        <p:spPr bwMode="auto">
          <a:xfrm>
            <a:off x="6366913" y="3707856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211095" y="3919185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9" name="TextBox 31"/>
          <p:cNvSpPr txBox="1">
            <a:spLocks noChangeArrowheads="1"/>
          </p:cNvSpPr>
          <p:nvPr/>
        </p:nvSpPr>
        <p:spPr bwMode="auto">
          <a:xfrm>
            <a:off x="569965" y="1191496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亿以上数的写法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1026854" y="2880510"/>
            <a:ext cx="4768849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关于三亿，你有哪些了解？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对话气泡: 圆角矩形 1"/>
          <p:cNvSpPr/>
          <p:nvPr/>
        </p:nvSpPr>
        <p:spPr>
          <a:xfrm>
            <a:off x="822481" y="2904216"/>
            <a:ext cx="3991389" cy="522954"/>
          </a:xfrm>
          <a:prstGeom prst="wedgeRoundRectCallout">
            <a:avLst>
              <a:gd name="adj1" fmla="val 40049"/>
              <a:gd name="adj2" fmla="val 162169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502152" y="2885264"/>
            <a:ext cx="3448051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三亿分几个数级？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1977949" y="2919478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1015075" y="2923156"/>
            <a:ext cx="47984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每个数位上是什么数字？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1739154" y="2881015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最高位是哪位？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31"/>
          <p:cNvSpPr txBox="1">
            <a:spLocks noChangeArrowheads="1"/>
          </p:cNvSpPr>
          <p:nvPr/>
        </p:nvSpPr>
        <p:spPr bwMode="auto">
          <a:xfrm>
            <a:off x="4597380" y="3955088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8" name="椭圆 7"/>
          <p:cNvSpPr/>
          <p:nvPr/>
        </p:nvSpPr>
        <p:spPr>
          <a:xfrm>
            <a:off x="6860875" y="2175086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5" name="组合 104"/>
          <p:cNvGrpSpPr/>
          <p:nvPr/>
        </p:nvGrpSpPr>
        <p:grpSpPr bwMode="auto">
          <a:xfrm>
            <a:off x="6984796" y="4100867"/>
            <a:ext cx="4311649" cy="0"/>
            <a:chOff x="5386616" y="2802350"/>
            <a:chExt cx="3233465" cy="0"/>
          </a:xfrm>
        </p:grpSpPr>
        <p:cxnSp>
          <p:nvCxnSpPr>
            <p:cNvPr id="112" name="直接连接符 111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4"/>
          <p:cNvSpPr txBox="1">
            <a:spLocks noChangeArrowheads="1"/>
          </p:cNvSpPr>
          <p:nvPr/>
        </p:nvSpPr>
        <p:spPr bwMode="auto">
          <a:xfrm>
            <a:off x="7203018" y="3700817"/>
            <a:ext cx="210587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22" name="Rectangle 4"/>
          <p:cNvSpPr txBox="1">
            <a:spLocks noChangeArrowheads="1"/>
          </p:cNvSpPr>
          <p:nvPr/>
        </p:nvSpPr>
        <p:spPr bwMode="auto">
          <a:xfrm>
            <a:off x="9361196" y="3707856"/>
            <a:ext cx="1941601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4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40" grpId="0"/>
      <p:bldP spid="36" grpId="0"/>
      <p:bldP spid="36" grpId="1"/>
      <p:bldP spid="2" grpId="0" bldLvl="0" animBg="1"/>
      <p:bldP spid="37" grpId="0"/>
      <p:bldP spid="37" grpId="1"/>
      <p:bldP spid="48" grpId="0"/>
      <p:bldP spid="48" grpId="1"/>
      <p:bldP spid="50" grpId="0"/>
      <p:bldP spid="52" grpId="0"/>
      <p:bldP spid="52" grpId="1"/>
      <p:bldP spid="62" grpId="0"/>
      <p:bldP spid="8" grpId="0" bldLvl="0" animBg="1"/>
      <p:bldP spid="121" grpId="0"/>
      <p:bldP spid="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548285" y="1856317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5" name="组合 6"/>
          <p:cNvGrpSpPr/>
          <p:nvPr/>
        </p:nvGrpSpPr>
        <p:grpSpPr bwMode="auto">
          <a:xfrm>
            <a:off x="5552225" y="1951568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17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3318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3319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3320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3321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3322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3323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3324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3325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3326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3327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3328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3329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562851" y="1888067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文本框 39"/>
          <p:cNvSpPr txBox="1">
            <a:spLocks noChangeArrowheads="1"/>
          </p:cNvSpPr>
          <p:nvPr/>
        </p:nvSpPr>
        <p:spPr bwMode="auto">
          <a:xfrm>
            <a:off x="4289427" y="3332619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333" name="组合 5"/>
          <p:cNvGrpSpPr/>
          <p:nvPr/>
        </p:nvGrpSpPr>
        <p:grpSpPr bwMode="auto">
          <a:xfrm>
            <a:off x="7181852" y="3735917"/>
            <a:ext cx="4311649" cy="0"/>
            <a:chOff x="5386616" y="2802350"/>
            <a:chExt cx="3233465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43" name="TextBox 31"/>
          <p:cNvSpPr txBox="1">
            <a:spLocks noChangeArrowheads="1"/>
          </p:cNvSpPr>
          <p:nvPr/>
        </p:nvSpPr>
        <p:spPr bwMode="auto">
          <a:xfrm>
            <a:off x="4665133" y="336977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3063504" y="3735996"/>
            <a:ext cx="28426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三十亿九千万：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对话气泡: 圆角矩形 63"/>
          <p:cNvSpPr/>
          <p:nvPr/>
        </p:nvSpPr>
        <p:spPr>
          <a:xfrm>
            <a:off x="756351" y="1590760"/>
            <a:ext cx="2616200" cy="2330449"/>
          </a:xfrm>
          <a:prstGeom prst="wedgeRoundRectCallout">
            <a:avLst>
              <a:gd name="adj1" fmla="val 59561"/>
              <a:gd name="adj2" fmla="val 4199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>
            <a:spLocks noChangeArrowheads="1"/>
          </p:cNvSpPr>
          <p:nvPr/>
        </p:nvSpPr>
        <p:spPr bwMode="auto">
          <a:xfrm>
            <a:off x="920046" y="1590760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分几个数级？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902402" y="2022559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061557" y="1805917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6665384" y="4246033"/>
            <a:ext cx="4885267" cy="0"/>
            <a:chOff x="1290981" y="3939902"/>
            <a:chExt cx="3663628" cy="0"/>
          </a:xfrm>
        </p:grpSpPr>
        <p:grpSp>
          <p:nvGrpSpPr>
            <p:cNvPr id="13350" name="组合 66"/>
            <p:cNvGrpSpPr/>
            <p:nvPr/>
          </p:nvGrpSpPr>
          <p:grpSpPr bwMode="auto">
            <a:xfrm>
              <a:off x="1691680" y="3939902"/>
              <a:ext cx="3262929" cy="0"/>
              <a:chOff x="5357152" y="2802350"/>
              <a:chExt cx="3262929" cy="0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5356468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5767594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613427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649460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6883509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266062" y="2802350"/>
                <a:ext cx="2301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7632743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7985137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8388326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直接连接符 76"/>
            <p:cNvCxnSpPr/>
            <p:nvPr/>
          </p:nvCxnSpPr>
          <p:spPr>
            <a:xfrm>
              <a:off x="1290981" y="3939902"/>
              <a:ext cx="2317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31"/>
          <p:cNvSpPr txBox="1">
            <a:spLocks noChangeArrowheads="1"/>
          </p:cNvSpPr>
          <p:nvPr/>
        </p:nvSpPr>
        <p:spPr bwMode="auto">
          <a:xfrm>
            <a:off x="3743503" y="3771967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79" name="TextBox 31"/>
          <p:cNvSpPr txBox="1">
            <a:spLocks noChangeArrowheads="1"/>
          </p:cNvSpPr>
          <p:nvPr/>
        </p:nvSpPr>
        <p:spPr bwMode="auto">
          <a:xfrm>
            <a:off x="4654550" y="3781878"/>
            <a:ext cx="512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904518" y="2443775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最高位是哪个？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6566430" y="1814030"/>
            <a:ext cx="550333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891818" y="2850175"/>
            <a:ext cx="2561167" cy="90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每个数位上的数字是哪些？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" name="Rectangle 4"/>
          <p:cNvSpPr txBox="1">
            <a:spLocks noChangeArrowheads="1"/>
          </p:cNvSpPr>
          <p:nvPr/>
        </p:nvSpPr>
        <p:spPr bwMode="auto">
          <a:xfrm>
            <a:off x="6468534" y="3854901"/>
            <a:ext cx="107469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</a:p>
        </p:txBody>
      </p:sp>
      <p:sp>
        <p:nvSpPr>
          <p:cNvPr id="84" name="TextBox 31"/>
          <p:cNvSpPr txBox="1">
            <a:spLocks noChangeArrowheads="1"/>
          </p:cNvSpPr>
          <p:nvPr/>
        </p:nvSpPr>
        <p:spPr bwMode="auto">
          <a:xfrm>
            <a:off x="3141311" y="3771898"/>
            <a:ext cx="1466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</a:t>
            </a:r>
          </a:p>
        </p:txBody>
      </p:sp>
      <p:sp>
        <p:nvSpPr>
          <p:cNvPr id="85" name="TextBox 31"/>
          <p:cNvSpPr txBox="1">
            <a:spLocks noChangeArrowheads="1"/>
          </p:cNvSpPr>
          <p:nvPr/>
        </p:nvSpPr>
        <p:spPr bwMode="auto">
          <a:xfrm>
            <a:off x="4053418" y="3771899"/>
            <a:ext cx="1464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九千</a:t>
            </a:r>
          </a:p>
        </p:txBody>
      </p:sp>
      <p:sp>
        <p:nvSpPr>
          <p:cNvPr id="86" name="Rectangle 4"/>
          <p:cNvSpPr txBox="1">
            <a:spLocks noChangeArrowheads="1"/>
          </p:cNvSpPr>
          <p:nvPr/>
        </p:nvSpPr>
        <p:spPr bwMode="auto">
          <a:xfrm>
            <a:off x="7535334" y="3836505"/>
            <a:ext cx="200871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9 0 0 0</a:t>
            </a:r>
          </a:p>
        </p:txBody>
      </p:sp>
      <p:sp>
        <p:nvSpPr>
          <p:cNvPr id="87" name="Rectangle 4"/>
          <p:cNvSpPr txBox="1">
            <a:spLocks noChangeArrowheads="1"/>
          </p:cNvSpPr>
          <p:nvPr/>
        </p:nvSpPr>
        <p:spPr bwMode="auto">
          <a:xfrm>
            <a:off x="9544052" y="3853234"/>
            <a:ext cx="2006599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13371" name="Rectangle 4"/>
          <p:cNvSpPr txBox="1">
            <a:spLocks noChangeArrowheads="1"/>
          </p:cNvSpPr>
          <p:nvPr/>
        </p:nvSpPr>
        <p:spPr bwMode="auto">
          <a:xfrm>
            <a:off x="6574368" y="3348695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13372" name="Rectangle 4"/>
          <p:cNvSpPr txBox="1">
            <a:spLocks noChangeArrowheads="1"/>
          </p:cNvSpPr>
          <p:nvPr/>
        </p:nvSpPr>
        <p:spPr bwMode="auto">
          <a:xfrm>
            <a:off x="7439661" y="3343276"/>
            <a:ext cx="2019725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3373" name="Rectangle 4"/>
          <p:cNvSpPr txBox="1">
            <a:spLocks noChangeArrowheads="1"/>
          </p:cNvSpPr>
          <p:nvPr/>
        </p:nvSpPr>
        <p:spPr bwMode="auto">
          <a:xfrm>
            <a:off x="9587236" y="3351585"/>
            <a:ext cx="1952831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6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bldLvl="0" animBg="1"/>
      <p:bldP spid="65" grpId="0"/>
      <p:bldP spid="66" grpId="0"/>
      <p:bldP spid="78" grpId="0"/>
      <p:bldP spid="79" grpId="0"/>
      <p:bldP spid="80" grpId="0"/>
      <p:bldP spid="81" grpId="0" bldLvl="0" animBg="1"/>
      <p:bldP spid="82" grpId="0"/>
      <p:bldP spid="83" grpId="0"/>
      <p:bldP spid="84" grpId="0"/>
      <p:bldP spid="84" grpId="1"/>
      <p:bldP spid="85" grpId="0"/>
      <p:bldP spid="85" grpId="1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412713" y="1568449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39" name="组合 6"/>
          <p:cNvGrpSpPr/>
          <p:nvPr/>
        </p:nvGrpSpPr>
        <p:grpSpPr bwMode="auto">
          <a:xfrm>
            <a:off x="5416653" y="1663700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1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4342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4343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4344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4345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4346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4347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4348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4349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4350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4351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4352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4353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427279" y="1600199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文本框 39"/>
          <p:cNvSpPr txBox="1">
            <a:spLocks noChangeArrowheads="1"/>
          </p:cNvSpPr>
          <p:nvPr/>
        </p:nvSpPr>
        <p:spPr bwMode="auto">
          <a:xfrm>
            <a:off x="4087284" y="3099806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57" name="组合 5"/>
          <p:cNvGrpSpPr/>
          <p:nvPr/>
        </p:nvGrpSpPr>
        <p:grpSpPr bwMode="auto">
          <a:xfrm>
            <a:off x="7046280" y="3448049"/>
            <a:ext cx="4311649" cy="0"/>
            <a:chOff x="5386616" y="2802350"/>
            <a:chExt cx="3233465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67" name="TextBox 31"/>
          <p:cNvSpPr txBox="1">
            <a:spLocks noChangeArrowheads="1"/>
          </p:cNvSpPr>
          <p:nvPr/>
        </p:nvSpPr>
        <p:spPr bwMode="auto">
          <a:xfrm>
            <a:off x="4458664" y="313570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68" name="文本框 62"/>
          <p:cNvSpPr txBox="1">
            <a:spLocks noChangeArrowheads="1"/>
          </p:cNvSpPr>
          <p:nvPr/>
        </p:nvSpPr>
        <p:spPr bwMode="auto">
          <a:xfrm>
            <a:off x="2852474" y="3585360"/>
            <a:ext cx="28426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三十亿九千万：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938353" y="1491192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70" name="组合 8"/>
          <p:cNvGrpSpPr/>
          <p:nvPr/>
        </p:nvGrpSpPr>
        <p:grpSpPr bwMode="auto">
          <a:xfrm>
            <a:off x="6529812" y="3958165"/>
            <a:ext cx="4885267" cy="0"/>
            <a:chOff x="1290981" y="3939902"/>
            <a:chExt cx="3663628" cy="0"/>
          </a:xfrm>
        </p:grpSpPr>
        <p:grpSp>
          <p:nvGrpSpPr>
            <p:cNvPr id="14371" name="组合 66"/>
            <p:cNvGrpSpPr/>
            <p:nvPr/>
          </p:nvGrpSpPr>
          <p:grpSpPr bwMode="auto">
            <a:xfrm>
              <a:off x="1691680" y="3939902"/>
              <a:ext cx="3262929" cy="0"/>
              <a:chOff x="5357152" y="2802350"/>
              <a:chExt cx="3262929" cy="0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5356468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5767594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613427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649460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6883509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266062" y="2802350"/>
                <a:ext cx="2301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7632743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7985137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8388326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直接连接符 76"/>
            <p:cNvCxnSpPr/>
            <p:nvPr/>
          </p:nvCxnSpPr>
          <p:spPr>
            <a:xfrm>
              <a:off x="1290981" y="3939902"/>
              <a:ext cx="2317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82" name="TextBox 31"/>
          <p:cNvSpPr txBox="1">
            <a:spLocks noChangeArrowheads="1"/>
          </p:cNvSpPr>
          <p:nvPr/>
        </p:nvSpPr>
        <p:spPr bwMode="auto">
          <a:xfrm>
            <a:off x="3525345" y="3621265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83" name="TextBox 31"/>
          <p:cNvSpPr txBox="1">
            <a:spLocks noChangeArrowheads="1"/>
          </p:cNvSpPr>
          <p:nvPr/>
        </p:nvSpPr>
        <p:spPr bwMode="auto">
          <a:xfrm>
            <a:off x="4441618" y="3605672"/>
            <a:ext cx="512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81" name="椭圆 80"/>
          <p:cNvSpPr/>
          <p:nvPr/>
        </p:nvSpPr>
        <p:spPr>
          <a:xfrm>
            <a:off x="6436134" y="1509662"/>
            <a:ext cx="550333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85" name="Rectangle 4"/>
          <p:cNvSpPr txBox="1">
            <a:spLocks noChangeArrowheads="1"/>
          </p:cNvSpPr>
          <p:nvPr/>
        </p:nvSpPr>
        <p:spPr bwMode="auto">
          <a:xfrm>
            <a:off x="6328729" y="3529700"/>
            <a:ext cx="1077383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</a:p>
        </p:txBody>
      </p:sp>
      <p:sp>
        <p:nvSpPr>
          <p:cNvPr id="14386" name="TextBox 31"/>
          <p:cNvSpPr txBox="1">
            <a:spLocks noChangeArrowheads="1"/>
          </p:cNvSpPr>
          <p:nvPr/>
        </p:nvSpPr>
        <p:spPr bwMode="auto">
          <a:xfrm>
            <a:off x="2918249" y="3620489"/>
            <a:ext cx="1466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</a:t>
            </a:r>
          </a:p>
        </p:txBody>
      </p:sp>
      <p:sp>
        <p:nvSpPr>
          <p:cNvPr id="14387" name="TextBox 31"/>
          <p:cNvSpPr txBox="1">
            <a:spLocks noChangeArrowheads="1"/>
          </p:cNvSpPr>
          <p:nvPr/>
        </p:nvSpPr>
        <p:spPr bwMode="auto">
          <a:xfrm>
            <a:off x="3854398" y="3623818"/>
            <a:ext cx="1464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九千</a:t>
            </a:r>
          </a:p>
        </p:txBody>
      </p:sp>
      <p:sp>
        <p:nvSpPr>
          <p:cNvPr id="14388" name="Rectangle 4"/>
          <p:cNvSpPr txBox="1">
            <a:spLocks noChangeArrowheads="1"/>
          </p:cNvSpPr>
          <p:nvPr/>
        </p:nvSpPr>
        <p:spPr bwMode="auto">
          <a:xfrm>
            <a:off x="7398554" y="3593358"/>
            <a:ext cx="2020509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9 0 0 0</a:t>
            </a:r>
          </a:p>
        </p:txBody>
      </p:sp>
      <p:sp>
        <p:nvSpPr>
          <p:cNvPr id="14389" name="Rectangle 4"/>
          <p:cNvSpPr txBox="1">
            <a:spLocks noChangeArrowheads="1"/>
          </p:cNvSpPr>
          <p:nvPr/>
        </p:nvSpPr>
        <p:spPr bwMode="auto">
          <a:xfrm>
            <a:off x="9385940" y="3553883"/>
            <a:ext cx="1991040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1987446" y="4035888"/>
            <a:ext cx="4112684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七千零三亿零二十万：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TextBox 31"/>
          <p:cNvSpPr txBox="1">
            <a:spLocks noChangeArrowheads="1"/>
          </p:cNvSpPr>
          <p:nvPr/>
        </p:nvSpPr>
        <p:spPr bwMode="auto">
          <a:xfrm>
            <a:off x="3276830" y="4056780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90" name="TextBox 31"/>
          <p:cNvSpPr txBox="1">
            <a:spLocks noChangeArrowheads="1"/>
          </p:cNvSpPr>
          <p:nvPr/>
        </p:nvSpPr>
        <p:spPr bwMode="auto">
          <a:xfrm>
            <a:off x="4492735" y="4065293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5577159" y="4505426"/>
            <a:ext cx="5820833" cy="0"/>
            <a:chOff x="3276918" y="4371950"/>
            <a:chExt cx="4365979" cy="0"/>
          </a:xfrm>
        </p:grpSpPr>
        <p:grpSp>
          <p:nvGrpSpPr>
            <p:cNvPr id="14394" name="组合 90"/>
            <p:cNvGrpSpPr/>
            <p:nvPr/>
          </p:nvGrpSpPr>
          <p:grpSpPr bwMode="auto">
            <a:xfrm>
              <a:off x="3979269" y="4371950"/>
              <a:ext cx="3663628" cy="0"/>
              <a:chOff x="1290981" y="3939902"/>
              <a:chExt cx="3663628" cy="0"/>
            </a:xfrm>
          </p:grpSpPr>
          <p:grpSp>
            <p:nvGrpSpPr>
              <p:cNvPr id="14395" name="组合 91"/>
              <p:cNvGrpSpPr/>
              <p:nvPr/>
            </p:nvGrpSpPr>
            <p:grpSpPr bwMode="auto">
              <a:xfrm>
                <a:off x="1691680" y="3939902"/>
                <a:ext cx="3262929" cy="0"/>
                <a:chOff x="5357152" y="2802350"/>
                <a:chExt cx="3262929" cy="0"/>
              </a:xfrm>
            </p:grpSpPr>
            <p:cxnSp>
              <p:nvCxnSpPr>
                <p:cNvPr id="94" name="直接连接符 93"/>
                <p:cNvCxnSpPr/>
                <p:nvPr/>
              </p:nvCxnSpPr>
              <p:spPr>
                <a:xfrm>
                  <a:off x="5344802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接连接符 94"/>
                <p:cNvCxnSpPr/>
                <p:nvPr/>
              </p:nvCxnSpPr>
              <p:spPr>
                <a:xfrm>
                  <a:off x="5755998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接连接符 95"/>
                <p:cNvCxnSpPr/>
                <p:nvPr/>
              </p:nvCxnSpPr>
              <p:spPr>
                <a:xfrm>
                  <a:off x="6122740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>
                  <a:off x="6483132" y="2802350"/>
                  <a:ext cx="24290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接连接符 97"/>
                <p:cNvCxnSpPr/>
                <p:nvPr/>
              </p:nvCxnSpPr>
              <p:spPr>
                <a:xfrm>
                  <a:off x="6883215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>
                  <a:off x="7265833" y="2802350"/>
                  <a:ext cx="23020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接连接符 99"/>
                <p:cNvCxnSpPr/>
                <p:nvPr/>
              </p:nvCxnSpPr>
              <p:spPr>
                <a:xfrm>
                  <a:off x="7632576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接连接符 100"/>
                <p:cNvCxnSpPr/>
                <p:nvPr/>
              </p:nvCxnSpPr>
              <p:spPr>
                <a:xfrm>
                  <a:off x="7985029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接连接符 101"/>
                <p:cNvCxnSpPr/>
                <p:nvPr/>
              </p:nvCxnSpPr>
              <p:spPr>
                <a:xfrm>
                  <a:off x="8388287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直接连接符 92"/>
              <p:cNvCxnSpPr/>
              <p:nvPr/>
            </p:nvCxnSpPr>
            <p:spPr>
              <a:xfrm>
                <a:off x="1290362" y="3939902"/>
                <a:ext cx="2317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直接连接符 102"/>
            <p:cNvCxnSpPr/>
            <p:nvPr/>
          </p:nvCxnSpPr>
          <p:spPr>
            <a:xfrm>
              <a:off x="3610320" y="4371950"/>
              <a:ext cx="231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>
              <a:off x="3276918" y="4371950"/>
              <a:ext cx="231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31"/>
          <p:cNvSpPr txBox="1">
            <a:spLocks noChangeArrowheads="1"/>
          </p:cNvSpPr>
          <p:nvPr/>
        </p:nvSpPr>
        <p:spPr bwMode="auto">
          <a:xfrm>
            <a:off x="2063980" y="4065293"/>
            <a:ext cx="242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七千零三</a:t>
            </a:r>
          </a:p>
        </p:txBody>
      </p:sp>
      <p:sp>
        <p:nvSpPr>
          <p:cNvPr id="107" name="椭圆 106"/>
          <p:cNvSpPr/>
          <p:nvPr/>
        </p:nvSpPr>
        <p:spPr>
          <a:xfrm>
            <a:off x="5420302" y="1517958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8" name="Rectangle 4"/>
          <p:cNvSpPr txBox="1">
            <a:spLocks noChangeArrowheads="1"/>
          </p:cNvSpPr>
          <p:nvPr/>
        </p:nvSpPr>
        <p:spPr bwMode="auto">
          <a:xfrm>
            <a:off x="5458779" y="4073945"/>
            <a:ext cx="1947333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7003 </a:t>
            </a:r>
          </a:p>
        </p:txBody>
      </p:sp>
      <p:sp>
        <p:nvSpPr>
          <p:cNvPr id="109" name="TextBox 31"/>
          <p:cNvSpPr txBox="1">
            <a:spLocks noChangeArrowheads="1"/>
          </p:cNvSpPr>
          <p:nvPr/>
        </p:nvSpPr>
        <p:spPr bwMode="auto">
          <a:xfrm>
            <a:off x="3719753" y="4067471"/>
            <a:ext cx="1964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二十</a:t>
            </a:r>
          </a:p>
        </p:txBody>
      </p:sp>
      <p:sp>
        <p:nvSpPr>
          <p:cNvPr id="110" name="Rectangle 4"/>
          <p:cNvSpPr txBox="1">
            <a:spLocks noChangeArrowheads="1"/>
          </p:cNvSpPr>
          <p:nvPr/>
        </p:nvSpPr>
        <p:spPr bwMode="auto">
          <a:xfrm>
            <a:off x="7501208" y="4089076"/>
            <a:ext cx="1947333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0020 </a:t>
            </a:r>
          </a:p>
        </p:txBody>
      </p:sp>
      <p:sp>
        <p:nvSpPr>
          <p:cNvPr id="111" name="Rectangle 4"/>
          <p:cNvSpPr txBox="1">
            <a:spLocks noChangeArrowheads="1"/>
          </p:cNvSpPr>
          <p:nvPr/>
        </p:nvSpPr>
        <p:spPr bwMode="auto">
          <a:xfrm>
            <a:off x="9545909" y="4110985"/>
            <a:ext cx="1873252" cy="52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0000</a:t>
            </a:r>
          </a:p>
        </p:txBody>
      </p:sp>
      <p:sp>
        <p:nvSpPr>
          <p:cNvPr id="91" name="对话气泡: 圆角矩形 90"/>
          <p:cNvSpPr/>
          <p:nvPr/>
        </p:nvSpPr>
        <p:spPr>
          <a:xfrm>
            <a:off x="647719" y="1348251"/>
            <a:ext cx="2616200" cy="2330449"/>
          </a:xfrm>
          <a:prstGeom prst="wedgeRoundRectCallout">
            <a:avLst>
              <a:gd name="adj1" fmla="val 20726"/>
              <a:gd name="adj2" fmla="val 6248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5" name="文本框 91"/>
          <p:cNvSpPr txBox="1">
            <a:spLocks noChangeArrowheads="1"/>
          </p:cNvSpPr>
          <p:nvPr/>
        </p:nvSpPr>
        <p:spPr bwMode="auto">
          <a:xfrm>
            <a:off x="781070" y="1337666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分几个数级？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6" name="文本框 104"/>
          <p:cNvSpPr txBox="1">
            <a:spLocks noChangeArrowheads="1"/>
          </p:cNvSpPr>
          <p:nvPr/>
        </p:nvSpPr>
        <p:spPr bwMode="auto">
          <a:xfrm>
            <a:off x="793770" y="1780050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7" name="文本框 111"/>
          <p:cNvSpPr txBox="1">
            <a:spLocks noChangeArrowheads="1"/>
          </p:cNvSpPr>
          <p:nvPr/>
        </p:nvSpPr>
        <p:spPr bwMode="auto">
          <a:xfrm>
            <a:off x="795886" y="2201266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最高位是哪个？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8" name="文本框 112"/>
          <p:cNvSpPr txBox="1">
            <a:spLocks noChangeArrowheads="1"/>
          </p:cNvSpPr>
          <p:nvPr/>
        </p:nvSpPr>
        <p:spPr bwMode="auto">
          <a:xfrm>
            <a:off x="783186" y="2607666"/>
            <a:ext cx="2561167" cy="90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每个数位上的数字是哪些？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9" name="Rectangle 4"/>
          <p:cNvSpPr txBox="1">
            <a:spLocks noChangeArrowheads="1"/>
          </p:cNvSpPr>
          <p:nvPr/>
        </p:nvSpPr>
        <p:spPr bwMode="auto">
          <a:xfrm>
            <a:off x="6447262" y="3006725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14420" name="Rectangle 4"/>
          <p:cNvSpPr txBox="1">
            <a:spLocks noChangeArrowheads="1"/>
          </p:cNvSpPr>
          <p:nvPr/>
        </p:nvSpPr>
        <p:spPr bwMode="auto">
          <a:xfrm>
            <a:off x="7274878" y="3070383"/>
            <a:ext cx="2065869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4421" name="Rectangle 4"/>
          <p:cNvSpPr txBox="1">
            <a:spLocks noChangeArrowheads="1"/>
          </p:cNvSpPr>
          <p:nvPr/>
        </p:nvSpPr>
        <p:spPr bwMode="auto">
          <a:xfrm>
            <a:off x="9457162" y="3070542"/>
            <a:ext cx="191981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8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106" grpId="0"/>
      <p:bldP spid="106" grpId="1"/>
      <p:bldP spid="107" grpId="0" bldLvl="0" animBg="1"/>
      <p:bldP spid="108" grpId="0"/>
      <p:bldP spid="109" grpId="0"/>
      <p:bldP spid="109" grpId="1"/>
      <p:bldP spid="110" grpId="0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560494" y="1291425"/>
            <a:ext cx="1017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总结方法：亿以上的数怎么写？</a:t>
            </a:r>
          </a:p>
        </p:txBody>
      </p:sp>
      <p:grpSp>
        <p:nvGrpSpPr>
          <p:cNvPr id="29" name="Group 17"/>
          <p:cNvGrpSpPr/>
          <p:nvPr/>
        </p:nvGrpSpPr>
        <p:grpSpPr bwMode="auto">
          <a:xfrm>
            <a:off x="1007048" y="2090421"/>
            <a:ext cx="6390218" cy="1801284"/>
            <a:chOff x="402" y="1616"/>
            <a:chExt cx="3019" cy="1134"/>
          </a:xfrm>
        </p:grpSpPr>
        <p:pic>
          <p:nvPicPr>
            <p:cNvPr id="15364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2" y="1616"/>
              <a:ext cx="563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AutoShape 27"/>
            <p:cNvSpPr>
              <a:spLocks noChangeArrowheads="1"/>
            </p:cNvSpPr>
            <p:nvPr/>
          </p:nvSpPr>
          <p:spPr bwMode="auto">
            <a:xfrm>
              <a:off x="1317" y="1616"/>
              <a:ext cx="2104" cy="571"/>
            </a:xfrm>
            <a:prstGeom prst="wedgeRoundRectCallout">
              <a:avLst>
                <a:gd name="adj1" fmla="val -60449"/>
                <a:gd name="adj2" fmla="val -3898"/>
                <a:gd name="adj3" fmla="val 16667"/>
              </a:avLst>
            </a:prstGeom>
            <a:noFill/>
            <a:ln w="19050">
              <a:solidFill>
                <a:srgbClr val="C00000"/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先看这个数有几级，再从最高级写起。</a:t>
              </a:r>
            </a:p>
            <a:p>
              <a:pPr defTabSz="1219200">
                <a:defRPr/>
              </a:pPr>
              <a:endPara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19"/>
          <p:cNvGrpSpPr/>
          <p:nvPr/>
        </p:nvGrpSpPr>
        <p:grpSpPr bwMode="auto">
          <a:xfrm>
            <a:off x="4236720" y="3334747"/>
            <a:ext cx="6974417" cy="2090197"/>
            <a:chOff x="1872" y="2455"/>
            <a:chExt cx="3295" cy="1317"/>
          </a:xfrm>
        </p:grpSpPr>
        <p:pic>
          <p:nvPicPr>
            <p:cNvPr id="15367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19" y="2639"/>
              <a:ext cx="648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1872" y="2455"/>
              <a:ext cx="2308" cy="607"/>
            </a:xfrm>
            <a:prstGeom prst="wedgeRoundRectCallout">
              <a:avLst>
                <a:gd name="adj1" fmla="val 56444"/>
                <a:gd name="adj2" fmla="val 29804"/>
                <a:gd name="adj3" fmla="val 16667"/>
              </a:avLst>
            </a:prstGeom>
            <a:noFill/>
            <a:ln w="19050">
              <a:solidFill>
                <a:srgbClr val="C00000"/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哪个数位上一个单位也没有，就在那个数位上写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787611" y="2243650"/>
            <a:ext cx="9696451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1.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二十五亿                         写作：</a:t>
            </a:r>
            <a:r>
              <a:rPr lang="zh-CN" altLang="en-US" sz="2400" u="sng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四百九十亿零六十万       写作：</a:t>
            </a:r>
          </a:p>
          <a:p>
            <a:pPr defTabSz="1219200"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五千零四亿零七百万       写作：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294119" y="2302948"/>
            <a:ext cx="307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2500000000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6294119" y="2919629"/>
            <a:ext cx="307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49000600000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6294119" y="3475408"/>
            <a:ext cx="3215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500407000000</a:t>
            </a:r>
          </a:p>
        </p:txBody>
      </p:sp>
      <p:cxnSp>
        <p:nvCxnSpPr>
          <p:cNvPr id="16389" name="直接连接符 8"/>
          <p:cNvCxnSpPr>
            <a:cxnSpLocks noChangeShapeType="1"/>
          </p:cNvCxnSpPr>
          <p:nvPr/>
        </p:nvCxnSpPr>
        <p:spPr bwMode="auto">
          <a:xfrm>
            <a:off x="5916929" y="2782686"/>
            <a:ext cx="28003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直接连接符 10"/>
          <p:cNvCxnSpPr>
            <a:cxnSpLocks noChangeShapeType="1"/>
          </p:cNvCxnSpPr>
          <p:nvPr/>
        </p:nvCxnSpPr>
        <p:spPr bwMode="auto">
          <a:xfrm>
            <a:off x="5916929" y="3347298"/>
            <a:ext cx="26987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直接连接符 11"/>
          <p:cNvCxnSpPr>
            <a:cxnSpLocks noChangeShapeType="1"/>
          </p:cNvCxnSpPr>
          <p:nvPr/>
        </p:nvCxnSpPr>
        <p:spPr bwMode="auto">
          <a:xfrm>
            <a:off x="5916928" y="3900834"/>
            <a:ext cx="26987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1"/>
          <p:cNvSpPr txBox="1">
            <a:spLocks noChangeArrowheads="1"/>
          </p:cNvSpPr>
          <p:nvPr/>
        </p:nvSpPr>
        <p:spPr bwMode="auto">
          <a:xfrm>
            <a:off x="2296583" y="235158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38" name="TextBox 31"/>
          <p:cNvSpPr txBox="1">
            <a:spLocks noChangeArrowheads="1"/>
          </p:cNvSpPr>
          <p:nvPr/>
        </p:nvSpPr>
        <p:spPr bwMode="auto">
          <a:xfrm>
            <a:off x="2595877" y="2909994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39" name="TextBox 31"/>
          <p:cNvSpPr txBox="1">
            <a:spLocks noChangeArrowheads="1"/>
          </p:cNvSpPr>
          <p:nvPr/>
        </p:nvSpPr>
        <p:spPr bwMode="auto">
          <a:xfrm>
            <a:off x="3813809" y="2909994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40" name="TextBox 31"/>
          <p:cNvSpPr txBox="1">
            <a:spLocks noChangeArrowheads="1"/>
          </p:cNvSpPr>
          <p:nvPr/>
        </p:nvSpPr>
        <p:spPr bwMode="auto">
          <a:xfrm>
            <a:off x="2595877" y="3459141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3814867" y="3453985"/>
            <a:ext cx="67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7416799" y="2302948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737773" y="2290363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7567506" y="2877396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896099" y="2884826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7744882" y="3441400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7065855" y="3453985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圆角矩形 31"/>
          <p:cNvSpPr>
            <a:spLocks noChangeArrowheads="1"/>
          </p:cNvSpPr>
          <p:nvPr/>
        </p:nvSpPr>
        <p:spPr bwMode="auto">
          <a:xfrm>
            <a:off x="660400" y="1167131"/>
            <a:ext cx="2964602" cy="609600"/>
          </a:xfrm>
          <a:prstGeom prst="roundRect">
            <a:avLst>
              <a:gd name="adj" fmla="val 16667"/>
            </a:avLst>
          </a:prstGeom>
          <a:solidFill>
            <a:srgbClr val="BDECC9"/>
          </a:solidFill>
          <a:ln w="15875">
            <a:solidFill>
              <a:srgbClr val="2185BA"/>
            </a:solidFill>
            <a:round/>
          </a:ln>
        </p:spPr>
        <p:txBody>
          <a:bodyPr anchor="ctr"/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P20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47547" y="1390169"/>
            <a:ext cx="11921067" cy="27515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三十        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三十万       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三十亿</a:t>
            </a:r>
          </a:p>
        </p:txBody>
      </p:sp>
      <p:sp>
        <p:nvSpPr>
          <p:cNvPr id="52" name="TextBox 6"/>
          <p:cNvSpPr txBox="1">
            <a:spLocks noChangeArrowheads="1"/>
          </p:cNvSpPr>
          <p:nvPr/>
        </p:nvSpPr>
        <p:spPr bwMode="auto">
          <a:xfrm>
            <a:off x="4821096" y="1916987"/>
            <a:ext cx="33739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12"/>
          <p:cNvSpPr txBox="1">
            <a:spLocks noChangeArrowheads="1"/>
          </p:cNvSpPr>
          <p:nvPr/>
        </p:nvSpPr>
        <p:spPr bwMode="auto">
          <a:xfrm>
            <a:off x="4821095" y="2798506"/>
            <a:ext cx="33739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821095" y="3800182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1" name="直接连接符 60"/>
          <p:cNvCxnSpPr/>
          <p:nvPr/>
        </p:nvCxnSpPr>
        <p:spPr>
          <a:xfrm>
            <a:off x="6842274" y="380018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6163198" y="2779625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163198" y="380018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60400" y="1285754"/>
            <a:ext cx="11921067" cy="31947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 一百零七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一百零七万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一百零七亿</a:t>
            </a: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510703" y="2138736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510703" y="3137108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5510703" y="4044162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704372" y="404416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025164" y="313710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025164" y="399575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宽屏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2020-07-02T02:19:34Z</dcterms:created>
  <dcterms:modified xsi:type="dcterms:W3CDTF">2021-01-08T23:13:19Z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