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7" r:id="rId14"/>
    <p:sldId id="270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  <p15:guide id="7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2" y="114"/>
      </p:cViewPr>
      <p:guideLst>
        <p:guide pos="416"/>
        <p:guide pos="7256"/>
        <p:guide orient="horz" pos="600"/>
        <p:guide orient="horz" pos="664"/>
        <p:guide orient="horz" pos="3929"/>
        <p:guide orient="horz" pos="3864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存储数据 2"/>
          <p:cNvSpPr/>
          <p:nvPr/>
        </p:nvSpPr>
        <p:spPr>
          <a:xfrm>
            <a:off x="-1051560" y="-1"/>
            <a:ext cx="6253251" cy="6858000"/>
          </a:xfrm>
          <a:prstGeom prst="flowChartOnlineStorage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576" r="47335" b="67537"/>
          <a:stretch>
            <a:fillRect/>
          </a:stretch>
        </p:blipFill>
        <p:spPr>
          <a:xfrm>
            <a:off x="306707" y="-63243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17128" r="26596" b="50986"/>
          <a:stretch>
            <a:fillRect/>
          </a:stretch>
        </p:blipFill>
        <p:spPr>
          <a:xfrm>
            <a:off x="2344716" y="1021067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17316" r="67332" b="50797"/>
          <a:stretch>
            <a:fillRect/>
          </a:stretch>
        </p:blipFill>
        <p:spPr>
          <a:xfrm>
            <a:off x="-1658311" y="1033439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34057" r="47025" b="34057"/>
          <a:stretch>
            <a:fillRect/>
          </a:stretch>
        </p:blipFill>
        <p:spPr>
          <a:xfrm>
            <a:off x="337187" y="213012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50608" r="26596" b="17505"/>
          <a:stretch>
            <a:fillRect/>
          </a:stretch>
        </p:blipFill>
        <p:spPr>
          <a:xfrm>
            <a:off x="2344716" y="321443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50986" r="67332" b="17128"/>
          <a:stretch>
            <a:fillRect/>
          </a:stretch>
        </p:blipFill>
        <p:spPr>
          <a:xfrm>
            <a:off x="-1658311" y="323917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67537" r="46870" b="576"/>
          <a:stretch>
            <a:fillRect/>
          </a:stretch>
        </p:blipFill>
        <p:spPr>
          <a:xfrm>
            <a:off x="352475" y="432348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728210" y="2120900"/>
            <a:ext cx="7223125" cy="2898775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27718"/>
                <a:chOff x="-4714868" y="2110674"/>
                <a:chExt cx="5033250" cy="1027718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29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CD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1.6 </a:t>
                  </a:r>
                  <a:r>
                    <a:rPr lang="zh-CN" altLang="en-US" sz="5400" b="1" dirty="0">
                      <a:solidFill>
                        <a:srgbClr val="3FCDF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用计算器计算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42447" y="1602181"/>
            <a:ext cx="6907107" cy="3145926"/>
            <a:chOff x="2642447" y="1602181"/>
            <a:chExt cx="6907107" cy="3145926"/>
          </a:xfrm>
        </p:grpSpPr>
        <p:pic>
          <p:nvPicPr>
            <p:cNvPr id="18433" name="图片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447" y="1602181"/>
              <a:ext cx="6907107" cy="314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图片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754" y="3554307"/>
              <a:ext cx="2844800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你知道吗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5183" y="1522499"/>
            <a:ext cx="7141634" cy="4081587"/>
            <a:chOff x="2814320" y="1878099"/>
            <a:chExt cx="7141634" cy="4081587"/>
          </a:xfrm>
        </p:grpSpPr>
        <p:pic>
          <p:nvPicPr>
            <p:cNvPr id="19458" name="图片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320" y="1878099"/>
              <a:ext cx="7141634" cy="408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图片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20" y="1878099"/>
              <a:ext cx="4490298" cy="548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你知道吗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组合 12"/>
          <p:cNvGrpSpPr/>
          <p:nvPr/>
        </p:nvGrpSpPr>
        <p:grpSpPr bwMode="auto">
          <a:xfrm>
            <a:off x="1280160" y="1771416"/>
            <a:ext cx="6940551" cy="1959845"/>
            <a:chOff x="833121" y="1494444"/>
            <a:chExt cx="7267786" cy="2052320"/>
          </a:xfrm>
        </p:grpSpPr>
        <p:sp>
          <p:nvSpPr>
            <p:cNvPr id="6" name="思想气泡: 云 5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45711"/>
                <a:gd name="adj2" fmla="val 67967"/>
              </a:avLst>
            </a:prstGeom>
            <a:solidFill>
              <a:srgbClr val="FFFEF2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6" name="矩形 2"/>
            <p:cNvSpPr>
              <a:spLocks noChangeArrowheads="1"/>
            </p:cNvSpPr>
            <p:nvPr/>
          </p:nvSpPr>
          <p:spPr bwMode="auto">
            <a:xfrm>
              <a:off x="2026043" y="2174408"/>
              <a:ext cx="3927254" cy="34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220711" y="3366034"/>
            <a:ext cx="2012751" cy="286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存储数据 2"/>
          <p:cNvSpPr/>
          <p:nvPr/>
        </p:nvSpPr>
        <p:spPr>
          <a:xfrm>
            <a:off x="-1051560" y="-1"/>
            <a:ext cx="6253251" cy="6858000"/>
          </a:xfrm>
          <a:prstGeom prst="flowChartOnlineStorage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576" r="47335" b="67537"/>
          <a:stretch>
            <a:fillRect/>
          </a:stretch>
        </p:blipFill>
        <p:spPr>
          <a:xfrm>
            <a:off x="306707" y="-63243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17128" r="26596" b="50986"/>
          <a:stretch>
            <a:fillRect/>
          </a:stretch>
        </p:blipFill>
        <p:spPr>
          <a:xfrm>
            <a:off x="2344716" y="1021067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17316" r="67332" b="50797"/>
          <a:stretch>
            <a:fillRect/>
          </a:stretch>
        </p:blipFill>
        <p:spPr>
          <a:xfrm>
            <a:off x="-1658311" y="1033439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6" t="34057" r="47025" b="34057"/>
          <a:stretch>
            <a:fillRect/>
          </a:stretch>
        </p:blipFill>
        <p:spPr>
          <a:xfrm>
            <a:off x="337187" y="213012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5" t="50608" r="26596" b="17505"/>
          <a:stretch>
            <a:fillRect/>
          </a:stretch>
        </p:blipFill>
        <p:spPr>
          <a:xfrm>
            <a:off x="2344716" y="3214431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50986" r="67332" b="17128"/>
          <a:stretch>
            <a:fillRect/>
          </a:stretch>
        </p:blipFill>
        <p:spPr>
          <a:xfrm>
            <a:off x="-1658311" y="323917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67537" r="46870" b="576"/>
          <a:stretch>
            <a:fillRect/>
          </a:stretch>
        </p:blipFill>
        <p:spPr>
          <a:xfrm>
            <a:off x="352475" y="4323485"/>
            <a:ext cx="2423160" cy="2088931"/>
          </a:xfrm>
          <a:custGeom>
            <a:avLst/>
            <a:gdLst>
              <a:gd name="connsiteX0" fmla="*/ 522233 w 2423160"/>
              <a:gd name="connsiteY0" fmla="*/ 0 h 2088931"/>
              <a:gd name="connsiteX1" fmla="*/ 1900927 w 2423160"/>
              <a:gd name="connsiteY1" fmla="*/ 0 h 2088931"/>
              <a:gd name="connsiteX2" fmla="*/ 2423160 w 2423160"/>
              <a:gd name="connsiteY2" fmla="*/ 1044466 h 2088931"/>
              <a:gd name="connsiteX3" fmla="*/ 1900927 w 2423160"/>
              <a:gd name="connsiteY3" fmla="*/ 2088931 h 2088931"/>
              <a:gd name="connsiteX4" fmla="*/ 522233 w 2423160"/>
              <a:gd name="connsiteY4" fmla="*/ 2088931 h 2088931"/>
              <a:gd name="connsiteX5" fmla="*/ 0 w 2423160"/>
              <a:gd name="connsiteY5" fmla="*/ 1044466 h 2088931"/>
              <a:gd name="connsiteX6" fmla="*/ 522233 w 2423160"/>
              <a:gd name="connsiteY6" fmla="*/ 0 h 20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3160" h="2088931">
                <a:moveTo>
                  <a:pt x="522233" y="0"/>
                </a:moveTo>
                <a:lnTo>
                  <a:pt x="1900927" y="0"/>
                </a:lnTo>
                <a:lnTo>
                  <a:pt x="2423160" y="1044466"/>
                </a:lnTo>
                <a:lnTo>
                  <a:pt x="1900927" y="2088931"/>
                </a:lnTo>
                <a:lnTo>
                  <a:pt x="522233" y="2088931"/>
                </a:lnTo>
                <a:lnTo>
                  <a:pt x="0" y="1044466"/>
                </a:lnTo>
                <a:lnTo>
                  <a:pt x="522233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CD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3FCD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11955" y="2145129"/>
            <a:ext cx="26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386</a:t>
            </a:r>
            <a:r>
              <a:rPr lang="zh-CN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179</a:t>
            </a:r>
            <a:r>
              <a:rPr lang="zh-CN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</a:t>
            </a:r>
            <a:endParaRPr lang="zh-CN" altLang="en-US" sz="24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242" name="Picture 11" descr="jsq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1" y="2718978"/>
            <a:ext cx="5592791" cy="123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2588" y="4100957"/>
            <a:ext cx="117580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2940866" y="4137637"/>
            <a:ext cx="5953555" cy="554773"/>
          </a:xfrm>
          <a:prstGeom prst="wedgeRoundRectCallout">
            <a:avLst>
              <a:gd name="adj1" fmla="val -54579"/>
              <a:gd name="adj2" fmla="val 29051"/>
              <a:gd name="adj3" fmla="val 16667"/>
            </a:avLst>
          </a:prstGeom>
          <a:solidFill>
            <a:srgbClr val="FFFFFF"/>
          </a:solidFill>
          <a:ln w="19050">
            <a:solidFill>
              <a:srgbClr val="3D87C6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你能看懂按键步骤吗？和你的同桌说一说。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2940866" y="4953811"/>
            <a:ext cx="3302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自己试试看。</a:t>
            </a:r>
          </a:p>
        </p:txBody>
      </p:sp>
      <p:sp>
        <p:nvSpPr>
          <p:cNvPr id="10" name="矩形 9"/>
          <p:cNvSpPr/>
          <p:nvPr/>
        </p:nvSpPr>
        <p:spPr>
          <a:xfrm>
            <a:off x="2634505" y="5635605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825</a:t>
            </a:r>
            <a:r>
              <a:rPr lang="zh-CN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138=</a:t>
            </a:r>
            <a:endParaRPr lang="zh-CN" altLang="en-US" sz="24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02638" y="5635605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26</a:t>
            </a:r>
            <a:r>
              <a:rPr lang="zh-CN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39=</a:t>
            </a:r>
            <a:endParaRPr lang="zh-CN" altLang="en-US" sz="24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58022" y="5635605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312</a:t>
            </a:r>
            <a:r>
              <a:rPr lang="zh-CN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8=</a:t>
            </a:r>
            <a:endParaRPr lang="zh-CN" altLang="en-US" sz="24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295409" y="5629851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687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7138610" y="5629850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1014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9970523" y="5612526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60400" y="1590356"/>
            <a:ext cx="7969249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按照下面的步骤，用计算器算一算。</a:t>
            </a:r>
          </a:p>
        </p:txBody>
      </p:sp>
      <p:sp>
        <p:nvSpPr>
          <p:cNvPr id="10255" name="文本框 3"/>
          <p:cNvSpPr txBox="1">
            <a:spLocks noChangeArrowheads="1"/>
          </p:cNvSpPr>
          <p:nvPr/>
        </p:nvSpPr>
        <p:spPr bwMode="auto">
          <a:xfrm>
            <a:off x="660400" y="1132289"/>
            <a:ext cx="2135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/>
      <p:bldP spid="10" grpId="0"/>
      <p:bldP spid="11" grpId="0"/>
      <p:bldP spid="13" grpId="0"/>
      <p:bldP spid="14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8"/>
          <p:cNvSpPr txBox="1">
            <a:spLocks noChangeArrowheads="1"/>
          </p:cNvSpPr>
          <p:nvPr/>
        </p:nvSpPr>
        <p:spPr bwMode="auto">
          <a:xfrm>
            <a:off x="634369" y="1130379"/>
            <a:ext cx="1680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P73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605509" y="1629707"/>
            <a:ext cx="10560051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用计算器计算。</a:t>
            </a:r>
          </a:p>
        </p:txBody>
      </p:sp>
      <p:sp>
        <p:nvSpPr>
          <p:cNvPr id="11268" name="文本框 7"/>
          <p:cNvSpPr txBox="1">
            <a:spLocks noChangeArrowheads="1"/>
          </p:cNvSpPr>
          <p:nvPr/>
        </p:nvSpPr>
        <p:spPr bwMode="auto">
          <a:xfrm>
            <a:off x="921870" y="2281284"/>
            <a:ext cx="2785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55846+7646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文本框 7"/>
          <p:cNvSpPr txBox="1">
            <a:spLocks noChangeArrowheads="1"/>
          </p:cNvSpPr>
          <p:nvPr/>
        </p:nvSpPr>
        <p:spPr bwMode="auto">
          <a:xfrm>
            <a:off x="4073041" y="2300693"/>
            <a:ext cx="278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13027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8934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文本框 7"/>
          <p:cNvSpPr txBox="1">
            <a:spLocks noChangeArrowheads="1"/>
          </p:cNvSpPr>
          <p:nvPr/>
        </p:nvSpPr>
        <p:spPr bwMode="auto">
          <a:xfrm>
            <a:off x="7222095" y="2300693"/>
            <a:ext cx="278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66280×23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文本框 7"/>
          <p:cNvSpPr txBox="1">
            <a:spLocks noChangeArrowheads="1"/>
          </p:cNvSpPr>
          <p:nvPr/>
        </p:nvSpPr>
        <p:spPr bwMode="auto">
          <a:xfrm>
            <a:off x="921869" y="3232099"/>
            <a:ext cx="2785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6908×39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文本框 7"/>
          <p:cNvSpPr txBox="1">
            <a:spLocks noChangeArrowheads="1"/>
          </p:cNvSpPr>
          <p:nvPr/>
        </p:nvSpPr>
        <p:spPr bwMode="auto">
          <a:xfrm>
            <a:off x="4073041" y="3232098"/>
            <a:ext cx="278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111111111÷9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文本框 7"/>
          <p:cNvSpPr txBox="1">
            <a:spLocks noChangeArrowheads="1"/>
          </p:cNvSpPr>
          <p:nvPr/>
        </p:nvSpPr>
        <p:spPr bwMode="auto">
          <a:xfrm>
            <a:off x="921869" y="4268523"/>
            <a:ext cx="278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395412+10589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987154" y="2277642"/>
            <a:ext cx="1050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=4093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670247" y="2193685"/>
            <a:ext cx="1221809" cy="632883"/>
            <a:chOff x="620713" y="2032794"/>
            <a:chExt cx="916197" cy="474738"/>
          </a:xfrm>
        </p:grpSpPr>
        <p:sp>
          <p:nvSpPr>
            <p:cNvPr id="11276" name="矩形 28"/>
            <p:cNvSpPr>
              <a:spLocks noChangeArrowheads="1"/>
            </p:cNvSpPr>
            <p:nvPr/>
          </p:nvSpPr>
          <p:spPr bwMode="auto">
            <a:xfrm>
              <a:off x="620713" y="2097012"/>
              <a:ext cx="916197" cy="34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=63492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951109" y="2032794"/>
              <a:ext cx="0" cy="47473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 bwMode="auto">
          <a:xfrm>
            <a:off x="8806297" y="2215083"/>
            <a:ext cx="1564852" cy="632883"/>
            <a:chOff x="5830044" y="2046816"/>
            <a:chExt cx="1173315" cy="474738"/>
          </a:xfrm>
        </p:grpSpPr>
        <p:sp>
          <p:nvSpPr>
            <p:cNvPr id="11279" name="矩形 30"/>
            <p:cNvSpPr>
              <a:spLocks noChangeArrowheads="1"/>
            </p:cNvSpPr>
            <p:nvPr/>
          </p:nvSpPr>
          <p:spPr bwMode="auto">
            <a:xfrm>
              <a:off x="5830044" y="2097012"/>
              <a:ext cx="1173315" cy="34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=1524440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413933" y="2046816"/>
              <a:ext cx="0" cy="47473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 bwMode="auto">
          <a:xfrm>
            <a:off x="2314635" y="3146489"/>
            <a:ext cx="1393330" cy="632884"/>
            <a:chOff x="620713" y="2029525"/>
            <a:chExt cx="1044756" cy="474738"/>
          </a:xfrm>
        </p:grpSpPr>
        <p:sp>
          <p:nvSpPr>
            <p:cNvPr id="11282" name="矩形 33"/>
            <p:cNvSpPr>
              <a:spLocks noChangeArrowheads="1"/>
            </p:cNvSpPr>
            <p:nvPr/>
          </p:nvSpPr>
          <p:spPr bwMode="auto">
            <a:xfrm>
              <a:off x="620713" y="2097012"/>
              <a:ext cx="1044756" cy="34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=269412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73236" y="2029525"/>
              <a:ext cx="0" cy="47473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 bwMode="auto">
          <a:xfrm>
            <a:off x="6169255" y="3146489"/>
            <a:ext cx="1736373" cy="632884"/>
            <a:chOff x="5830044" y="2038981"/>
            <a:chExt cx="1301874" cy="474738"/>
          </a:xfrm>
        </p:grpSpPr>
        <p:sp>
          <p:nvSpPr>
            <p:cNvPr id="11285" name="矩形 36"/>
            <p:cNvSpPr>
              <a:spLocks noChangeArrowheads="1"/>
            </p:cNvSpPr>
            <p:nvPr/>
          </p:nvSpPr>
          <p:spPr bwMode="auto">
            <a:xfrm>
              <a:off x="5830044" y="2097012"/>
              <a:ext cx="1301874" cy="34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=12345679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6541341" y="2038981"/>
              <a:ext cx="0" cy="47473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 bwMode="auto">
          <a:xfrm>
            <a:off x="3110852" y="4191628"/>
            <a:ext cx="1393330" cy="632884"/>
            <a:chOff x="5830044" y="2032794"/>
            <a:chExt cx="1044755" cy="474738"/>
          </a:xfrm>
        </p:grpSpPr>
        <p:sp>
          <p:nvSpPr>
            <p:cNvPr id="11288" name="矩形 39"/>
            <p:cNvSpPr>
              <a:spLocks noChangeArrowheads="1"/>
            </p:cNvSpPr>
            <p:nvPr/>
          </p:nvSpPr>
          <p:spPr bwMode="auto">
            <a:xfrm>
              <a:off x="5830044" y="2097012"/>
              <a:ext cx="1044755" cy="34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=406001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6287193" y="2032794"/>
              <a:ext cx="0" cy="474738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8"/>
          <p:cNvSpPr>
            <a:spLocks noChangeArrowheads="1"/>
          </p:cNvSpPr>
          <p:nvPr/>
        </p:nvSpPr>
        <p:spPr bwMode="auto">
          <a:xfrm>
            <a:off x="1383258" y="2087638"/>
            <a:ext cx="972396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9999×1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9999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9999×2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        9999×5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9999×3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        9999×7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9999×4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        9999×9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</a:t>
            </a:r>
          </a:p>
        </p:txBody>
      </p:sp>
      <p:sp>
        <p:nvSpPr>
          <p:cNvPr id="13" name="矩形 12"/>
          <p:cNvSpPr/>
          <p:nvPr/>
        </p:nvSpPr>
        <p:spPr>
          <a:xfrm>
            <a:off x="3164144" y="3770909"/>
            <a:ext cx="635000" cy="423333"/>
          </a:xfrm>
          <a:prstGeom prst="rect">
            <a:avLst/>
          </a:prstGeom>
          <a:solidFill>
            <a:srgbClr val="FFF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71943" y="3225607"/>
            <a:ext cx="635000" cy="421217"/>
          </a:xfrm>
          <a:prstGeom prst="rect">
            <a:avLst/>
          </a:prstGeom>
          <a:solidFill>
            <a:srgbClr val="FFF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65263" y="2673274"/>
            <a:ext cx="635000" cy="423333"/>
          </a:xfrm>
          <a:prstGeom prst="rect">
            <a:avLst/>
          </a:prstGeom>
          <a:solidFill>
            <a:srgbClr val="FFF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890943" y="2698441"/>
            <a:ext cx="203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19998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947246" y="3225607"/>
            <a:ext cx="203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29997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890943" y="3822992"/>
            <a:ext cx="203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39996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文本框 3"/>
          <p:cNvSpPr txBox="1">
            <a:spLocks noChangeArrowheads="1"/>
          </p:cNvSpPr>
          <p:nvPr/>
        </p:nvSpPr>
        <p:spPr bwMode="auto">
          <a:xfrm>
            <a:off x="579120" y="1088224"/>
            <a:ext cx="2135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79120" y="1534957"/>
            <a:ext cx="7969249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计算器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计算下面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左边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各题。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60400" y="4692664"/>
            <a:ext cx="10104967" cy="73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计算器，你能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直接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写出上面右边各题的答案吗？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  <p:bldP spid="11" grpId="0" bldLvl="0" animBg="1"/>
      <p:bldP spid="8" grpId="0"/>
      <p:bldP spid="9" grpId="0"/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文本框 5"/>
          <p:cNvSpPr txBox="1">
            <a:spLocks noChangeArrowheads="1"/>
          </p:cNvSpPr>
          <p:nvPr/>
        </p:nvSpPr>
        <p:spPr bwMode="auto">
          <a:xfrm>
            <a:off x="660400" y="1147246"/>
            <a:ext cx="2135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631367" y="1619626"/>
            <a:ext cx="7969249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计算器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计算下面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左边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各题。</a:t>
            </a:r>
          </a:p>
        </p:txBody>
      </p:sp>
      <p:sp>
        <p:nvSpPr>
          <p:cNvPr id="5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sp>
        <p:nvSpPr>
          <p:cNvPr id="97" name="矩形 96"/>
          <p:cNvSpPr/>
          <p:nvPr/>
        </p:nvSpPr>
        <p:spPr>
          <a:xfrm>
            <a:off x="3738623" y="4110118"/>
            <a:ext cx="476250" cy="317500"/>
          </a:xfrm>
          <a:prstGeom prst="rect">
            <a:avLst/>
          </a:prstGeom>
          <a:solidFill>
            <a:srgbClr val="FFF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738623" y="3562430"/>
            <a:ext cx="476250" cy="315913"/>
          </a:xfrm>
          <a:prstGeom prst="rect">
            <a:avLst/>
          </a:prstGeom>
          <a:solidFill>
            <a:srgbClr val="FFF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738623" y="3009980"/>
            <a:ext cx="476250" cy="317500"/>
          </a:xfrm>
          <a:prstGeom prst="rect">
            <a:avLst/>
          </a:prstGeom>
          <a:solidFill>
            <a:srgbClr val="FFF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2070161" y="2300368"/>
            <a:ext cx="72929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9999×1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9999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9999×2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        9999×5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9999×3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        9999×7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9999×4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        9999×9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＝</a:t>
            </a:r>
            <a:r>
              <a:rPr lang="en-US" altLang="zh-CN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______</a:t>
            </a:r>
          </a:p>
        </p:txBody>
      </p:sp>
      <p:sp>
        <p:nvSpPr>
          <p:cNvPr id="101" name="Rectangle 2"/>
          <p:cNvSpPr>
            <a:spLocks noChangeArrowheads="1"/>
          </p:cNvSpPr>
          <p:nvPr/>
        </p:nvSpPr>
        <p:spPr bwMode="auto">
          <a:xfrm>
            <a:off x="666715" y="5104219"/>
            <a:ext cx="7578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不用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计算器，你能</a:t>
            </a:r>
            <a:r>
              <a:rPr lang="zh-CN" altLang="en-US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直接</a:t>
            </a:r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写出上面右边各题的答案吗？</a:t>
            </a:r>
          </a:p>
        </p:txBody>
      </p:sp>
      <p:sp>
        <p:nvSpPr>
          <p:cNvPr id="102" name="TextBox 1"/>
          <p:cNvSpPr txBox="1">
            <a:spLocks noChangeArrowheads="1"/>
          </p:cNvSpPr>
          <p:nvPr/>
        </p:nvSpPr>
        <p:spPr bwMode="auto">
          <a:xfrm>
            <a:off x="3510023" y="2941718"/>
            <a:ext cx="152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19998</a:t>
            </a:r>
            <a:endParaRPr lang="zh-CN" altLang="en-US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3" name="TextBox 7"/>
          <p:cNvSpPr txBox="1">
            <a:spLocks noChangeArrowheads="1"/>
          </p:cNvSpPr>
          <p:nvPr/>
        </p:nvSpPr>
        <p:spPr bwMode="auto">
          <a:xfrm>
            <a:off x="3510023" y="3489405"/>
            <a:ext cx="152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29997</a:t>
            </a:r>
            <a:endParaRPr lang="zh-CN" altLang="en-US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4" name="TextBox 8"/>
          <p:cNvSpPr txBox="1">
            <a:spLocks noChangeArrowheads="1"/>
          </p:cNvSpPr>
          <p:nvPr/>
        </p:nvSpPr>
        <p:spPr bwMode="auto">
          <a:xfrm>
            <a:off x="3510023" y="4037093"/>
            <a:ext cx="152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39996</a:t>
            </a:r>
            <a:endParaRPr lang="zh-CN" altLang="en-US" sz="24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5" name="弧形 104"/>
          <p:cNvSpPr/>
          <p:nvPr/>
        </p:nvSpPr>
        <p:spPr>
          <a:xfrm rot="5724185">
            <a:off x="2059048" y="2097168"/>
            <a:ext cx="1220787" cy="1563688"/>
          </a:xfrm>
          <a:prstGeom prst="arc">
            <a:avLst>
              <a:gd name="adj1" fmla="val 18444459"/>
              <a:gd name="adj2" fmla="val 2304432"/>
            </a:avLst>
          </a:prstGeom>
          <a:ln w="19050">
            <a:solidFill>
              <a:srgbClr val="3D87C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6" name="矩形 105"/>
          <p:cNvSpPr>
            <a:spLocks noChangeArrowheads="1"/>
          </p:cNvSpPr>
          <p:nvPr/>
        </p:nvSpPr>
        <p:spPr bwMode="auto">
          <a:xfrm>
            <a:off x="2071748" y="2963943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</a:t>
            </a:r>
            <a:endParaRPr lang="zh-CN" altLang="en-US" sz="16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3058903" y="2972468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zh-CN" altLang="en-US" sz="1600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8" name="弧形 107"/>
          <p:cNvSpPr/>
          <p:nvPr/>
        </p:nvSpPr>
        <p:spPr>
          <a:xfrm rot="18713932" flipV="1">
            <a:off x="3512404" y="2872662"/>
            <a:ext cx="928687" cy="908050"/>
          </a:xfrm>
          <a:prstGeom prst="arc">
            <a:avLst>
              <a:gd name="adj1" fmla="val 21261029"/>
              <a:gd name="adj2" fmla="val 5462701"/>
            </a:avLst>
          </a:prstGeom>
          <a:ln w="19050">
            <a:solidFill>
              <a:srgbClr val="3D87C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3510023" y="2941718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zh-CN" altLang="en-US" sz="160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4196012" y="2939615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8</a:t>
            </a:r>
            <a:endParaRPr lang="zh-CN" altLang="en-US" sz="1600" dirty="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1" name="弧形 110"/>
          <p:cNvSpPr/>
          <p:nvPr/>
        </p:nvSpPr>
        <p:spPr>
          <a:xfrm rot="5724185">
            <a:off x="2055873" y="2648030"/>
            <a:ext cx="1220788" cy="1563688"/>
          </a:xfrm>
          <a:prstGeom prst="arc">
            <a:avLst>
              <a:gd name="adj1" fmla="val 18444459"/>
              <a:gd name="adj2" fmla="val 2304432"/>
            </a:avLst>
          </a:prstGeom>
          <a:ln w="19050">
            <a:solidFill>
              <a:srgbClr val="3D87C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2070161" y="3514805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</a:t>
            </a:r>
            <a:endParaRPr lang="zh-CN" altLang="en-US" sz="16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3066668" y="3514805"/>
            <a:ext cx="443354" cy="4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endParaRPr lang="zh-CN" altLang="en-US" sz="16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4" name="弧形 113"/>
          <p:cNvSpPr/>
          <p:nvPr/>
        </p:nvSpPr>
        <p:spPr>
          <a:xfrm rot="18713932" flipV="1">
            <a:off x="3512404" y="3421937"/>
            <a:ext cx="928687" cy="908050"/>
          </a:xfrm>
          <a:prstGeom prst="arc">
            <a:avLst>
              <a:gd name="adj1" fmla="val 21261029"/>
              <a:gd name="adj2" fmla="val 5462701"/>
            </a:avLst>
          </a:prstGeom>
          <a:ln w="19050">
            <a:solidFill>
              <a:srgbClr val="3D87C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3510023" y="3489405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endParaRPr lang="zh-CN" altLang="en-US" sz="160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6" name="矩形 115"/>
          <p:cNvSpPr>
            <a:spLocks noChangeArrowheads="1"/>
          </p:cNvSpPr>
          <p:nvPr/>
        </p:nvSpPr>
        <p:spPr bwMode="auto">
          <a:xfrm>
            <a:off x="4212266" y="3482124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7</a:t>
            </a:r>
            <a:endParaRPr lang="zh-CN" altLang="en-US" sz="1600" dirty="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7" name="弧形 116"/>
          <p:cNvSpPr/>
          <p:nvPr/>
        </p:nvSpPr>
        <p:spPr>
          <a:xfrm rot="5724185">
            <a:off x="2057461" y="3195718"/>
            <a:ext cx="1220787" cy="1563687"/>
          </a:xfrm>
          <a:prstGeom prst="arc">
            <a:avLst>
              <a:gd name="adj1" fmla="val 18444459"/>
              <a:gd name="adj2" fmla="val 2304432"/>
            </a:avLst>
          </a:prstGeom>
          <a:ln w="19050">
            <a:solidFill>
              <a:srgbClr val="3D87C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8" name="矩形 117"/>
          <p:cNvSpPr>
            <a:spLocks noChangeArrowheads="1"/>
          </p:cNvSpPr>
          <p:nvPr/>
        </p:nvSpPr>
        <p:spPr bwMode="auto">
          <a:xfrm>
            <a:off x="2070161" y="4064080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</a:t>
            </a:r>
            <a:endParaRPr lang="zh-CN" altLang="en-US" sz="16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9" name="矩形 118"/>
          <p:cNvSpPr>
            <a:spLocks noChangeArrowheads="1"/>
          </p:cNvSpPr>
          <p:nvPr/>
        </p:nvSpPr>
        <p:spPr bwMode="auto">
          <a:xfrm>
            <a:off x="3066094" y="4080900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endParaRPr lang="zh-CN" altLang="en-US" sz="1600" dirty="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0" name="弧形 119"/>
          <p:cNvSpPr/>
          <p:nvPr/>
        </p:nvSpPr>
        <p:spPr>
          <a:xfrm rot="18713932" flipV="1">
            <a:off x="3512404" y="3969624"/>
            <a:ext cx="928688" cy="908050"/>
          </a:xfrm>
          <a:prstGeom prst="arc">
            <a:avLst>
              <a:gd name="adj1" fmla="val 21261029"/>
              <a:gd name="adj2" fmla="val 5462701"/>
            </a:avLst>
          </a:prstGeom>
          <a:ln w="19050">
            <a:solidFill>
              <a:srgbClr val="3D87C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1" name="矩形 120"/>
          <p:cNvSpPr>
            <a:spLocks noChangeArrowheads="1"/>
          </p:cNvSpPr>
          <p:nvPr/>
        </p:nvSpPr>
        <p:spPr bwMode="auto">
          <a:xfrm>
            <a:off x="3510023" y="4037093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endParaRPr lang="zh-CN" altLang="en-US" sz="160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2" name="矩形 121"/>
          <p:cNvSpPr>
            <a:spLocks noChangeArrowheads="1"/>
          </p:cNvSpPr>
          <p:nvPr/>
        </p:nvSpPr>
        <p:spPr bwMode="auto">
          <a:xfrm>
            <a:off x="4194249" y="4024280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  <a:endParaRPr lang="zh-CN" altLang="en-US" sz="160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3" name="矩形 122"/>
          <p:cNvSpPr>
            <a:spLocks noChangeArrowheads="1"/>
          </p:cNvSpPr>
          <p:nvPr/>
        </p:nvSpPr>
        <p:spPr bwMode="auto">
          <a:xfrm>
            <a:off x="6781121" y="2950353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999</a:t>
            </a:r>
            <a:endParaRPr lang="zh-CN" altLang="en-US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4" name="弧形 123"/>
          <p:cNvSpPr/>
          <p:nvPr/>
        </p:nvSpPr>
        <p:spPr>
          <a:xfrm rot="5724185">
            <a:off x="4956236" y="2097168"/>
            <a:ext cx="1220787" cy="1563687"/>
          </a:xfrm>
          <a:prstGeom prst="arc">
            <a:avLst>
              <a:gd name="adj1" fmla="val 18444459"/>
              <a:gd name="adj2" fmla="val 2304432"/>
            </a:avLst>
          </a:prstGeom>
          <a:ln w="19050">
            <a:solidFill>
              <a:srgbClr val="3D87C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5" name="矩形 124"/>
          <p:cNvSpPr>
            <a:spLocks noChangeArrowheads="1"/>
          </p:cNvSpPr>
          <p:nvPr/>
        </p:nvSpPr>
        <p:spPr bwMode="auto">
          <a:xfrm>
            <a:off x="4968936" y="2963943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</a:t>
            </a:r>
            <a:endParaRPr lang="zh-CN" altLang="en-US" sz="16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6" name="矩形 125"/>
          <p:cNvSpPr>
            <a:spLocks noChangeArrowheads="1"/>
          </p:cNvSpPr>
          <p:nvPr/>
        </p:nvSpPr>
        <p:spPr bwMode="auto">
          <a:xfrm>
            <a:off x="5884923" y="2965530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endParaRPr lang="zh-CN" altLang="en-US" sz="16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7" name="矩形 126"/>
          <p:cNvSpPr>
            <a:spLocks noChangeArrowheads="1"/>
          </p:cNvSpPr>
          <p:nvPr/>
        </p:nvSpPr>
        <p:spPr bwMode="auto">
          <a:xfrm>
            <a:off x="6612846" y="2950353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endParaRPr lang="zh-CN" altLang="en-US" sz="160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7258959" y="2950353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</a:t>
            </a:r>
            <a:endParaRPr lang="zh-CN" altLang="en-US" sz="160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9" name="矩形 128"/>
          <p:cNvSpPr>
            <a:spLocks noChangeArrowheads="1"/>
          </p:cNvSpPr>
          <p:nvPr/>
        </p:nvSpPr>
        <p:spPr bwMode="auto">
          <a:xfrm>
            <a:off x="6800910" y="3512424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999</a:t>
            </a:r>
            <a:endParaRPr lang="zh-CN" altLang="en-US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0" name="弧形 129"/>
          <p:cNvSpPr/>
          <p:nvPr/>
        </p:nvSpPr>
        <p:spPr>
          <a:xfrm rot="5724185">
            <a:off x="4956236" y="2646443"/>
            <a:ext cx="1220787" cy="1563687"/>
          </a:xfrm>
          <a:prstGeom prst="arc">
            <a:avLst>
              <a:gd name="adj1" fmla="val 18444459"/>
              <a:gd name="adj2" fmla="val 2304432"/>
            </a:avLst>
          </a:prstGeom>
          <a:ln w="19050">
            <a:solidFill>
              <a:srgbClr val="3D87C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1" name="矩形 130"/>
          <p:cNvSpPr>
            <a:spLocks noChangeArrowheads="1"/>
          </p:cNvSpPr>
          <p:nvPr/>
        </p:nvSpPr>
        <p:spPr bwMode="auto">
          <a:xfrm>
            <a:off x="4968936" y="3514805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</a:t>
            </a:r>
            <a:endParaRPr lang="zh-CN" altLang="en-US" sz="16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5884923" y="3514805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7</a:t>
            </a:r>
            <a:endParaRPr lang="zh-CN" altLang="en-US" sz="16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3" name="矩形 132"/>
          <p:cNvSpPr>
            <a:spLocks noChangeArrowheads="1"/>
          </p:cNvSpPr>
          <p:nvPr/>
        </p:nvSpPr>
        <p:spPr bwMode="auto">
          <a:xfrm>
            <a:off x="6632635" y="3512424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6</a:t>
            </a:r>
            <a:endParaRPr lang="zh-CN" altLang="en-US" sz="160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4" name="矩形 133"/>
          <p:cNvSpPr>
            <a:spLocks noChangeArrowheads="1"/>
          </p:cNvSpPr>
          <p:nvPr/>
        </p:nvSpPr>
        <p:spPr bwMode="auto">
          <a:xfrm>
            <a:off x="7278748" y="3512424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endParaRPr lang="zh-CN" altLang="en-US" sz="1600" dirty="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5" name="弧形 134"/>
          <p:cNvSpPr/>
          <p:nvPr/>
        </p:nvSpPr>
        <p:spPr>
          <a:xfrm rot="5724185">
            <a:off x="4956236" y="3194130"/>
            <a:ext cx="1220788" cy="1563687"/>
          </a:xfrm>
          <a:prstGeom prst="arc">
            <a:avLst>
              <a:gd name="adj1" fmla="val 18444459"/>
              <a:gd name="adj2" fmla="val 2304432"/>
            </a:avLst>
          </a:prstGeom>
          <a:ln w="19050">
            <a:solidFill>
              <a:srgbClr val="3D87C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6" name="矩形 135"/>
          <p:cNvSpPr>
            <a:spLocks noChangeArrowheads="1"/>
          </p:cNvSpPr>
          <p:nvPr/>
        </p:nvSpPr>
        <p:spPr bwMode="auto">
          <a:xfrm>
            <a:off x="4968936" y="4060905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</a:t>
            </a:r>
            <a:endParaRPr lang="zh-CN" altLang="en-US" sz="16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7" name="矩形 136"/>
          <p:cNvSpPr>
            <a:spLocks noChangeArrowheads="1"/>
          </p:cNvSpPr>
          <p:nvPr/>
        </p:nvSpPr>
        <p:spPr bwMode="auto">
          <a:xfrm>
            <a:off x="5884923" y="4062493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</a:t>
            </a:r>
            <a:endParaRPr lang="zh-CN" altLang="en-US" sz="1600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8" name="矩形 137"/>
          <p:cNvSpPr>
            <a:spLocks noChangeArrowheads="1"/>
          </p:cNvSpPr>
          <p:nvPr/>
        </p:nvSpPr>
        <p:spPr bwMode="auto">
          <a:xfrm>
            <a:off x="6807316" y="4060905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999</a:t>
            </a:r>
            <a:endParaRPr lang="zh-CN" altLang="en-US" sz="16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9" name="矩形 138"/>
          <p:cNvSpPr>
            <a:spLocks noChangeArrowheads="1"/>
          </p:cNvSpPr>
          <p:nvPr/>
        </p:nvSpPr>
        <p:spPr bwMode="auto">
          <a:xfrm>
            <a:off x="6639041" y="4062493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8</a:t>
            </a:r>
            <a:endParaRPr lang="zh-CN" altLang="en-US" sz="160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0" name="矩形 139"/>
          <p:cNvSpPr>
            <a:spLocks noChangeArrowheads="1"/>
          </p:cNvSpPr>
          <p:nvPr/>
        </p:nvSpPr>
        <p:spPr bwMode="auto">
          <a:xfrm>
            <a:off x="7285154" y="4062493"/>
            <a:ext cx="36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endParaRPr lang="zh-CN" altLang="en-US" sz="1600">
              <a:solidFill>
                <a:srgbClr val="0000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9" grpId="0"/>
      <p:bldP spid="110" grpId="0"/>
      <p:bldP spid="112" grpId="0"/>
      <p:bldP spid="113" grpId="0"/>
      <p:bldP spid="115" grpId="0"/>
      <p:bldP spid="116" grpId="0"/>
      <p:bldP spid="118" grpId="0"/>
      <p:bldP spid="119" grpId="0"/>
      <p:bldP spid="121" grpId="0"/>
      <p:bldP spid="122" grpId="0"/>
      <p:bldP spid="123" grpId="0"/>
      <p:bldP spid="125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  <p:bldP spid="136" grpId="0"/>
      <p:bldP spid="137" grpId="0"/>
      <p:bldP spid="138" grpId="0"/>
      <p:bldP spid="139" grpId="0"/>
      <p:bldP spid="1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8"/>
          <p:cNvSpPr txBox="1">
            <a:spLocks noChangeArrowheads="1"/>
          </p:cNvSpPr>
          <p:nvPr/>
        </p:nvSpPr>
        <p:spPr bwMode="auto">
          <a:xfrm>
            <a:off x="584566" y="1196777"/>
            <a:ext cx="1680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P73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</a:t>
            </a:r>
          </a:p>
        </p:txBody>
      </p:sp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579967" y="1728960"/>
            <a:ext cx="10560051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先用计算器计算下面左边各题。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312333" y="2119856"/>
            <a:ext cx="10206567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        111105÷9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</a:t>
            </a:r>
          </a:p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9÷9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                           1111104÷9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</a:t>
            </a:r>
          </a:p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108÷9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           11111103÷9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</a:t>
            </a:r>
          </a:p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1107÷9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         111111102÷9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11106÷9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       1111111101÷9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</a:t>
            </a: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3528483" y="3467917"/>
            <a:ext cx="1109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3604683" y="4079241"/>
            <a:ext cx="1109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3837517" y="4659976"/>
            <a:ext cx="1109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1234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327237" y="5144917"/>
            <a:ext cx="10107083" cy="11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不用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计算器，试写出上面右边各题的结果，并用计算器进行检验。</a:t>
            </a: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7505700" y="2190625"/>
            <a:ext cx="2015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12345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7647940" y="2846190"/>
            <a:ext cx="2015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123456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7729220" y="3455539"/>
            <a:ext cx="2015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1234567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847331" y="4016905"/>
            <a:ext cx="2017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12345678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8034020" y="4634997"/>
            <a:ext cx="240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123456789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"/>
          <p:cNvSpPr txBox="1">
            <a:spLocks noChangeArrowheads="1"/>
          </p:cNvSpPr>
          <p:nvPr/>
        </p:nvSpPr>
        <p:spPr bwMode="auto">
          <a:xfrm>
            <a:off x="579641" y="1157843"/>
            <a:ext cx="3430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页练习四第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17524" y="1654709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用计算器计算。</a:t>
            </a:r>
          </a:p>
        </p:txBody>
      </p:sp>
      <p:sp>
        <p:nvSpPr>
          <p:cNvPr id="15364" name="文本框 7"/>
          <p:cNvSpPr txBox="1">
            <a:spLocks noChangeArrowheads="1"/>
          </p:cNvSpPr>
          <p:nvPr/>
        </p:nvSpPr>
        <p:spPr bwMode="auto">
          <a:xfrm>
            <a:off x="1516849" y="2710027"/>
            <a:ext cx="2785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128+284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4911982" y="2710027"/>
            <a:ext cx="278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371÷7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文本框 7"/>
          <p:cNvSpPr txBox="1">
            <a:spLocks noChangeArrowheads="1"/>
          </p:cNvSpPr>
          <p:nvPr/>
        </p:nvSpPr>
        <p:spPr bwMode="auto">
          <a:xfrm>
            <a:off x="7993849" y="2710027"/>
            <a:ext cx="278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36+228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179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7" name="文本框 7"/>
          <p:cNvSpPr txBox="1">
            <a:spLocks noChangeArrowheads="1"/>
          </p:cNvSpPr>
          <p:nvPr/>
        </p:nvSpPr>
        <p:spPr bwMode="auto">
          <a:xfrm>
            <a:off x="1516849" y="4388545"/>
            <a:ext cx="2785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532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文本框 7"/>
          <p:cNvSpPr txBox="1">
            <a:spLocks noChangeArrowheads="1"/>
          </p:cNvSpPr>
          <p:nvPr/>
        </p:nvSpPr>
        <p:spPr bwMode="auto">
          <a:xfrm>
            <a:off x="4911982" y="4388545"/>
            <a:ext cx="278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45×77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9" name="文本框 7"/>
          <p:cNvSpPr txBox="1">
            <a:spLocks noChangeArrowheads="1"/>
          </p:cNvSpPr>
          <p:nvPr/>
        </p:nvSpPr>
        <p:spPr bwMode="auto">
          <a:xfrm>
            <a:off x="7993849" y="4388544"/>
            <a:ext cx="278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95+483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766566" y="2703677"/>
            <a:ext cx="878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=412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950383" y="2703676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=53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945276" y="2703676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=85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909615" y="4382193"/>
            <a:ext cx="878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=354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963159" y="4382193"/>
            <a:ext cx="1050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=3465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9945276" y="4388544"/>
            <a:ext cx="878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=741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基础练习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3"/>
          <p:cNvSpPr txBox="1">
            <a:spLocks noChangeArrowheads="1"/>
          </p:cNvSpPr>
          <p:nvPr/>
        </p:nvSpPr>
        <p:spPr bwMode="auto">
          <a:xfrm>
            <a:off x="601504" y="1169991"/>
            <a:ext cx="3430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页练习四第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89592" y="1659790"/>
            <a:ext cx="107526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chemeClr val="tx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用计算器算出下面各题的积。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642563" y="2254572"/>
            <a:ext cx="972396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1×1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              ______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11×11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______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111×111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______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1111×1111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______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11111×11111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_________</a:t>
            </a: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111111×111111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__________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37030" y="232243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75431" y="2892176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381501" y="3457873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12321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184143" y="4011193"/>
            <a:ext cx="1385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1234321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280748" y="4557011"/>
            <a:ext cx="1728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123454321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190331" y="5092650"/>
            <a:ext cx="2071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12345654321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6406" y="3211382"/>
            <a:ext cx="1684867" cy="168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6659190" y="2240938"/>
            <a:ext cx="2972490" cy="611019"/>
          </a:xfrm>
          <a:prstGeom prst="wedgeRoundRectCallout">
            <a:avLst>
              <a:gd name="adj1" fmla="val 58148"/>
              <a:gd name="adj2" fmla="val 3578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defTabSz="1219200"/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找一找有什么规律。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689948" y="1979532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4651479" y="2851957"/>
            <a:ext cx="347133" cy="131233"/>
            <a:chOff x="3877508" y="1968500"/>
            <a:chExt cx="261184" cy="99194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3877508" y="1968500"/>
              <a:ext cx="130592" cy="9919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4008100" y="1968500"/>
              <a:ext cx="130592" cy="99194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 bwMode="auto">
          <a:xfrm>
            <a:off x="4474634" y="3394060"/>
            <a:ext cx="804333" cy="154517"/>
            <a:chOff x="3721953" y="2392088"/>
            <a:chExt cx="602973" cy="115286"/>
          </a:xfrm>
        </p:grpSpPr>
        <p:cxnSp>
          <p:nvCxnSpPr>
            <p:cNvPr id="20" name="直接连接符 19"/>
            <p:cNvCxnSpPr>
              <a:endCxn id="11" idx="0"/>
            </p:cNvCxnSpPr>
            <p:nvPr/>
          </p:nvCxnSpPr>
          <p:spPr>
            <a:xfrm flipV="1">
              <a:off x="3721953" y="2392088"/>
              <a:ext cx="301487" cy="115286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endCxn id="11" idx="0"/>
            </p:cNvCxnSpPr>
            <p:nvPr/>
          </p:nvCxnSpPr>
          <p:spPr>
            <a:xfrm flipH="1" flipV="1">
              <a:off x="4023440" y="2392088"/>
              <a:ext cx="301487" cy="115286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 bwMode="auto">
          <a:xfrm>
            <a:off x="4278843" y="3975500"/>
            <a:ext cx="1195916" cy="156633"/>
            <a:chOff x="3594440" y="2846388"/>
            <a:chExt cx="899118" cy="117567"/>
          </a:xfrm>
        </p:grpSpPr>
        <p:cxnSp>
          <p:nvCxnSpPr>
            <p:cNvPr id="24" name="直接连接符 23"/>
            <p:cNvCxnSpPr>
              <a:endCxn id="12" idx="0"/>
            </p:cNvCxnSpPr>
            <p:nvPr/>
          </p:nvCxnSpPr>
          <p:spPr>
            <a:xfrm flipV="1">
              <a:off x="3594440" y="2846388"/>
              <a:ext cx="450354" cy="11756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endCxn id="12" idx="0"/>
            </p:cNvCxnSpPr>
            <p:nvPr/>
          </p:nvCxnSpPr>
          <p:spPr>
            <a:xfrm flipH="1" flipV="1">
              <a:off x="4043204" y="2846388"/>
              <a:ext cx="450354" cy="117567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 bwMode="auto">
          <a:xfrm>
            <a:off x="4373557" y="4514498"/>
            <a:ext cx="1576917" cy="173567"/>
            <a:chOff x="3478070" y="2410264"/>
            <a:chExt cx="1182651" cy="129573"/>
          </a:xfrm>
        </p:grpSpPr>
        <p:cxnSp>
          <p:nvCxnSpPr>
            <p:cNvPr id="29" name="直接连接符 28"/>
            <p:cNvCxnSpPr>
              <a:endCxn id="12" idx="0"/>
            </p:cNvCxnSpPr>
            <p:nvPr/>
          </p:nvCxnSpPr>
          <p:spPr>
            <a:xfrm flipV="1">
              <a:off x="3478070" y="2410264"/>
              <a:ext cx="555608" cy="123252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12" idx="0"/>
            </p:cNvCxnSpPr>
            <p:nvPr/>
          </p:nvCxnSpPr>
          <p:spPr>
            <a:xfrm flipH="1" flipV="1">
              <a:off x="4033678" y="2410264"/>
              <a:ext cx="627043" cy="129573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 bwMode="auto">
          <a:xfrm>
            <a:off x="4144830" y="5039231"/>
            <a:ext cx="2015067" cy="167216"/>
            <a:chOff x="3250211" y="1955607"/>
            <a:chExt cx="1512168" cy="125216"/>
          </a:xfrm>
        </p:grpSpPr>
        <p:cxnSp>
          <p:nvCxnSpPr>
            <p:cNvPr id="34" name="直接连接符 33"/>
            <p:cNvCxnSpPr>
              <a:endCxn id="12" idx="0"/>
            </p:cNvCxnSpPr>
            <p:nvPr/>
          </p:nvCxnSpPr>
          <p:spPr>
            <a:xfrm flipV="1">
              <a:off x="3250211" y="1955607"/>
              <a:ext cx="748141" cy="125216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endCxn id="12" idx="0"/>
            </p:cNvCxnSpPr>
            <p:nvPr/>
          </p:nvCxnSpPr>
          <p:spPr>
            <a:xfrm flipH="1" flipV="1">
              <a:off x="3998352" y="1955607"/>
              <a:ext cx="764027" cy="12363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基础练习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6" grpId="0" bldLvl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87" y="1779551"/>
            <a:ext cx="6368627" cy="343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你知道吗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宽屏</PresentationFormat>
  <Paragraphs>159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FandolFang R</vt:lpstr>
      <vt:lpstr>思源黑体 CN Light</vt:lpstr>
      <vt:lpstr>思源黑体 CN Medium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2020-07-02T02:22:00Z</dcterms:created>
  <dcterms:modified xsi:type="dcterms:W3CDTF">2021-01-08T23:14:19Z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