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7" r:id="rId26"/>
    <p:sldId id="281" r:id="rId27"/>
    <p:sldId id="283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orient="horz" pos="3906">
          <p15:clr>
            <a:srgbClr val="A4A3A4"/>
          </p15:clr>
        </p15:guide>
        <p15:guide id="5" orient="horz" pos="3861">
          <p15:clr>
            <a:srgbClr val="A4A3A4"/>
          </p15:clr>
        </p15:guide>
        <p15:guide id="6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5"/>
        <p:guide pos="7242"/>
        <p:guide orient="horz" pos="572"/>
        <p:guide orient="horz" pos="3906"/>
        <p:guide orient="horz" pos="3861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存储数据 2"/>
          <p:cNvSpPr/>
          <p:nvPr/>
        </p:nvSpPr>
        <p:spPr>
          <a:xfrm>
            <a:off x="-1051560" y="-1"/>
            <a:ext cx="6253251" cy="6858000"/>
          </a:xfrm>
          <a:prstGeom prst="flowChartOnlineStorage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576" r="47335" b="67537"/>
          <a:stretch>
            <a:fillRect/>
          </a:stretch>
        </p:blipFill>
        <p:spPr>
          <a:xfrm>
            <a:off x="306707" y="-63243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17128" r="26596" b="50986"/>
          <a:stretch>
            <a:fillRect/>
          </a:stretch>
        </p:blipFill>
        <p:spPr>
          <a:xfrm>
            <a:off x="2344716" y="1021067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17316" r="67332" b="50797"/>
          <a:stretch>
            <a:fillRect/>
          </a:stretch>
        </p:blipFill>
        <p:spPr>
          <a:xfrm>
            <a:off x="-1658311" y="1033439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6" t="34057" r="47025" b="34057"/>
          <a:stretch>
            <a:fillRect/>
          </a:stretch>
        </p:blipFill>
        <p:spPr>
          <a:xfrm>
            <a:off x="337187" y="2130121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50608" r="26596" b="17505"/>
          <a:stretch>
            <a:fillRect/>
          </a:stretch>
        </p:blipFill>
        <p:spPr>
          <a:xfrm>
            <a:off x="2344716" y="3214431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50986" r="67332" b="17128"/>
          <a:stretch>
            <a:fillRect/>
          </a:stretch>
        </p:blipFill>
        <p:spPr>
          <a:xfrm>
            <a:off x="-1658311" y="3239175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67537" r="46870" b="576"/>
          <a:stretch>
            <a:fillRect/>
          </a:stretch>
        </p:blipFill>
        <p:spPr>
          <a:xfrm>
            <a:off x="352475" y="4323485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FCD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CD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2.1 </a:t>
                  </a:r>
                  <a:r>
                    <a:rPr lang="zh-CN" altLang="en-US" sz="5400" b="1" dirty="0">
                      <a:solidFill>
                        <a:srgbClr val="3FCDF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认识公顷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公顷和平方千米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3FCDF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话气泡: 圆角矩形 5"/>
          <p:cNvSpPr/>
          <p:nvPr/>
        </p:nvSpPr>
        <p:spPr>
          <a:xfrm>
            <a:off x="2795044" y="1347669"/>
            <a:ext cx="6158018" cy="396954"/>
          </a:xfrm>
          <a:prstGeom prst="wedgeRoundRectCallout">
            <a:avLst>
              <a:gd name="adj1" fmla="val -54291"/>
              <a:gd name="adj2" fmla="val -1154"/>
              <a:gd name="adj3" fmla="val 16667"/>
            </a:avLst>
          </a:prstGeom>
          <a:solidFill>
            <a:srgbClr val="FFFD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生活中有哪些地方的面积大约是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公顷？</a:t>
            </a:r>
          </a:p>
        </p:txBody>
      </p:sp>
      <p:sp>
        <p:nvSpPr>
          <p:cNvPr id="7" name="对话气泡: 圆角矩形 6"/>
          <p:cNvSpPr/>
          <p:nvPr/>
        </p:nvSpPr>
        <p:spPr>
          <a:xfrm>
            <a:off x="2837746" y="1347312"/>
            <a:ext cx="6505106" cy="372990"/>
          </a:xfrm>
          <a:prstGeom prst="wedgeRoundRectCallout">
            <a:avLst>
              <a:gd name="adj1" fmla="val -54355"/>
              <a:gd name="adj2" fmla="val -655"/>
              <a:gd name="adj3" fmla="val 16667"/>
            </a:avLst>
          </a:prstGeom>
          <a:solidFill>
            <a:srgbClr val="FFFD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生活中有哪些地方的大小适合用公顷做单位？</a:t>
            </a:r>
          </a:p>
        </p:txBody>
      </p:sp>
      <p:grpSp>
        <p:nvGrpSpPr>
          <p:cNvPr id="8" name="Group 65"/>
          <p:cNvGrpSpPr/>
          <p:nvPr/>
        </p:nvGrpSpPr>
        <p:grpSpPr bwMode="auto">
          <a:xfrm>
            <a:off x="1879601" y="2900198"/>
            <a:ext cx="8432799" cy="1814123"/>
            <a:chOff x="357" y="1445"/>
            <a:chExt cx="5136" cy="1007"/>
          </a:xfrm>
        </p:grpSpPr>
        <p:sp>
          <p:nvSpPr>
            <p:cNvPr id="18436" name="矩形 2"/>
            <p:cNvSpPr>
              <a:spLocks noChangeArrowheads="1"/>
            </p:cNvSpPr>
            <p:nvPr/>
          </p:nvSpPr>
          <p:spPr bwMode="auto">
            <a:xfrm>
              <a:off x="357" y="1445"/>
              <a:ext cx="5136" cy="10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477" y="1472"/>
              <a:ext cx="131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756" y="1472"/>
              <a:ext cx="131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035" y="1472"/>
              <a:ext cx="131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1314" y="1472"/>
              <a:ext cx="129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593" y="1472"/>
              <a:ext cx="129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872" y="1472"/>
              <a:ext cx="131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151" y="1472"/>
              <a:ext cx="131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2430" y="1472"/>
              <a:ext cx="131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2709" y="1472"/>
              <a:ext cx="132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2988" y="1472"/>
              <a:ext cx="129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3268" y="1472"/>
              <a:ext cx="131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3547" y="1472"/>
              <a:ext cx="131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3826" y="1472"/>
              <a:ext cx="131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4105" y="1472"/>
              <a:ext cx="131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4384" y="1472"/>
              <a:ext cx="129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4663" y="1472"/>
              <a:ext cx="129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942" y="1472"/>
              <a:ext cx="131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5221" y="1472"/>
              <a:ext cx="131" cy="49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477" y="2372"/>
              <a:ext cx="131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756" y="2372"/>
              <a:ext cx="131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035" y="2372"/>
              <a:ext cx="131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1314" y="2372"/>
              <a:ext cx="129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1593" y="2372"/>
              <a:ext cx="129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1872" y="2372"/>
              <a:ext cx="131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2151" y="2372"/>
              <a:ext cx="131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2430" y="2372"/>
              <a:ext cx="131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2709" y="2372"/>
              <a:ext cx="132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2988" y="2372"/>
              <a:ext cx="129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3268" y="2372"/>
              <a:ext cx="131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3547" y="2372"/>
              <a:ext cx="131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3826" y="2372"/>
              <a:ext cx="131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4105" y="2372"/>
              <a:ext cx="131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4384" y="2372"/>
              <a:ext cx="129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4663" y="2372"/>
              <a:ext cx="129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4942" y="2372"/>
              <a:ext cx="131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5221" y="2372"/>
              <a:ext cx="131" cy="4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473" name="Group 64"/>
            <p:cNvGrpSpPr/>
            <p:nvPr/>
          </p:nvGrpSpPr>
          <p:grpSpPr bwMode="auto">
            <a:xfrm>
              <a:off x="482" y="1617"/>
              <a:ext cx="4931" cy="654"/>
              <a:chOff x="482" y="1617"/>
              <a:chExt cx="4931" cy="654"/>
            </a:xfrm>
          </p:grpSpPr>
          <p:pic>
            <p:nvPicPr>
              <p:cNvPr id="18474" name="Picture 5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02" y="1617"/>
                <a:ext cx="1111" cy="65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5" name="Picture 5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2" y="1622"/>
                <a:ext cx="1213" cy="64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6" name="Picture 6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41" y="1622"/>
                <a:ext cx="1177" cy="64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7" name="Picture 6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76" y="1622"/>
                <a:ext cx="1007" cy="64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948930" y="4453229"/>
            <a:ext cx="2352050" cy="15070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 eaLnBrk="1" hangingPunct="1"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天安门广场占地面积约</a:t>
            </a:r>
            <a:r>
              <a:rPr lang="en-US" altLang="zh-CN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44</a:t>
            </a:r>
            <a:r>
              <a:rPr lang="zh-CN" altLang="en-US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        ）。</a:t>
            </a:r>
            <a:endParaRPr lang="en-US" altLang="zh-CN" sz="2000" kern="0" dirty="0">
              <a:solidFill>
                <a:schemeClr val="tx1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137411" y="4490965"/>
            <a:ext cx="2290254" cy="14541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 eaLnBrk="1" hangingPunct="1"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上海世博园占地面积</a:t>
            </a:r>
            <a:r>
              <a:rPr lang="en-US" altLang="zh-CN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500</a:t>
            </a:r>
            <a:r>
              <a:rPr lang="zh-CN" altLang="en-US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多（        ） 。</a:t>
            </a:r>
            <a:endParaRPr lang="en-US" altLang="zh-CN" sz="2000" kern="0" dirty="0">
              <a:solidFill>
                <a:schemeClr val="tx1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6408871" y="4445245"/>
            <a:ext cx="1986253" cy="162983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 eaLnBrk="1" hangingPunct="1"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水立方占地面积约</a:t>
            </a:r>
            <a:r>
              <a:rPr lang="en-US" altLang="zh-CN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（        ） 。</a:t>
            </a:r>
            <a:endParaRPr lang="en-US" altLang="zh-CN" sz="2000" kern="0" dirty="0">
              <a:solidFill>
                <a:schemeClr val="tx1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8342456" y="4521200"/>
            <a:ext cx="2351573" cy="146473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 eaLnBrk="1" hangingPunct="1"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杭州西湖湖面面积约</a:t>
            </a:r>
            <a:r>
              <a:rPr lang="en-US" altLang="zh-CN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650</a:t>
            </a:r>
            <a:r>
              <a:rPr lang="zh-CN" altLang="en-US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（        ） 。</a:t>
            </a:r>
            <a:endParaRPr lang="en-US" altLang="zh-CN" sz="2000" kern="0" dirty="0">
              <a:solidFill>
                <a:schemeClr val="tx1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482" name="图片 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373" y="1217116"/>
            <a:ext cx="972417" cy="13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2653360" y="4950319"/>
            <a:ext cx="1297517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5043169" y="4968374"/>
            <a:ext cx="1295400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6809294" y="5010525"/>
            <a:ext cx="1297517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9052240" y="5010525"/>
            <a:ext cx="1297517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</a:p>
        </p:txBody>
      </p:sp>
      <p:sp>
        <p:nvSpPr>
          <p:cNvPr id="5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7" grpId="0" bldLvl="0" animBg="1"/>
      <p:bldP spid="51" grpId="0"/>
      <p:bldP spid="52" grpId="0"/>
      <p:bldP spid="53" grpId="0"/>
      <p:bldP spid="54" grpId="0"/>
      <p:bldP spid="59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360228" y="5069523"/>
            <a:ext cx="34925" cy="365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95103" y="4745673"/>
            <a:ext cx="647700" cy="647700"/>
          </a:xfrm>
          <a:prstGeom prst="rect">
            <a:avLst/>
          </a:prstGeom>
          <a:solidFill>
            <a:srgbClr val="FFE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1m</a:t>
            </a:r>
            <a:r>
              <a:rPr lang="en-US" altLang="zh-CN" baseline="30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zh-CN" altLang="en-US" baseline="30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2"/>
          <a:stretch>
            <a:fillRect/>
          </a:stretch>
        </p:blipFill>
        <p:spPr bwMode="auto">
          <a:xfrm>
            <a:off x="2806065" y="4064635"/>
            <a:ext cx="2579688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1295776">
            <a:off x="5172933" y="4297976"/>
            <a:ext cx="1759072" cy="944099"/>
          </a:xfrm>
          <a:custGeom>
            <a:avLst/>
            <a:gdLst>
              <a:gd name="connsiteX0" fmla="*/ 937561 w 937561"/>
              <a:gd name="connsiteY0" fmla="*/ 250278 h 944099"/>
              <a:gd name="connsiteX1" fmla="*/ 723358 w 937561"/>
              <a:gd name="connsiteY1" fmla="*/ 0 h 944099"/>
              <a:gd name="connsiteX2" fmla="*/ 937561 w 937561"/>
              <a:gd name="connsiteY2" fmla="*/ 0 h 944099"/>
              <a:gd name="connsiteX3" fmla="*/ 937561 w 937561"/>
              <a:gd name="connsiteY3" fmla="*/ 944099 h 944099"/>
              <a:gd name="connsiteX4" fmla="*/ 0 w 937561"/>
              <a:gd name="connsiteY4" fmla="*/ 944099 h 944099"/>
              <a:gd name="connsiteX5" fmla="*/ 0 w 937561"/>
              <a:gd name="connsiteY5" fmla="*/ 0 h 944099"/>
              <a:gd name="connsiteX6" fmla="*/ 650841 w 937561"/>
              <a:gd name="connsiteY6" fmla="*/ 0 h 944099"/>
              <a:gd name="connsiteX7" fmla="*/ 487325 w 937561"/>
              <a:gd name="connsiteY7" fmla="*/ 183928 h 944099"/>
              <a:gd name="connsiteX8" fmla="*/ 857800 w 937561"/>
              <a:gd name="connsiteY8" fmla="*/ 456051 h 944099"/>
              <a:gd name="connsiteX9" fmla="*/ 937561 w 937561"/>
              <a:gd name="connsiteY9" fmla="*/ 364573 h 94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561" h="944099">
                <a:moveTo>
                  <a:pt x="937561" y="250278"/>
                </a:moveTo>
                <a:lnTo>
                  <a:pt x="723358" y="0"/>
                </a:lnTo>
                <a:lnTo>
                  <a:pt x="937561" y="0"/>
                </a:lnTo>
                <a:close/>
                <a:moveTo>
                  <a:pt x="937561" y="944099"/>
                </a:moveTo>
                <a:lnTo>
                  <a:pt x="0" y="944099"/>
                </a:lnTo>
                <a:lnTo>
                  <a:pt x="0" y="0"/>
                </a:lnTo>
                <a:lnTo>
                  <a:pt x="650841" y="0"/>
                </a:lnTo>
                <a:lnTo>
                  <a:pt x="487325" y="183928"/>
                </a:lnTo>
                <a:lnTo>
                  <a:pt x="857800" y="456051"/>
                </a:lnTo>
                <a:lnTo>
                  <a:pt x="937561" y="364573"/>
                </a:lnTo>
                <a:close/>
              </a:path>
            </a:pathLst>
          </a:custGeom>
        </p:spPr>
      </p:pic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620703" y="4085273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放入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744278" y="5174298"/>
            <a:ext cx="131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平方米</a:t>
            </a:r>
          </a:p>
        </p:txBody>
      </p:sp>
      <p:sp>
        <p:nvSpPr>
          <p:cNvPr id="26" name="矩形 25"/>
          <p:cNvSpPr/>
          <p:nvPr/>
        </p:nvSpPr>
        <p:spPr>
          <a:xfrm>
            <a:off x="6930390" y="2286635"/>
            <a:ext cx="3436938" cy="3435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"/>
          <p:cNvSpPr txBox="1">
            <a:spLocks noChangeArrowheads="1"/>
          </p:cNvSpPr>
          <p:nvPr/>
        </p:nvSpPr>
        <p:spPr bwMode="auto">
          <a:xfrm>
            <a:off x="8365490" y="5693410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100m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" name="文本框 10"/>
          <p:cNvSpPr txBox="1">
            <a:spLocks noChangeArrowheads="1"/>
          </p:cNvSpPr>
          <p:nvPr/>
        </p:nvSpPr>
        <p:spPr bwMode="auto">
          <a:xfrm>
            <a:off x="8106728" y="3601085"/>
            <a:ext cx="1136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公顷</a:t>
            </a:r>
          </a:p>
        </p:txBody>
      </p:sp>
      <p:pic>
        <p:nvPicPr>
          <p:cNvPr id="29" name="图片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924" y="1931035"/>
            <a:ext cx="969819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18"/>
          <p:cNvGrpSpPr/>
          <p:nvPr/>
        </p:nvGrpSpPr>
        <p:grpSpPr bwMode="auto">
          <a:xfrm>
            <a:off x="3193414" y="2483485"/>
            <a:ext cx="2612884" cy="1247775"/>
            <a:chOff x="6042898" y="1099787"/>
            <a:chExt cx="2613289" cy="1248908"/>
          </a:xfrm>
        </p:grpSpPr>
        <p:sp>
          <p:nvSpPr>
            <p:cNvPr id="31" name="文本框 8"/>
            <p:cNvSpPr txBox="1">
              <a:spLocks noChangeArrowheads="1"/>
            </p:cNvSpPr>
            <p:nvPr/>
          </p:nvSpPr>
          <p:spPr bwMode="auto">
            <a:xfrm>
              <a:off x="6076235" y="1218038"/>
              <a:ext cx="2579952" cy="46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排可以放几个？</a:t>
              </a:r>
            </a:p>
          </p:txBody>
        </p:sp>
        <p:sp>
          <p:nvSpPr>
            <p:cNvPr id="32" name="文本框 9"/>
            <p:cNvSpPr txBox="1">
              <a:spLocks noChangeArrowheads="1"/>
            </p:cNvSpPr>
            <p:nvPr/>
          </p:nvSpPr>
          <p:spPr bwMode="auto">
            <a:xfrm>
              <a:off x="6101174" y="1756050"/>
              <a:ext cx="2079737" cy="46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可以放几排？</a:t>
              </a:r>
            </a:p>
          </p:txBody>
        </p:sp>
        <p:sp>
          <p:nvSpPr>
            <p:cNvPr id="33" name="对话气泡: 圆角矩形 41"/>
            <p:cNvSpPr/>
            <p:nvPr/>
          </p:nvSpPr>
          <p:spPr>
            <a:xfrm>
              <a:off x="6042898" y="1099787"/>
              <a:ext cx="2403847" cy="1248908"/>
            </a:xfrm>
            <a:prstGeom prst="wedgeRoundRectCallout">
              <a:avLst>
                <a:gd name="adj1" fmla="val -62901"/>
                <a:gd name="adj2" fmla="val -39539"/>
                <a:gd name="adj3" fmla="val 16667"/>
              </a:avLst>
            </a:prstGeom>
            <a:noFill/>
            <a:ln>
              <a:solidFill>
                <a:srgbClr val="BA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36" name="对话气泡: 圆角矩形 42"/>
          <p:cNvSpPr/>
          <p:nvPr/>
        </p:nvSpPr>
        <p:spPr>
          <a:xfrm>
            <a:off x="2999740" y="1453198"/>
            <a:ext cx="6526213" cy="649287"/>
          </a:xfrm>
          <a:prstGeom prst="wedgeRoundRectCallout">
            <a:avLst>
              <a:gd name="adj1" fmla="val -53378"/>
              <a:gd name="adj2" fmla="val 42418"/>
              <a:gd name="adj3" fmla="val 16667"/>
            </a:avLst>
          </a:prstGeom>
          <a:solidFill>
            <a:srgbClr val="FFFD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公顷与</a:t>
            </a:r>
            <a:r>
              <a:rPr lang="en-US" altLang="zh-CN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平方米之间有怎样的关系呢？</a:t>
            </a:r>
          </a:p>
        </p:txBody>
      </p:sp>
      <p:sp>
        <p:nvSpPr>
          <p:cNvPr id="5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6808470" y="2149475"/>
            <a:ext cx="3436938" cy="3435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" name="文本框 2"/>
          <p:cNvSpPr txBox="1">
            <a:spLocks noChangeArrowheads="1"/>
          </p:cNvSpPr>
          <p:nvPr/>
        </p:nvSpPr>
        <p:spPr bwMode="auto">
          <a:xfrm>
            <a:off x="8243570" y="5556250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100m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7984808" y="3463925"/>
            <a:ext cx="974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公顷</a:t>
            </a:r>
          </a:p>
        </p:txBody>
      </p:sp>
      <p:pic>
        <p:nvPicPr>
          <p:cNvPr id="32" name="图片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3004" y="1793875"/>
            <a:ext cx="969819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组合 18"/>
          <p:cNvGrpSpPr/>
          <p:nvPr/>
        </p:nvGrpSpPr>
        <p:grpSpPr bwMode="auto">
          <a:xfrm>
            <a:off x="3071494" y="2346325"/>
            <a:ext cx="2612884" cy="1247775"/>
            <a:chOff x="6042898" y="1099787"/>
            <a:chExt cx="2613289" cy="1248908"/>
          </a:xfrm>
        </p:grpSpPr>
        <p:sp>
          <p:nvSpPr>
            <p:cNvPr id="43" name="文本框 8"/>
            <p:cNvSpPr txBox="1">
              <a:spLocks noChangeArrowheads="1"/>
            </p:cNvSpPr>
            <p:nvPr/>
          </p:nvSpPr>
          <p:spPr bwMode="auto">
            <a:xfrm>
              <a:off x="6076235" y="1218038"/>
              <a:ext cx="2579952" cy="46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排可以放几个？</a:t>
              </a:r>
            </a:p>
          </p:txBody>
        </p:sp>
        <p:sp>
          <p:nvSpPr>
            <p:cNvPr id="45" name="文本框 9"/>
            <p:cNvSpPr txBox="1">
              <a:spLocks noChangeArrowheads="1"/>
            </p:cNvSpPr>
            <p:nvPr/>
          </p:nvSpPr>
          <p:spPr bwMode="auto">
            <a:xfrm>
              <a:off x="6101174" y="1756050"/>
              <a:ext cx="2079737" cy="46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可以放几排？</a:t>
              </a:r>
            </a:p>
          </p:txBody>
        </p:sp>
        <p:sp>
          <p:nvSpPr>
            <p:cNvPr id="49" name="对话气泡: 圆角矩形 17"/>
            <p:cNvSpPr/>
            <p:nvPr/>
          </p:nvSpPr>
          <p:spPr>
            <a:xfrm>
              <a:off x="6042898" y="1099787"/>
              <a:ext cx="2403847" cy="1248908"/>
            </a:xfrm>
            <a:prstGeom prst="wedgeRoundRectCallout">
              <a:avLst>
                <a:gd name="adj1" fmla="val -62901"/>
                <a:gd name="adj2" fmla="val -39539"/>
                <a:gd name="adj3" fmla="val 16667"/>
              </a:avLst>
            </a:prstGeom>
            <a:noFill/>
            <a:ln>
              <a:solidFill>
                <a:srgbClr val="BA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0" name="对话气泡: 圆角矩形 14"/>
          <p:cNvSpPr/>
          <p:nvPr/>
        </p:nvSpPr>
        <p:spPr>
          <a:xfrm>
            <a:off x="2877821" y="1316038"/>
            <a:ext cx="5522602" cy="510653"/>
          </a:xfrm>
          <a:prstGeom prst="wedgeRoundRectCallout">
            <a:avLst>
              <a:gd name="adj1" fmla="val -53378"/>
              <a:gd name="adj2" fmla="val 42418"/>
              <a:gd name="adj3" fmla="val 16667"/>
            </a:avLst>
          </a:prstGeom>
          <a:solidFill>
            <a:srgbClr val="FFFD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公顷与</a:t>
            </a:r>
            <a:r>
              <a:rPr lang="en-US" altLang="zh-CN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平方米之间有怎样的关系呢？</a:t>
            </a:r>
          </a:p>
        </p:txBody>
      </p:sp>
      <p:grpSp>
        <p:nvGrpSpPr>
          <p:cNvPr id="51" name="组合 50"/>
          <p:cNvGrpSpPr/>
          <p:nvPr/>
        </p:nvGrpSpPr>
        <p:grpSpPr bwMode="auto">
          <a:xfrm>
            <a:off x="5651183" y="4035425"/>
            <a:ext cx="2913062" cy="3119438"/>
            <a:chOff x="4102810" y="2852857"/>
            <a:chExt cx="2912988" cy="3119569"/>
          </a:xfrm>
        </p:grpSpPr>
        <p:sp>
          <p:nvSpPr>
            <p:cNvPr id="52" name="任意多边形: 形状 30"/>
            <p:cNvSpPr/>
            <p:nvPr/>
          </p:nvSpPr>
          <p:spPr>
            <a:xfrm rot="17562922">
              <a:off x="4627412" y="3241074"/>
              <a:ext cx="1560579" cy="1692232"/>
            </a:xfrm>
            <a:custGeom>
              <a:avLst/>
              <a:gdLst>
                <a:gd name="connsiteX0" fmla="*/ 1507951 w 1560321"/>
                <a:gd name="connsiteY0" fmla="*/ 454775 h 1692694"/>
                <a:gd name="connsiteX1" fmla="*/ 1560321 w 1560321"/>
                <a:gd name="connsiteY1" fmla="*/ 834284 h 1692694"/>
                <a:gd name="connsiteX2" fmla="*/ 1412155 w 1560321"/>
                <a:gd name="connsiteY2" fmla="*/ 1224009 h 1692694"/>
                <a:gd name="connsiteX3" fmla="*/ 1140619 w 1560321"/>
                <a:gd name="connsiteY3" fmla="*/ 1534299 h 1692694"/>
                <a:gd name="connsiteX4" fmla="*/ 878644 w 1560321"/>
                <a:gd name="connsiteY4" fmla="*/ 1652161 h 1692694"/>
                <a:gd name="connsiteX5" fmla="*/ 625260 w 1560321"/>
                <a:gd name="connsiteY5" fmla="*/ 1692694 h 1692694"/>
                <a:gd name="connsiteX6" fmla="*/ 503423 w 1560321"/>
                <a:gd name="connsiteY6" fmla="*/ 1692321 h 1692694"/>
                <a:gd name="connsiteX7" fmla="*/ 0 w 1560321"/>
                <a:gd name="connsiteY7" fmla="*/ 476386 h 1692694"/>
                <a:gd name="connsiteX8" fmla="*/ 1139820 w 1560321"/>
                <a:gd name="connsiteY8" fmla="*/ 0 h 1692694"/>
                <a:gd name="connsiteX9" fmla="*/ 1365125 w 1560321"/>
                <a:gd name="connsiteY9" fmla="*/ 211445 h 16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0321" h="1692694">
                  <a:moveTo>
                    <a:pt x="1507951" y="454775"/>
                  </a:moveTo>
                  <a:lnTo>
                    <a:pt x="1560321" y="834284"/>
                  </a:lnTo>
                  <a:lnTo>
                    <a:pt x="1412155" y="1224009"/>
                  </a:lnTo>
                  <a:lnTo>
                    <a:pt x="1140619" y="1534299"/>
                  </a:lnTo>
                  <a:lnTo>
                    <a:pt x="878644" y="1652161"/>
                  </a:lnTo>
                  <a:lnTo>
                    <a:pt x="625260" y="1692694"/>
                  </a:lnTo>
                  <a:lnTo>
                    <a:pt x="503423" y="1692321"/>
                  </a:lnTo>
                  <a:lnTo>
                    <a:pt x="0" y="476386"/>
                  </a:lnTo>
                  <a:lnTo>
                    <a:pt x="1139820" y="0"/>
                  </a:lnTo>
                  <a:lnTo>
                    <a:pt x="1365125" y="211445"/>
                  </a:lnTo>
                  <a:close/>
                </a:path>
              </a:pathLst>
            </a:custGeom>
            <a:solidFill>
              <a:srgbClr val="E2F0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53" name="图片 3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22"/>
            <a:stretch>
              <a:fillRect/>
            </a:stretch>
          </p:blipFill>
          <p:spPr bwMode="auto">
            <a:xfrm rot="-6221545">
              <a:off x="3999516" y="2956145"/>
              <a:ext cx="3119569" cy="291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矩形 53"/>
          <p:cNvSpPr/>
          <p:nvPr/>
        </p:nvSpPr>
        <p:spPr>
          <a:xfrm>
            <a:off x="6319520" y="5641975"/>
            <a:ext cx="214313" cy="21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533833" y="5645150"/>
            <a:ext cx="212725" cy="2111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738620" y="5643563"/>
            <a:ext cx="212725" cy="214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6930708" y="53975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……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58" name="图片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58" y="5426075"/>
            <a:ext cx="6397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58" y="5219700"/>
            <a:ext cx="6397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6459518" y="4643438"/>
            <a:ext cx="4616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pPr eaLnBrk="0" hangingPunct="0"/>
            <a:r>
              <a:rPr lang="en-US" altLang="zh-CN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……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5457508" y="2389188"/>
            <a:ext cx="105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</a:t>
            </a: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个</a:t>
            </a:r>
          </a:p>
        </p:txBody>
      </p:sp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5457508" y="3000375"/>
            <a:ext cx="105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排</a:t>
            </a:r>
          </a:p>
        </p:txBody>
      </p:sp>
      <p:grpSp>
        <p:nvGrpSpPr>
          <p:cNvPr id="63" name="组合 18"/>
          <p:cNvGrpSpPr/>
          <p:nvPr/>
        </p:nvGrpSpPr>
        <p:grpSpPr bwMode="auto">
          <a:xfrm>
            <a:off x="2168208" y="3767138"/>
            <a:ext cx="4092151" cy="585787"/>
            <a:chOff x="6035874" y="1687053"/>
            <a:chExt cx="4092779" cy="587181"/>
          </a:xfrm>
        </p:grpSpPr>
        <p:sp>
          <p:nvSpPr>
            <p:cNvPr id="64" name="文本框 9"/>
            <p:cNvSpPr txBox="1">
              <a:spLocks noChangeArrowheads="1"/>
            </p:cNvSpPr>
            <p:nvPr/>
          </p:nvSpPr>
          <p:spPr bwMode="auto">
            <a:xfrm>
              <a:off x="6100971" y="1755477"/>
              <a:ext cx="4027682" cy="46276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公顷里有多少个</a:t>
              </a:r>
              <a:r>
                <a:rPr lang="en-US" altLang="zh-CN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平方米？</a:t>
              </a:r>
            </a:p>
          </p:txBody>
        </p:sp>
        <p:sp>
          <p:nvSpPr>
            <p:cNvPr id="65" name="对话气泡: 圆角矩形 46"/>
            <p:cNvSpPr/>
            <p:nvPr/>
          </p:nvSpPr>
          <p:spPr>
            <a:xfrm>
              <a:off x="6035874" y="1687053"/>
              <a:ext cx="3813760" cy="587181"/>
            </a:xfrm>
            <a:prstGeom prst="wedgeRoundRectCallout">
              <a:avLst>
                <a:gd name="adj1" fmla="val -52396"/>
                <a:gd name="adj2" fmla="val -48556"/>
                <a:gd name="adj3" fmla="val 16667"/>
              </a:avLst>
            </a:prstGeom>
            <a:noFill/>
            <a:ln>
              <a:solidFill>
                <a:srgbClr val="BA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66" name="文本框 65"/>
          <p:cNvSpPr txBox="1">
            <a:spLocks noChangeArrowheads="1"/>
          </p:cNvSpPr>
          <p:nvPr/>
        </p:nvSpPr>
        <p:spPr bwMode="auto">
          <a:xfrm>
            <a:off x="2569845" y="4851400"/>
            <a:ext cx="351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100×100=10000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（个）</a:t>
            </a:r>
          </a:p>
        </p:txBody>
      </p:sp>
      <p:sp>
        <p:nvSpPr>
          <p:cNvPr id="6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5" grpId="0" bldLvl="0" animBg="1"/>
      <p:bldP spid="56" grpId="0" bldLvl="0" animBg="1"/>
      <p:bldP spid="57" grpId="0"/>
      <p:bldP spid="60" grpId="0"/>
      <p:bldP spid="61" grpId="0"/>
      <p:bldP spid="62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899910" y="1997075"/>
            <a:ext cx="3436938" cy="3435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8335010" y="5403850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100m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8076248" y="3311525"/>
            <a:ext cx="974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公顷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958431" y="3611860"/>
            <a:ext cx="3079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公顷</a:t>
            </a:r>
            <a:r>
              <a:rPr lang="zh-CN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10000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平方米</a:t>
            </a:r>
          </a:p>
        </p:txBody>
      </p:sp>
      <p:grpSp>
        <p:nvGrpSpPr>
          <p:cNvPr id="16" name="组合 25"/>
          <p:cNvGrpSpPr/>
          <p:nvPr/>
        </p:nvGrpSpPr>
        <p:grpSpPr bwMode="auto">
          <a:xfrm>
            <a:off x="3326448" y="1881188"/>
            <a:ext cx="3124200" cy="536277"/>
            <a:chOff x="5096719" y="1102901"/>
            <a:chExt cx="3124542" cy="682458"/>
          </a:xfrm>
        </p:grpSpPr>
        <p:sp>
          <p:nvSpPr>
            <p:cNvPr id="17" name="文本框 25"/>
            <p:cNvSpPr txBox="1">
              <a:spLocks noChangeArrowheads="1"/>
            </p:cNvSpPr>
            <p:nvPr/>
          </p:nvSpPr>
          <p:spPr bwMode="auto">
            <a:xfrm>
              <a:off x="5096719" y="1197851"/>
              <a:ext cx="3124542" cy="58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我们来读一读吧！</a:t>
              </a:r>
            </a:p>
          </p:txBody>
        </p:sp>
        <p:sp>
          <p:nvSpPr>
            <p:cNvPr id="18" name="对话气泡: 圆角矩形 26"/>
            <p:cNvSpPr/>
            <p:nvPr/>
          </p:nvSpPr>
          <p:spPr>
            <a:xfrm>
              <a:off x="5125297" y="1102901"/>
              <a:ext cx="2503440" cy="682458"/>
            </a:xfrm>
            <a:prstGeom prst="wedgeRoundRectCallout">
              <a:avLst>
                <a:gd name="adj1" fmla="val -65601"/>
                <a:gd name="adj2" fmla="val -11496"/>
                <a:gd name="adj3" fmla="val 16667"/>
              </a:avLst>
            </a:prstGeom>
            <a:noFill/>
            <a:ln>
              <a:solidFill>
                <a:srgbClr val="BA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9" name="箭头: 上弧形 27"/>
          <p:cNvSpPr/>
          <p:nvPr/>
        </p:nvSpPr>
        <p:spPr>
          <a:xfrm>
            <a:off x="3612198" y="3367088"/>
            <a:ext cx="965200" cy="234950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箭头: 上弧形 28"/>
          <p:cNvSpPr/>
          <p:nvPr/>
        </p:nvSpPr>
        <p:spPr>
          <a:xfrm flipH="1" flipV="1">
            <a:off x="3612198" y="4073525"/>
            <a:ext cx="965200" cy="236538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1698" y="1726108"/>
            <a:ext cx="969819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ldLvl="0" animBg="1"/>
      <p:bldP spid="2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02942" y="2328278"/>
            <a:ext cx="5667894" cy="16065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（    ）块这么大的正方形的面积是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公顷。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b="6601"/>
          <a:stretch>
            <a:fillRect/>
          </a:stretch>
        </p:blipFill>
        <p:spPr>
          <a:xfrm>
            <a:off x="5848649" y="1416774"/>
            <a:ext cx="5163510" cy="442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组合 19"/>
          <p:cNvGrpSpPr/>
          <p:nvPr/>
        </p:nvGrpSpPr>
        <p:grpSpPr bwMode="auto">
          <a:xfrm>
            <a:off x="6571623" y="1748413"/>
            <a:ext cx="3755328" cy="3455953"/>
            <a:chOff x="4283968" y="833570"/>
            <a:chExt cx="3678815" cy="3373826"/>
          </a:xfrm>
        </p:grpSpPr>
        <p:pic>
          <p:nvPicPr>
            <p:cNvPr id="18" name="图片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241" y="833570"/>
              <a:ext cx="699542" cy="69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91613" y="834027"/>
              <a:ext cx="699542" cy="69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4785335" y="1343972"/>
              <a:ext cx="2683726" cy="268192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21" name="图片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83968" y="3507854"/>
              <a:ext cx="699542" cy="69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439" y="3507854"/>
              <a:ext cx="699542" cy="69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16"/>
            <p:cNvSpPr txBox="1">
              <a:spLocks noChangeArrowheads="1"/>
            </p:cNvSpPr>
            <p:nvPr/>
          </p:nvSpPr>
          <p:spPr bwMode="auto">
            <a:xfrm>
              <a:off x="5791688" y="939444"/>
              <a:ext cx="836771" cy="460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FF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10m</a:t>
              </a:r>
              <a:endParaRPr lang="zh-CN" altLang="en-US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93708" y="1303423"/>
            <a:ext cx="4750951" cy="16065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在操场上量出边长是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米的正方形，看看它的面积有多大。</a:t>
            </a:r>
          </a:p>
        </p:txBody>
      </p: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252133" y="3428092"/>
            <a:ext cx="6658533" cy="16065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（        ）块这么大的正方形的面积是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公顷。</a:t>
            </a:r>
          </a:p>
        </p:txBody>
      </p:sp>
      <p:sp>
        <p:nvSpPr>
          <p:cNvPr id="37" name="矩形 36"/>
          <p:cNvSpPr/>
          <p:nvPr/>
        </p:nvSpPr>
        <p:spPr>
          <a:xfrm>
            <a:off x="6417530" y="1789112"/>
            <a:ext cx="3935412" cy="357981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  <a:p>
            <a:pPr algn="ctr"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公顷</a:t>
            </a:r>
          </a:p>
        </p:txBody>
      </p:sp>
      <p:sp>
        <p:nvSpPr>
          <p:cNvPr id="39" name="矩形 38"/>
          <p:cNvSpPr/>
          <p:nvPr/>
        </p:nvSpPr>
        <p:spPr>
          <a:xfrm>
            <a:off x="6417530" y="5008562"/>
            <a:ext cx="393700" cy="360363"/>
          </a:xfrm>
          <a:prstGeom prst="rect">
            <a:avLst/>
          </a:prstGeom>
          <a:solidFill>
            <a:srgbClr val="D7CC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811230" y="5008562"/>
            <a:ext cx="395287" cy="360363"/>
          </a:xfrm>
          <a:prstGeom prst="rect">
            <a:avLst/>
          </a:prstGeom>
          <a:solidFill>
            <a:srgbClr val="D7CC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206517" y="5008562"/>
            <a:ext cx="393700" cy="360363"/>
          </a:xfrm>
          <a:prstGeom prst="rect">
            <a:avLst/>
          </a:prstGeom>
          <a:solidFill>
            <a:srgbClr val="D7CC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00217" y="5008562"/>
            <a:ext cx="395288" cy="360363"/>
          </a:xfrm>
          <a:prstGeom prst="rect">
            <a:avLst/>
          </a:prstGeom>
          <a:solidFill>
            <a:srgbClr val="D7CC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984392" y="5008562"/>
            <a:ext cx="395288" cy="360363"/>
          </a:xfrm>
          <a:prstGeom prst="rect">
            <a:avLst/>
          </a:prstGeom>
          <a:solidFill>
            <a:srgbClr val="D7CC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379680" y="5008562"/>
            <a:ext cx="395287" cy="360363"/>
          </a:xfrm>
          <a:prstGeom prst="rect">
            <a:avLst/>
          </a:prstGeom>
          <a:solidFill>
            <a:srgbClr val="D7CC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774967" y="5013325"/>
            <a:ext cx="393700" cy="350837"/>
          </a:xfrm>
          <a:prstGeom prst="rect">
            <a:avLst/>
          </a:prstGeom>
          <a:solidFill>
            <a:srgbClr val="D7CC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170255" y="5008562"/>
            <a:ext cx="393700" cy="360363"/>
          </a:xfrm>
          <a:prstGeom prst="rect">
            <a:avLst/>
          </a:prstGeom>
          <a:solidFill>
            <a:srgbClr val="D7CC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568717" y="5008562"/>
            <a:ext cx="393700" cy="360363"/>
          </a:xfrm>
          <a:prstGeom prst="rect">
            <a:avLst/>
          </a:prstGeom>
          <a:solidFill>
            <a:srgbClr val="D7CC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957655" y="5008562"/>
            <a:ext cx="395287" cy="360363"/>
          </a:xfrm>
          <a:prstGeom prst="rect">
            <a:avLst/>
          </a:prstGeom>
          <a:solidFill>
            <a:srgbClr val="D7CC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5587" y="4650581"/>
            <a:ext cx="3944454" cy="37188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5587" y="4288041"/>
            <a:ext cx="3944454" cy="371888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5587" y="3932194"/>
            <a:ext cx="3944454" cy="371888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5587" y="3569655"/>
            <a:ext cx="3944454" cy="37188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4958" y="3220183"/>
            <a:ext cx="3944454" cy="37188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4958" y="2872424"/>
            <a:ext cx="3944454" cy="37188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4958" y="2510060"/>
            <a:ext cx="3944454" cy="371888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4958" y="2147375"/>
            <a:ext cx="3944454" cy="371888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4958" y="1788538"/>
            <a:ext cx="3944454" cy="371888"/>
          </a:xfrm>
          <a:prstGeom prst="rect">
            <a:avLst/>
          </a:prstGeom>
        </p:spPr>
      </p:pic>
      <p:sp>
        <p:nvSpPr>
          <p:cNvPr id="58" name="文本框 2"/>
          <p:cNvSpPr txBox="1">
            <a:spLocks noChangeArrowheads="1"/>
          </p:cNvSpPr>
          <p:nvPr/>
        </p:nvSpPr>
        <p:spPr bwMode="auto">
          <a:xfrm>
            <a:off x="6323867" y="5291137"/>
            <a:ext cx="82426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10m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9" name="文本框 31"/>
          <p:cNvSpPr txBox="1">
            <a:spLocks noChangeArrowheads="1"/>
          </p:cNvSpPr>
          <p:nvPr/>
        </p:nvSpPr>
        <p:spPr bwMode="auto">
          <a:xfrm>
            <a:off x="7995505" y="1403350"/>
            <a:ext cx="99899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100m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2350112" y="1970399"/>
            <a:ext cx="281359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100÷10=10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（个）</a:t>
            </a: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2350111" y="2505166"/>
            <a:ext cx="281359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100÷10=10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（排）</a:t>
            </a:r>
          </a:p>
        </p:txBody>
      </p:sp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2350110" y="3057764"/>
            <a:ext cx="281359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10×10=100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（块）</a:t>
            </a: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789424" y="3986229"/>
            <a:ext cx="70884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</a:t>
            </a:r>
            <a:endParaRPr lang="zh-CN" altLang="en-US" sz="2400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4" name="矩形: 圆角 4"/>
          <p:cNvSpPr/>
          <p:nvPr/>
        </p:nvSpPr>
        <p:spPr>
          <a:xfrm>
            <a:off x="252133" y="1072103"/>
            <a:ext cx="2974975" cy="627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rgbClr val="CC006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方法一：摆一摆</a:t>
            </a:r>
          </a:p>
        </p:txBody>
      </p:sp>
      <p:sp>
        <p:nvSpPr>
          <p:cNvPr id="9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60" grpId="0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20501" y="3394337"/>
            <a:ext cx="8020996" cy="16065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（        ）块这么大的正方形的面积是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公顷。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538110" y="1833562"/>
            <a:ext cx="3935412" cy="357981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  <a:p>
            <a:pPr algn="ctr"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公顷</a:t>
            </a:r>
          </a:p>
        </p:txBody>
      </p:sp>
      <p:sp>
        <p:nvSpPr>
          <p:cNvPr id="19" name="文本框 31"/>
          <p:cNvSpPr txBox="1">
            <a:spLocks noChangeArrowheads="1"/>
          </p:cNvSpPr>
          <p:nvPr/>
        </p:nvSpPr>
        <p:spPr bwMode="auto">
          <a:xfrm>
            <a:off x="8241497" y="5422900"/>
            <a:ext cx="998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100m</a:t>
            </a: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119113" y="1784549"/>
            <a:ext cx="291297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10×10=100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m</a:t>
            </a:r>
            <a:r>
              <a:rPr lang="en-US" altLang="zh-CN" sz="2400" baseline="30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102281" y="2260501"/>
            <a:ext cx="294664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公顷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=10000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平方米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069453" y="2825799"/>
            <a:ext cx="351250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10000÷100=100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（块）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747643" y="3966779"/>
            <a:ext cx="70884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</a:t>
            </a:r>
            <a:endParaRPr lang="zh-CN" altLang="en-US" sz="2400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文本框 31"/>
          <p:cNvSpPr txBox="1">
            <a:spLocks noChangeArrowheads="1"/>
          </p:cNvSpPr>
          <p:nvPr/>
        </p:nvSpPr>
        <p:spPr bwMode="auto">
          <a:xfrm>
            <a:off x="8116085" y="1447800"/>
            <a:ext cx="99899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100m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6444447" y="5335587"/>
            <a:ext cx="82426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10m</a:t>
            </a:r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38110" y="5053012"/>
            <a:ext cx="393700" cy="360363"/>
          </a:xfrm>
          <a:prstGeom prst="rect">
            <a:avLst/>
          </a:prstGeom>
          <a:solidFill>
            <a:srgbClr val="D7CC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" name="矩形: 圆角 14"/>
          <p:cNvSpPr/>
          <p:nvPr/>
        </p:nvSpPr>
        <p:spPr>
          <a:xfrm>
            <a:off x="277167" y="1026257"/>
            <a:ext cx="2974975" cy="627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dirty="0">
                <a:solidFill>
                  <a:srgbClr val="CC006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方法二：算一算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660400" y="1164199"/>
            <a:ext cx="9218083" cy="5861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marL="474345" indent="-474345" defTabSz="1219200">
              <a:lnSpc>
                <a:spcPct val="150000"/>
              </a:lnSpc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量出学校操场的长和宽，计算它的面积，看看够不够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76" y="2427499"/>
            <a:ext cx="3576946" cy="238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0400" y="1240367"/>
            <a:ext cx="8449733" cy="18245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685800" indent="-685800" defTabSz="1219200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）平方米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60000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）公顷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2213401" y="1184275"/>
            <a:ext cx="2391833" cy="817033"/>
            <a:chOff x="841375" y="3365895"/>
            <a:chExt cx="1793875" cy="612068"/>
          </a:xfrm>
        </p:grpSpPr>
        <p:sp>
          <p:nvSpPr>
            <p:cNvPr id="23565" name="Rectangle 2"/>
            <p:cNvSpPr>
              <a:spLocks noChangeArrowheads="1"/>
            </p:cNvSpPr>
            <p:nvPr/>
          </p:nvSpPr>
          <p:spPr bwMode="auto">
            <a:xfrm>
              <a:off x="841375" y="3402366"/>
              <a:ext cx="1793875" cy="57559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9pPr>
            </a:lstStyle>
            <a:p>
              <a:pPr algn="ctr" defTabSz="1219200">
                <a:defRPr/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70000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48447" y="3365895"/>
              <a:ext cx="0" cy="61206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>
            <a:off x="1428295" y="2247901"/>
            <a:ext cx="0" cy="81703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877124" y="2326217"/>
            <a:ext cx="2391833" cy="7683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algn="ctr"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4829176" y="1270001"/>
            <a:ext cx="5708649" cy="677333"/>
            <a:chOff x="3923928" y="854588"/>
            <a:chExt cx="4281036" cy="508040"/>
          </a:xfrm>
        </p:grpSpPr>
        <p:sp>
          <p:nvSpPr>
            <p:cNvPr id="23563" name="Rectangle 2"/>
            <p:cNvSpPr>
              <a:spLocks noChangeArrowheads="1"/>
            </p:cNvSpPr>
            <p:nvPr/>
          </p:nvSpPr>
          <p:spPr bwMode="auto">
            <a:xfrm>
              <a:off x="3923928" y="930794"/>
              <a:ext cx="4281036" cy="431834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9pPr>
            </a:lstStyle>
            <a:p>
              <a:pPr algn="ctr" defTabSz="1219200">
                <a:defRPr/>
              </a:pPr>
              <a:r>
                <a:rPr lang="en-US" altLang="zh-CN" sz="24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7×10000=70000</a:t>
              </a:r>
              <a:r>
                <a:rPr lang="zh-CN" altLang="en-US" sz="24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（平方米）</a:t>
              </a:r>
            </a:p>
          </p:txBody>
        </p:sp>
        <p:cxnSp>
          <p:nvCxnSpPr>
            <p:cNvPr id="14" name="直接连接符 13"/>
            <p:cNvCxnSpPr/>
            <p:nvPr/>
          </p:nvCxnSpPr>
          <p:spPr bwMode="auto">
            <a:xfrm>
              <a:off x="5858569" y="854588"/>
              <a:ext cx="0" cy="50804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 bwMode="auto">
          <a:xfrm>
            <a:off x="4582834" y="2326217"/>
            <a:ext cx="6625167" cy="776817"/>
            <a:chOff x="2218557" y="3597758"/>
            <a:chExt cx="4968552" cy="582603"/>
          </a:xfrm>
        </p:grpSpPr>
        <p:sp>
          <p:nvSpPr>
            <p:cNvPr id="23561" name="Rectangle 2"/>
            <p:cNvSpPr>
              <a:spLocks noChangeArrowheads="1"/>
            </p:cNvSpPr>
            <p:nvPr/>
          </p:nvSpPr>
          <p:spPr bwMode="auto">
            <a:xfrm>
              <a:off x="2218557" y="3670461"/>
              <a:ext cx="4968552" cy="4333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9pPr>
            </a:lstStyle>
            <a:p>
              <a:pPr algn="ctr" defTabSz="1219200">
                <a:defRPr/>
              </a:pPr>
              <a:r>
                <a:rPr lang="en-US" altLang="zh-CN" sz="24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60000÷10000=6</a:t>
              </a:r>
              <a:r>
                <a:rPr lang="zh-CN" altLang="en-US" sz="24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（公顷）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513531" y="3597758"/>
              <a:ext cx="0" cy="58260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833941" y="1161558"/>
            <a:ext cx="641349" cy="639233"/>
          </a:xfrm>
          <a:prstGeom prst="rect">
            <a:avLst/>
          </a:prstGeom>
          <a:solidFill>
            <a:srgbClr val="FFFF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0400" y="668002"/>
            <a:ext cx="10562167" cy="20150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914400" indent="-914400"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）北京的故宫博物院占地面积约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公顷，合（               ）平方米。它是世界上最大的宫殿。</a:t>
            </a: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194" y="3291827"/>
            <a:ext cx="3535612" cy="2522807"/>
          </a:xfrm>
          <a:prstGeom prst="rect">
            <a:avLst/>
          </a:prstGeom>
          <a:noFill/>
          <a:ln w="1905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7085183" y="1038190"/>
            <a:ext cx="2391833" cy="817033"/>
            <a:chOff x="773362" y="3384110"/>
            <a:chExt cx="1793875" cy="612068"/>
          </a:xfrm>
        </p:grpSpPr>
        <p:sp>
          <p:nvSpPr>
            <p:cNvPr id="27653" name="Rectangle 2"/>
            <p:cNvSpPr>
              <a:spLocks noChangeArrowheads="1"/>
            </p:cNvSpPr>
            <p:nvPr/>
          </p:nvSpPr>
          <p:spPr bwMode="auto">
            <a:xfrm>
              <a:off x="773362" y="3402013"/>
              <a:ext cx="179387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72 0000</a:t>
              </a:r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538136" y="3384110"/>
              <a:ext cx="0" cy="61206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 bwMode="auto">
          <a:xfrm>
            <a:off x="3573667" y="2355363"/>
            <a:ext cx="6625167" cy="776816"/>
            <a:chOff x="2290565" y="3768537"/>
            <a:chExt cx="4968552" cy="582603"/>
          </a:xfrm>
        </p:grpSpPr>
        <p:sp>
          <p:nvSpPr>
            <p:cNvPr id="24585" name="Rectangle 2"/>
            <p:cNvSpPr>
              <a:spLocks noChangeArrowheads="1"/>
            </p:cNvSpPr>
            <p:nvPr/>
          </p:nvSpPr>
          <p:spPr bwMode="auto">
            <a:xfrm>
              <a:off x="2290565" y="3849999"/>
              <a:ext cx="4968552" cy="43179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9pPr>
            </a:lstStyle>
            <a:p>
              <a:pPr algn="ctr" defTabSz="1219200">
                <a:defRPr/>
              </a:pPr>
              <a:r>
                <a:rPr lang="en-US" altLang="zh-CN" sz="24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72×10000=720000</a:t>
              </a:r>
              <a:r>
                <a:rPr lang="zh-CN" altLang="en-US" sz="24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（平方米）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705133" y="3768537"/>
              <a:ext cx="0" cy="58260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椭圆 1"/>
          <p:cNvSpPr/>
          <p:nvPr/>
        </p:nvSpPr>
        <p:spPr>
          <a:xfrm>
            <a:off x="9011615" y="1089098"/>
            <a:ext cx="1151467" cy="736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04395" y="1216330"/>
            <a:ext cx="860553" cy="49309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60400" y="1066120"/>
            <a:ext cx="7183967" cy="7683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在括号里填入合适的面积单位。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161984" y="3855434"/>
            <a:ext cx="264371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校园面积约</a:t>
            </a:r>
          </a:p>
          <a:p>
            <a:pPr algn="ctr"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2(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299160" y="3889360"/>
            <a:ext cx="275378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橡皮面积约</a:t>
            </a:r>
          </a:p>
          <a:p>
            <a:pPr algn="ctr"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4(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3478753" y="3889360"/>
            <a:ext cx="287866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封面面积约</a:t>
            </a:r>
          </a:p>
          <a:p>
            <a:pPr algn="ctr"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5(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5892716" y="3855434"/>
            <a:ext cx="263101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教室面积约</a:t>
            </a:r>
          </a:p>
          <a:p>
            <a:pPr algn="ctr" defTabSz="1219200" eaLnBrk="1" hangingPunct="1"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50(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247" name="Group 45"/>
          <p:cNvGrpSpPr/>
          <p:nvPr/>
        </p:nvGrpSpPr>
        <p:grpSpPr bwMode="auto">
          <a:xfrm>
            <a:off x="1890316" y="2407166"/>
            <a:ext cx="8248529" cy="1448268"/>
            <a:chOff x="536" y="1303"/>
            <a:chExt cx="4395" cy="620"/>
          </a:xfrm>
        </p:grpSpPr>
        <p:pic>
          <p:nvPicPr>
            <p:cNvPr id="10248" name="Picture 30" descr="u2jx01_1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" y="1328"/>
              <a:ext cx="698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31" descr="u2jx01_1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1363"/>
              <a:ext cx="994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32" descr="u2jx01_1b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" y="1336"/>
              <a:ext cx="95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33" descr="u2jx01_1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" y="1303"/>
              <a:ext cx="767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06179" y="4148289"/>
            <a:ext cx="2391833" cy="7683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algn="ctr" defTabSz="1219200"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平方厘米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622687" y="4137767"/>
            <a:ext cx="2734733" cy="7683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algn="ctr" defTabSz="1219200">
              <a:defRPr/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平方分米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77605" y="4094782"/>
            <a:ext cx="2446867" cy="7683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algn="ctr" defTabSz="1219200"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8865680" y="4083932"/>
            <a:ext cx="1462616" cy="7683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1219200">
              <a:defRPr/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2055" y="498077"/>
            <a:ext cx="11284673" cy="191981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）颐和园占地面积约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2900000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平方米，合（              ）公顷。</a:t>
            </a:r>
          </a:p>
        </p:txBody>
      </p:sp>
      <p:pic>
        <p:nvPicPr>
          <p:cNvPr id="28674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002" y="3248425"/>
            <a:ext cx="4243996" cy="237840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4282550" y="1154722"/>
            <a:ext cx="0" cy="81491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29189" y="1093918"/>
            <a:ext cx="2391833" cy="7683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algn="ctr"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290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2916605" y="2051610"/>
            <a:ext cx="6625167" cy="776817"/>
            <a:chOff x="2218557" y="3595849"/>
            <a:chExt cx="4968552" cy="582603"/>
          </a:xfrm>
        </p:grpSpPr>
        <p:sp>
          <p:nvSpPr>
            <p:cNvPr id="25609" name="Rectangle 2"/>
            <p:cNvSpPr>
              <a:spLocks noChangeArrowheads="1"/>
            </p:cNvSpPr>
            <p:nvPr/>
          </p:nvSpPr>
          <p:spPr bwMode="auto">
            <a:xfrm>
              <a:off x="2218557" y="3670461"/>
              <a:ext cx="4968552" cy="4333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9pPr>
            </a:lstStyle>
            <a:p>
              <a:pPr algn="ctr" defTabSz="1219200">
                <a:defRPr/>
              </a:pPr>
              <a:r>
                <a:rPr lang="en-US" altLang="zh-CN" sz="24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2900000÷10000=290</a:t>
              </a:r>
              <a:r>
                <a:rPr lang="zh-CN" altLang="en-US" sz="24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（公顷）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504850" y="3595849"/>
              <a:ext cx="0" cy="58260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椭圆 10"/>
          <p:cNvSpPr/>
          <p:nvPr/>
        </p:nvSpPr>
        <p:spPr>
          <a:xfrm>
            <a:off x="8021337" y="1154722"/>
            <a:ext cx="1014578" cy="73728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93599" y="1154722"/>
            <a:ext cx="1181100" cy="73448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ldLvl="0" animBg="1"/>
      <p:bldP spid="1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0400" y="830223"/>
            <a:ext cx="7584016" cy="115358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下面的游泳池长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米，宽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米。</a:t>
            </a:r>
          </a:p>
        </p:txBody>
      </p:sp>
      <p:sp>
        <p:nvSpPr>
          <p:cNvPr id="29698" name="文本框 2"/>
          <p:cNvSpPr txBox="1">
            <a:spLocks noChangeArrowheads="1"/>
          </p:cNvSpPr>
          <p:nvPr/>
        </p:nvSpPr>
        <p:spPr bwMode="auto">
          <a:xfrm>
            <a:off x="1909233" y="2174325"/>
            <a:ext cx="843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</a:p>
        </p:txBody>
      </p:sp>
      <p:sp>
        <p:nvSpPr>
          <p:cNvPr id="29699" name="文本框 3"/>
          <p:cNvSpPr txBox="1">
            <a:spLocks noChangeArrowheads="1"/>
          </p:cNvSpPr>
          <p:nvPr/>
        </p:nvSpPr>
        <p:spPr bwMode="auto">
          <a:xfrm>
            <a:off x="660400" y="4125892"/>
            <a:ext cx="843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</a:p>
        </p:txBody>
      </p:sp>
      <p:pic>
        <p:nvPicPr>
          <p:cNvPr id="29700" name="图片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9F6"/>
              </a:clrFrom>
              <a:clrTo>
                <a:srgbClr val="EBE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48741" r="11723" b="9853"/>
          <a:stretch>
            <a:fillRect/>
          </a:stretch>
        </p:blipFill>
        <p:spPr bwMode="auto">
          <a:xfrm>
            <a:off x="1612899" y="2707726"/>
            <a:ext cx="1524000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组合 9"/>
          <p:cNvGrpSpPr/>
          <p:nvPr/>
        </p:nvGrpSpPr>
        <p:grpSpPr bwMode="auto">
          <a:xfrm>
            <a:off x="4679468" y="1707470"/>
            <a:ext cx="4461933" cy="842336"/>
            <a:chOff x="6020604" y="1099787"/>
            <a:chExt cx="3347104" cy="1447194"/>
          </a:xfrm>
        </p:grpSpPr>
        <p:sp>
          <p:nvSpPr>
            <p:cNvPr id="29702" name="文本框 19"/>
            <p:cNvSpPr txBox="1">
              <a:spLocks noChangeArrowheads="1"/>
            </p:cNvSpPr>
            <p:nvPr/>
          </p:nvSpPr>
          <p:spPr bwMode="auto">
            <a:xfrm>
              <a:off x="6020604" y="1186699"/>
              <a:ext cx="3324875" cy="79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）个这样的游泳池面积约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公顷。</a:t>
              </a:r>
            </a:p>
          </p:txBody>
        </p:sp>
        <p:sp>
          <p:nvSpPr>
            <p:cNvPr id="21" name="对话气泡: 圆角矩形 20"/>
            <p:cNvSpPr/>
            <p:nvPr/>
          </p:nvSpPr>
          <p:spPr>
            <a:xfrm>
              <a:off x="6042833" y="1099787"/>
              <a:ext cx="3324875" cy="1447194"/>
            </a:xfrm>
            <a:prstGeom prst="wedgeRoundRectCallout">
              <a:avLst>
                <a:gd name="adj1" fmla="val 58144"/>
                <a:gd name="adj2" fmla="val 31761"/>
                <a:gd name="adj3" fmla="val 16667"/>
              </a:avLst>
            </a:prstGeom>
            <a:noFill/>
            <a:ln>
              <a:solidFill>
                <a:srgbClr val="BA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9704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7974" y="1707470"/>
            <a:ext cx="1854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3055737" y="3126772"/>
            <a:ext cx="841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25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米</a:t>
            </a:r>
          </a:p>
        </p:txBody>
      </p:sp>
      <p:sp>
        <p:nvSpPr>
          <p:cNvPr id="19" name="文本框 3"/>
          <p:cNvSpPr txBox="1">
            <a:spLocks noChangeArrowheads="1"/>
          </p:cNvSpPr>
          <p:nvPr/>
        </p:nvSpPr>
        <p:spPr bwMode="auto">
          <a:xfrm>
            <a:off x="2119112" y="4590447"/>
            <a:ext cx="841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50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米</a:t>
            </a:r>
          </a:p>
        </p:txBody>
      </p:sp>
      <p:sp>
        <p:nvSpPr>
          <p:cNvPr id="20" name="矩形 19"/>
          <p:cNvSpPr/>
          <p:nvPr/>
        </p:nvSpPr>
        <p:spPr>
          <a:xfrm>
            <a:off x="5213149" y="1355122"/>
            <a:ext cx="4538663" cy="4540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公顷</a:t>
            </a:r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9F6"/>
              </a:clrFrom>
              <a:clrTo>
                <a:srgbClr val="EBE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48741" r="11723" b="9853"/>
          <a:stretch>
            <a:fillRect/>
          </a:stretch>
        </p:blipFill>
        <p:spPr bwMode="auto">
          <a:xfrm>
            <a:off x="5213149" y="3526822"/>
            <a:ext cx="11414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9F6"/>
              </a:clrFrom>
              <a:clrTo>
                <a:srgbClr val="EBE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48741" r="11723" b="9853"/>
          <a:stretch>
            <a:fillRect/>
          </a:stretch>
        </p:blipFill>
        <p:spPr bwMode="auto">
          <a:xfrm>
            <a:off x="5205212" y="1267810"/>
            <a:ext cx="114141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9F6"/>
              </a:clrFrom>
              <a:clrTo>
                <a:srgbClr val="EBE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48741" r="11723" b="9853"/>
          <a:stretch>
            <a:fillRect/>
          </a:stretch>
        </p:blipFill>
        <p:spPr bwMode="auto">
          <a:xfrm>
            <a:off x="2833487" y="3526822"/>
            <a:ext cx="1143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9F6"/>
              </a:clrFrom>
              <a:clrTo>
                <a:srgbClr val="EBE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48741" r="11723" b="9853"/>
          <a:stretch>
            <a:fillRect/>
          </a:stretch>
        </p:blipFill>
        <p:spPr bwMode="auto">
          <a:xfrm>
            <a:off x="6354562" y="3533172"/>
            <a:ext cx="114141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9F6"/>
              </a:clrFrom>
              <a:clrTo>
                <a:srgbClr val="EBE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48741" r="11723" b="9853"/>
          <a:stretch>
            <a:fillRect/>
          </a:stretch>
        </p:blipFill>
        <p:spPr bwMode="auto">
          <a:xfrm>
            <a:off x="7488037" y="3529997"/>
            <a:ext cx="1143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9F6"/>
              </a:clrFrom>
              <a:clrTo>
                <a:srgbClr val="EBE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48741" r="11723" b="9853"/>
          <a:stretch>
            <a:fillRect/>
          </a:stretch>
        </p:blipFill>
        <p:spPr bwMode="auto">
          <a:xfrm>
            <a:off x="8624687" y="3526822"/>
            <a:ext cx="114141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9F6"/>
              </a:clrFrom>
              <a:clrTo>
                <a:srgbClr val="EBE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48741" r="11723" b="9853"/>
          <a:stretch>
            <a:fillRect/>
          </a:stretch>
        </p:blipFill>
        <p:spPr bwMode="auto">
          <a:xfrm>
            <a:off x="6346624" y="1255110"/>
            <a:ext cx="11414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9F6"/>
              </a:clrFrom>
              <a:clrTo>
                <a:srgbClr val="EBE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48741" r="11723" b="9853"/>
          <a:stretch>
            <a:fillRect/>
          </a:stretch>
        </p:blipFill>
        <p:spPr bwMode="auto">
          <a:xfrm>
            <a:off x="7488037" y="1253522"/>
            <a:ext cx="114141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9F6"/>
              </a:clrFrom>
              <a:clrTo>
                <a:srgbClr val="EBE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48741" r="11723" b="9853"/>
          <a:stretch>
            <a:fillRect/>
          </a:stretch>
        </p:blipFill>
        <p:spPr bwMode="auto">
          <a:xfrm>
            <a:off x="8629449" y="1267810"/>
            <a:ext cx="11414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1912559" y="1946144"/>
            <a:ext cx="263886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100÷50=2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（排）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1912559" y="1361472"/>
            <a:ext cx="263886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100÷25=4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（个）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1965134" y="2597813"/>
            <a:ext cx="211468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0" hangingPunct="0">
              <a:defRPr/>
            </a:pPr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2×4=8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（个）</a:t>
            </a:r>
          </a:p>
        </p:txBody>
      </p:sp>
      <p:sp>
        <p:nvSpPr>
          <p:cNvPr id="43" name="文本框 35"/>
          <p:cNvSpPr txBox="1">
            <a:spLocks noChangeArrowheads="1"/>
          </p:cNvSpPr>
          <p:nvPr/>
        </p:nvSpPr>
        <p:spPr bwMode="auto">
          <a:xfrm>
            <a:off x="9783562" y="3326797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米</a:t>
            </a:r>
          </a:p>
        </p:txBody>
      </p: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7126" y="783168"/>
            <a:ext cx="7584017" cy="115358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下面的游泳池长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米，宽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米。</a:t>
            </a:r>
          </a:p>
        </p:txBody>
      </p:sp>
      <p:grpSp>
        <p:nvGrpSpPr>
          <p:cNvPr id="31746" name="组合 9"/>
          <p:cNvGrpSpPr/>
          <p:nvPr/>
        </p:nvGrpSpPr>
        <p:grpSpPr bwMode="auto">
          <a:xfrm>
            <a:off x="5425017" y="1572235"/>
            <a:ext cx="4356100" cy="846667"/>
            <a:chOff x="6020604" y="1099787"/>
            <a:chExt cx="3347104" cy="1447194"/>
          </a:xfrm>
        </p:grpSpPr>
        <p:sp>
          <p:nvSpPr>
            <p:cNvPr id="31747" name="文本框 10"/>
            <p:cNvSpPr txBox="1">
              <a:spLocks noChangeArrowheads="1"/>
            </p:cNvSpPr>
            <p:nvPr/>
          </p:nvSpPr>
          <p:spPr bwMode="auto">
            <a:xfrm>
              <a:off x="6020604" y="1186699"/>
              <a:ext cx="3324875" cy="79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eaLnBrk="0" hangingPunct="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）个这样的游泳池面积约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公顷。</a:t>
              </a:r>
            </a:p>
          </p:txBody>
        </p:sp>
        <p:sp>
          <p:nvSpPr>
            <p:cNvPr id="12" name="对话气泡: 圆角矩形 11"/>
            <p:cNvSpPr/>
            <p:nvPr/>
          </p:nvSpPr>
          <p:spPr>
            <a:xfrm>
              <a:off x="6042833" y="1099787"/>
              <a:ext cx="3324875" cy="1447194"/>
            </a:xfrm>
            <a:prstGeom prst="wedgeRoundRectCallout">
              <a:avLst>
                <a:gd name="adj1" fmla="val 58144"/>
                <a:gd name="adj2" fmla="val 31761"/>
                <a:gd name="adj3" fmla="val 16667"/>
              </a:avLst>
            </a:prstGeom>
            <a:noFill/>
            <a:ln>
              <a:solidFill>
                <a:srgbClr val="BA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1749" name="图片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0683" y="2395985"/>
            <a:ext cx="1854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66747" y="1445193"/>
            <a:ext cx="2391833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23884" y="2803078"/>
            <a:ext cx="3553884" cy="7683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还可以这样算：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19096" y="3623489"/>
            <a:ext cx="5278967" cy="7683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algn="ctr"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50×25=1250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（平方米）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171761" y="4296601"/>
            <a:ext cx="5281084" cy="7683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algn="ctr"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公顷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=10000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平方米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379095" y="4969715"/>
            <a:ext cx="5281084" cy="7683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algn="ctr"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10000÷1250=8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31755" name="文本框 2"/>
          <p:cNvSpPr txBox="1">
            <a:spLocks noChangeArrowheads="1"/>
          </p:cNvSpPr>
          <p:nvPr/>
        </p:nvSpPr>
        <p:spPr bwMode="auto">
          <a:xfrm>
            <a:off x="1909233" y="1941292"/>
            <a:ext cx="843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</a:p>
        </p:txBody>
      </p:sp>
      <p:sp>
        <p:nvSpPr>
          <p:cNvPr id="31756" name="文本框 3"/>
          <p:cNvSpPr txBox="1">
            <a:spLocks noChangeArrowheads="1"/>
          </p:cNvSpPr>
          <p:nvPr/>
        </p:nvSpPr>
        <p:spPr bwMode="auto">
          <a:xfrm>
            <a:off x="660400" y="3892859"/>
            <a:ext cx="843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</a:p>
        </p:txBody>
      </p:sp>
      <p:pic>
        <p:nvPicPr>
          <p:cNvPr id="31757" name="图片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BE9F6"/>
              </a:clrFrom>
              <a:clrTo>
                <a:srgbClr val="EBE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48741" r="11723" b="9853"/>
          <a:stretch>
            <a:fillRect/>
          </a:stretch>
        </p:blipFill>
        <p:spPr bwMode="auto">
          <a:xfrm>
            <a:off x="1612899" y="2474693"/>
            <a:ext cx="1524000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5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85676" y="1523411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200">
              <a:defRPr/>
            </a:pPr>
            <a:endParaRPr lang="zh-CN" altLang="en-US" sz="2400" kern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圆角矩形 1"/>
          <p:cNvSpPr/>
          <p:nvPr/>
        </p:nvSpPr>
        <p:spPr>
          <a:xfrm>
            <a:off x="2312794" y="1985076"/>
            <a:ext cx="7450667" cy="825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认识公顷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483856" y="3911717"/>
            <a:ext cx="3108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3206027" y="3518133"/>
            <a:ext cx="5664200" cy="124883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60399" y="1383015"/>
            <a:ext cx="82550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marL="457200" indent="-457200" defTabSz="1219200" latinLnBrk="1">
              <a:lnSpc>
                <a:spcPct val="25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从课后习题中选取；</a:t>
            </a:r>
          </a:p>
          <a:p>
            <a:pPr marL="457200" indent="-457200" defTabSz="1219200" latinLnBrk="1">
              <a:lnSpc>
                <a:spcPct val="25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完成练习册本课时的习题。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存储数据 2"/>
          <p:cNvSpPr/>
          <p:nvPr/>
        </p:nvSpPr>
        <p:spPr>
          <a:xfrm>
            <a:off x="-1051560" y="-1"/>
            <a:ext cx="6253251" cy="6858000"/>
          </a:xfrm>
          <a:prstGeom prst="flowChartOnlineStorage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576" r="47335" b="67537"/>
          <a:stretch>
            <a:fillRect/>
          </a:stretch>
        </p:blipFill>
        <p:spPr>
          <a:xfrm>
            <a:off x="306707" y="-63243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17128" r="26596" b="50986"/>
          <a:stretch>
            <a:fillRect/>
          </a:stretch>
        </p:blipFill>
        <p:spPr>
          <a:xfrm>
            <a:off x="2344716" y="1021067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17316" r="67332" b="50797"/>
          <a:stretch>
            <a:fillRect/>
          </a:stretch>
        </p:blipFill>
        <p:spPr>
          <a:xfrm>
            <a:off x="-1658311" y="1033439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6" t="34057" r="47025" b="34057"/>
          <a:stretch>
            <a:fillRect/>
          </a:stretch>
        </p:blipFill>
        <p:spPr>
          <a:xfrm>
            <a:off x="337187" y="2130121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50608" r="26596" b="17505"/>
          <a:stretch>
            <a:fillRect/>
          </a:stretch>
        </p:blipFill>
        <p:spPr>
          <a:xfrm>
            <a:off x="2344716" y="3214431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50986" r="67332" b="17128"/>
          <a:stretch>
            <a:fillRect/>
          </a:stretch>
        </p:blipFill>
        <p:spPr>
          <a:xfrm>
            <a:off x="-1658311" y="3239175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67537" r="46870" b="576"/>
          <a:stretch>
            <a:fillRect/>
          </a:stretch>
        </p:blipFill>
        <p:spPr>
          <a:xfrm>
            <a:off x="352475" y="4323485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FCD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CD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3FCD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公顷和平方千米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3FCDF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436938" y="4949628"/>
            <a:ext cx="228600" cy="22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9" name="左大括号 18"/>
          <p:cNvSpPr/>
          <p:nvPr/>
        </p:nvSpPr>
        <p:spPr>
          <a:xfrm rot="5400000">
            <a:off x="3528219" y="4777384"/>
            <a:ext cx="46038" cy="228600"/>
          </a:xfrm>
          <a:prstGeom prst="leftBrace">
            <a:avLst>
              <a:gd name="adj1" fmla="val 355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252788" y="4498778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1cm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16450" y="2777928"/>
            <a:ext cx="2408238" cy="23987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" name="左大括号 21"/>
          <p:cNvSpPr/>
          <p:nvPr/>
        </p:nvSpPr>
        <p:spPr>
          <a:xfrm rot="5400000">
            <a:off x="5760244" y="1513484"/>
            <a:ext cx="125413" cy="2403475"/>
          </a:xfrm>
          <a:prstGeom prst="leftBrace">
            <a:avLst>
              <a:gd name="adj1" fmla="val 355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551488" y="2314378"/>
            <a:ext cx="699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1dm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0" t="18201" r="4942" b="3401"/>
          <a:stretch>
            <a:fillRect/>
          </a:stretch>
        </p:blipFill>
        <p:spPr bwMode="auto">
          <a:xfrm rot="16140000">
            <a:off x="4762500" y="3528815"/>
            <a:ext cx="10239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0" t="18201" r="4942" b="3401"/>
          <a:stretch>
            <a:fillRect/>
          </a:stretch>
        </p:blipFill>
        <p:spPr bwMode="auto">
          <a:xfrm rot="16140000">
            <a:off x="5944394" y="3528022"/>
            <a:ext cx="10239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032375" y="5260778"/>
            <a:ext cx="1632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平方分米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828925" y="5262365"/>
            <a:ext cx="1632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平方厘米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926" y="1572667"/>
            <a:ext cx="1289050" cy="183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2338964" y="1206059"/>
            <a:ext cx="7200900" cy="904095"/>
          </a:xfrm>
          <a:prstGeom prst="wedgeRoundRectCallout">
            <a:avLst>
              <a:gd name="adj1" fmla="val -56979"/>
              <a:gd name="adj2" fmla="val 31889"/>
              <a:gd name="adj3" fmla="val 16667"/>
            </a:avLst>
          </a:prstGeom>
          <a:solidFill>
            <a:srgbClr val="FFFFFF"/>
          </a:solidFill>
          <a:ln w="19050">
            <a:solidFill>
              <a:srgbClr val="FC6E51"/>
            </a:solidFill>
            <a:miter lim="800000"/>
          </a:ln>
        </p:spPr>
        <p:txBody>
          <a:bodyPr/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平方厘米，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平方分米，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平方米分别是一个什么样的正方形？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9" grpId="0" bldLvl="0" animBg="1"/>
      <p:bldP spid="20" grpId="0"/>
      <p:bldP spid="21" grpId="0" bldLvl="0" animBg="1"/>
      <p:bldP spid="22" grpId="0" bldLvl="0" animBg="1"/>
      <p:bldP spid="23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926" y="1572667"/>
            <a:ext cx="1289050" cy="183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2422150" y="1216586"/>
            <a:ext cx="7200900" cy="904095"/>
          </a:xfrm>
          <a:prstGeom prst="wedgeRoundRectCallout">
            <a:avLst>
              <a:gd name="adj1" fmla="val -56979"/>
              <a:gd name="adj2" fmla="val 31889"/>
              <a:gd name="adj3" fmla="val 16667"/>
            </a:avLst>
          </a:prstGeom>
          <a:solidFill>
            <a:srgbClr val="FFFFFF"/>
          </a:solidFill>
          <a:ln w="19050">
            <a:solidFill>
              <a:srgbClr val="FC6E51"/>
            </a:solidFill>
            <a:miter lim="800000"/>
          </a:ln>
        </p:spPr>
        <p:txBody>
          <a:bodyPr/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平方厘米，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平方分米，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平方米分别是一个什么样的正方形？</a:t>
            </a:r>
          </a:p>
        </p:txBody>
      </p:sp>
      <p:sp>
        <p:nvSpPr>
          <p:cNvPr id="19" name="矩形 18"/>
          <p:cNvSpPr/>
          <p:nvPr/>
        </p:nvSpPr>
        <p:spPr>
          <a:xfrm>
            <a:off x="3158750" y="5117783"/>
            <a:ext cx="47625" cy="460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51313" y="2879408"/>
            <a:ext cx="2557462" cy="2549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1" name="左大括号 20"/>
          <p:cNvSpPr/>
          <p:nvPr/>
        </p:nvSpPr>
        <p:spPr>
          <a:xfrm rot="5400000">
            <a:off x="8299869" y="1527652"/>
            <a:ext cx="231775" cy="2528887"/>
          </a:xfrm>
          <a:prstGeom prst="leftBrace">
            <a:avLst>
              <a:gd name="adj1" fmla="val 355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8184775" y="2353945"/>
            <a:ext cx="546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1m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4625600" y="5454333"/>
            <a:ext cx="1632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平方分米</a:t>
            </a:r>
          </a:p>
        </p:txBody>
      </p:sp>
      <p:sp>
        <p:nvSpPr>
          <p:cNvPr id="24" name="文本框 13"/>
          <p:cNvSpPr txBox="1">
            <a:spLocks noChangeArrowheads="1"/>
          </p:cNvSpPr>
          <p:nvPr/>
        </p:nvSpPr>
        <p:spPr bwMode="auto">
          <a:xfrm>
            <a:off x="2422150" y="5455920"/>
            <a:ext cx="1632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平方厘米</a:t>
            </a:r>
          </a:p>
        </p:txBody>
      </p:sp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9" b="42601"/>
          <a:stretch>
            <a:fillRect/>
          </a:stretch>
        </p:blipFill>
        <p:spPr bwMode="auto">
          <a:xfrm>
            <a:off x="6489325" y="5357495"/>
            <a:ext cx="3917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7959350" y="5454333"/>
            <a:ext cx="131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平方米</a:t>
            </a:r>
          </a:p>
        </p:txBody>
      </p:sp>
      <p:sp>
        <p:nvSpPr>
          <p:cNvPr id="27" name="文本框 29"/>
          <p:cNvSpPr txBox="1">
            <a:spLocks noChangeArrowheads="1"/>
          </p:cNvSpPr>
          <p:nvPr/>
        </p:nvSpPr>
        <p:spPr bwMode="auto">
          <a:xfrm>
            <a:off x="3000000" y="4881245"/>
            <a:ext cx="457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1cm</a:t>
            </a:r>
            <a:endParaRPr lang="zh-CN" altLang="en-US" sz="1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8" name="文本框 30"/>
          <p:cNvSpPr txBox="1">
            <a:spLocks noChangeArrowheads="1"/>
          </p:cNvSpPr>
          <p:nvPr/>
        </p:nvSpPr>
        <p:spPr bwMode="auto">
          <a:xfrm>
            <a:off x="5097088" y="4543108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1dm</a:t>
            </a: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5400000">
            <a:off x="5359819" y="4766152"/>
            <a:ext cx="46037" cy="228600"/>
          </a:xfrm>
          <a:prstGeom prst="leftBrace">
            <a:avLst>
              <a:gd name="adj1" fmla="val 355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47900" y="4947920"/>
            <a:ext cx="255588" cy="2555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00" y="1273246"/>
            <a:ext cx="1502833" cy="214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2400301" y="1143365"/>
            <a:ext cx="3741419" cy="609235"/>
          </a:xfrm>
          <a:prstGeom prst="wedgeRoundRectCallout">
            <a:avLst>
              <a:gd name="adj1" fmla="val -56979"/>
              <a:gd name="adj2" fmla="val 31889"/>
              <a:gd name="adj3" fmla="val 16667"/>
            </a:avLst>
          </a:prstGeom>
          <a:solidFill>
            <a:srgbClr val="FFFFFF"/>
          </a:solidFill>
          <a:ln w="19050">
            <a:solidFill>
              <a:srgbClr val="FC6E51"/>
            </a:solidFill>
            <a:miter lim="800000"/>
          </a:ln>
        </p:spPr>
        <p:txBody>
          <a:bodyPr/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它们之间有怎样的关系？</a:t>
            </a: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2400301" y="1882907"/>
            <a:ext cx="3536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平方分米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平方厘米</a:t>
            </a:r>
          </a:p>
        </p:txBody>
      </p:sp>
      <p:sp>
        <p:nvSpPr>
          <p:cNvPr id="73" name="文本框 14"/>
          <p:cNvSpPr txBox="1">
            <a:spLocks noChangeArrowheads="1"/>
          </p:cNvSpPr>
          <p:nvPr/>
        </p:nvSpPr>
        <p:spPr bwMode="auto">
          <a:xfrm>
            <a:off x="3208655" y="4931411"/>
            <a:ext cx="457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1cm</a:t>
            </a:r>
            <a:endParaRPr lang="zh-CN" altLang="en-US" sz="1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456555" y="4998086"/>
            <a:ext cx="255588" cy="2555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367405" y="5167949"/>
            <a:ext cx="47625" cy="460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359968" y="2929574"/>
            <a:ext cx="2557462" cy="2549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8" name="文本框 12"/>
          <p:cNvSpPr txBox="1">
            <a:spLocks noChangeArrowheads="1"/>
          </p:cNvSpPr>
          <p:nvPr/>
        </p:nvSpPr>
        <p:spPr bwMode="auto">
          <a:xfrm>
            <a:off x="4834255" y="5504499"/>
            <a:ext cx="1632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平方分米</a:t>
            </a:r>
          </a:p>
        </p:txBody>
      </p:sp>
      <p:sp>
        <p:nvSpPr>
          <p:cNvPr id="79" name="文本框 13"/>
          <p:cNvSpPr txBox="1">
            <a:spLocks noChangeArrowheads="1"/>
          </p:cNvSpPr>
          <p:nvPr/>
        </p:nvSpPr>
        <p:spPr bwMode="auto">
          <a:xfrm>
            <a:off x="2630805" y="5506086"/>
            <a:ext cx="1632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平方厘米</a:t>
            </a:r>
          </a:p>
        </p:txBody>
      </p:sp>
      <p:sp>
        <p:nvSpPr>
          <p:cNvPr id="80" name="文本框 28"/>
          <p:cNvSpPr txBox="1">
            <a:spLocks noChangeArrowheads="1"/>
          </p:cNvSpPr>
          <p:nvPr/>
        </p:nvSpPr>
        <p:spPr bwMode="auto">
          <a:xfrm>
            <a:off x="8168005" y="5504499"/>
            <a:ext cx="131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平方米</a:t>
            </a:r>
          </a:p>
        </p:txBody>
      </p:sp>
      <p:sp>
        <p:nvSpPr>
          <p:cNvPr id="81" name="文本框 15"/>
          <p:cNvSpPr txBox="1">
            <a:spLocks noChangeArrowheads="1"/>
          </p:cNvSpPr>
          <p:nvPr/>
        </p:nvSpPr>
        <p:spPr bwMode="auto">
          <a:xfrm>
            <a:off x="5305743" y="4593274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1dm</a:t>
            </a: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2" name="左大括号 81"/>
          <p:cNvSpPr/>
          <p:nvPr/>
        </p:nvSpPr>
        <p:spPr>
          <a:xfrm rot="5400000">
            <a:off x="5568474" y="4816318"/>
            <a:ext cx="46037" cy="228600"/>
          </a:xfrm>
          <a:prstGeom prst="leftBrace">
            <a:avLst>
              <a:gd name="adj1" fmla="val 355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3" name="左大括号 82"/>
          <p:cNvSpPr/>
          <p:nvPr/>
        </p:nvSpPr>
        <p:spPr>
          <a:xfrm rot="5400000">
            <a:off x="8508524" y="1577818"/>
            <a:ext cx="231775" cy="2528887"/>
          </a:xfrm>
          <a:prstGeom prst="leftBrace">
            <a:avLst>
              <a:gd name="adj1" fmla="val 355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4" name="文本框 19"/>
          <p:cNvSpPr txBox="1">
            <a:spLocks noChangeArrowheads="1"/>
          </p:cNvSpPr>
          <p:nvPr/>
        </p:nvSpPr>
        <p:spPr bwMode="auto">
          <a:xfrm>
            <a:off x="8393430" y="2404111"/>
            <a:ext cx="546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1m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1295776">
            <a:off x="3734704" y="4695806"/>
            <a:ext cx="1429918" cy="944099"/>
          </a:xfrm>
          <a:custGeom>
            <a:avLst/>
            <a:gdLst>
              <a:gd name="connsiteX0" fmla="*/ 937561 w 937561"/>
              <a:gd name="connsiteY0" fmla="*/ 250278 h 944099"/>
              <a:gd name="connsiteX1" fmla="*/ 723358 w 937561"/>
              <a:gd name="connsiteY1" fmla="*/ 0 h 944099"/>
              <a:gd name="connsiteX2" fmla="*/ 937561 w 937561"/>
              <a:gd name="connsiteY2" fmla="*/ 0 h 944099"/>
              <a:gd name="connsiteX3" fmla="*/ 937561 w 937561"/>
              <a:gd name="connsiteY3" fmla="*/ 944099 h 944099"/>
              <a:gd name="connsiteX4" fmla="*/ 0 w 937561"/>
              <a:gd name="connsiteY4" fmla="*/ 944099 h 944099"/>
              <a:gd name="connsiteX5" fmla="*/ 0 w 937561"/>
              <a:gd name="connsiteY5" fmla="*/ 0 h 944099"/>
              <a:gd name="connsiteX6" fmla="*/ 650841 w 937561"/>
              <a:gd name="connsiteY6" fmla="*/ 0 h 944099"/>
              <a:gd name="connsiteX7" fmla="*/ 487325 w 937561"/>
              <a:gd name="connsiteY7" fmla="*/ 183928 h 944099"/>
              <a:gd name="connsiteX8" fmla="*/ 857800 w 937561"/>
              <a:gd name="connsiteY8" fmla="*/ 456051 h 944099"/>
              <a:gd name="connsiteX9" fmla="*/ 937561 w 937561"/>
              <a:gd name="connsiteY9" fmla="*/ 364573 h 94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561" h="944099">
                <a:moveTo>
                  <a:pt x="937561" y="250278"/>
                </a:moveTo>
                <a:lnTo>
                  <a:pt x="723358" y="0"/>
                </a:lnTo>
                <a:lnTo>
                  <a:pt x="937561" y="0"/>
                </a:lnTo>
                <a:close/>
                <a:moveTo>
                  <a:pt x="937561" y="944099"/>
                </a:moveTo>
                <a:lnTo>
                  <a:pt x="0" y="944099"/>
                </a:lnTo>
                <a:lnTo>
                  <a:pt x="0" y="0"/>
                </a:lnTo>
                <a:lnTo>
                  <a:pt x="650841" y="0"/>
                </a:lnTo>
                <a:lnTo>
                  <a:pt x="487325" y="183928"/>
                </a:lnTo>
                <a:lnTo>
                  <a:pt x="857800" y="456051"/>
                </a:lnTo>
                <a:lnTo>
                  <a:pt x="937561" y="364573"/>
                </a:lnTo>
                <a:close/>
              </a:path>
            </a:pathLst>
          </a:custGeom>
        </p:spPr>
      </p:pic>
      <p:sp>
        <p:nvSpPr>
          <p:cNvPr id="86" name="文本框 85"/>
          <p:cNvSpPr txBox="1">
            <a:spLocks noChangeArrowheads="1"/>
          </p:cNvSpPr>
          <p:nvPr/>
        </p:nvSpPr>
        <p:spPr bwMode="auto">
          <a:xfrm>
            <a:off x="4077018" y="4525011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放入</a:t>
            </a:r>
          </a:p>
        </p:txBody>
      </p:sp>
      <p:sp>
        <p:nvSpPr>
          <p:cNvPr id="87" name="矩形 86"/>
          <p:cNvSpPr/>
          <p:nvPr/>
        </p:nvSpPr>
        <p:spPr>
          <a:xfrm>
            <a:off x="5227955" y="4123374"/>
            <a:ext cx="1128713" cy="11287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88" name="图片 8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2"/>
          <a:stretch>
            <a:fillRect/>
          </a:stretch>
        </p:blipFill>
        <p:spPr bwMode="auto">
          <a:xfrm rot="15378455">
            <a:off x="4514656" y="3454284"/>
            <a:ext cx="3040063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矩形 88"/>
          <p:cNvSpPr/>
          <p:nvPr/>
        </p:nvSpPr>
        <p:spPr>
          <a:xfrm>
            <a:off x="5232718" y="5137786"/>
            <a:ext cx="111125" cy="112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343843" y="5137786"/>
            <a:ext cx="112712" cy="112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456555" y="5137786"/>
            <a:ext cx="112713" cy="112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567680" y="5137786"/>
            <a:ext cx="112713" cy="112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680393" y="5137786"/>
            <a:ext cx="111125" cy="112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789930" y="5137786"/>
            <a:ext cx="112713" cy="112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901055" y="5137786"/>
            <a:ext cx="112713" cy="112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015355" y="5137786"/>
            <a:ext cx="112713" cy="112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129655" y="5137786"/>
            <a:ext cx="112713" cy="112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236018" y="5137786"/>
            <a:ext cx="112712" cy="112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99" name="图片 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68" y="5026661"/>
            <a:ext cx="112712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图片 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68" y="4910774"/>
            <a:ext cx="11271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图片 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68" y="4799649"/>
            <a:ext cx="11271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图片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68" y="4688524"/>
            <a:ext cx="11271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图片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43" y="4578986"/>
            <a:ext cx="112712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图片 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43" y="4461511"/>
            <a:ext cx="112712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图片 1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55" y="4344036"/>
            <a:ext cx="112712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图片 1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55" y="4232911"/>
            <a:ext cx="112712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图片 1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55" y="4120199"/>
            <a:ext cx="11271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1295776">
            <a:off x="5885430" y="4651835"/>
            <a:ext cx="1429918" cy="944099"/>
          </a:xfrm>
          <a:custGeom>
            <a:avLst/>
            <a:gdLst>
              <a:gd name="connsiteX0" fmla="*/ 937561 w 937561"/>
              <a:gd name="connsiteY0" fmla="*/ 250278 h 944099"/>
              <a:gd name="connsiteX1" fmla="*/ 723358 w 937561"/>
              <a:gd name="connsiteY1" fmla="*/ 0 h 944099"/>
              <a:gd name="connsiteX2" fmla="*/ 937561 w 937561"/>
              <a:gd name="connsiteY2" fmla="*/ 0 h 944099"/>
              <a:gd name="connsiteX3" fmla="*/ 937561 w 937561"/>
              <a:gd name="connsiteY3" fmla="*/ 944099 h 944099"/>
              <a:gd name="connsiteX4" fmla="*/ 0 w 937561"/>
              <a:gd name="connsiteY4" fmla="*/ 944099 h 944099"/>
              <a:gd name="connsiteX5" fmla="*/ 0 w 937561"/>
              <a:gd name="connsiteY5" fmla="*/ 0 h 944099"/>
              <a:gd name="connsiteX6" fmla="*/ 650841 w 937561"/>
              <a:gd name="connsiteY6" fmla="*/ 0 h 944099"/>
              <a:gd name="connsiteX7" fmla="*/ 487325 w 937561"/>
              <a:gd name="connsiteY7" fmla="*/ 183928 h 944099"/>
              <a:gd name="connsiteX8" fmla="*/ 857800 w 937561"/>
              <a:gd name="connsiteY8" fmla="*/ 456051 h 944099"/>
              <a:gd name="connsiteX9" fmla="*/ 937561 w 937561"/>
              <a:gd name="connsiteY9" fmla="*/ 364573 h 94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561" h="944099">
                <a:moveTo>
                  <a:pt x="937561" y="250278"/>
                </a:moveTo>
                <a:lnTo>
                  <a:pt x="723358" y="0"/>
                </a:lnTo>
                <a:lnTo>
                  <a:pt x="937561" y="0"/>
                </a:lnTo>
                <a:close/>
                <a:moveTo>
                  <a:pt x="937561" y="944099"/>
                </a:moveTo>
                <a:lnTo>
                  <a:pt x="0" y="944099"/>
                </a:lnTo>
                <a:lnTo>
                  <a:pt x="0" y="0"/>
                </a:lnTo>
                <a:lnTo>
                  <a:pt x="650841" y="0"/>
                </a:lnTo>
                <a:lnTo>
                  <a:pt x="487325" y="183928"/>
                </a:lnTo>
                <a:lnTo>
                  <a:pt x="857800" y="456051"/>
                </a:lnTo>
                <a:lnTo>
                  <a:pt x="937561" y="364573"/>
                </a:lnTo>
                <a:close/>
              </a:path>
            </a:pathLst>
          </a:custGeom>
        </p:spPr>
      </p:pic>
      <p:sp>
        <p:nvSpPr>
          <p:cNvPr id="109" name="文本框 108"/>
          <p:cNvSpPr txBox="1">
            <a:spLocks noChangeArrowheads="1"/>
          </p:cNvSpPr>
          <p:nvPr/>
        </p:nvSpPr>
        <p:spPr bwMode="auto">
          <a:xfrm>
            <a:off x="6228080" y="4480561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放入</a:t>
            </a:r>
          </a:p>
        </p:txBody>
      </p:sp>
      <p:sp>
        <p:nvSpPr>
          <p:cNvPr id="110" name="矩形 109"/>
          <p:cNvSpPr/>
          <p:nvPr/>
        </p:nvSpPr>
        <p:spPr>
          <a:xfrm>
            <a:off x="7361555" y="5229861"/>
            <a:ext cx="257175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7618730" y="5229861"/>
            <a:ext cx="255588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7874318" y="5229861"/>
            <a:ext cx="257175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8131493" y="5229861"/>
            <a:ext cx="255587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8383905" y="5229861"/>
            <a:ext cx="255588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8636318" y="5229861"/>
            <a:ext cx="257175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8893493" y="5229861"/>
            <a:ext cx="255587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9149080" y="5229861"/>
            <a:ext cx="257175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9406255" y="5229861"/>
            <a:ext cx="255588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9661843" y="5229861"/>
            <a:ext cx="255587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20" name="图片 1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43" y="4967924"/>
            <a:ext cx="257333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图片 1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43" y="4702811"/>
            <a:ext cx="25733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1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43" y="4447224"/>
            <a:ext cx="257333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图片 1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43" y="4190049"/>
            <a:ext cx="257333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图片 1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43" y="3932874"/>
            <a:ext cx="257333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43" y="3683636"/>
            <a:ext cx="25733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图片 1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43" y="3443924"/>
            <a:ext cx="257333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图片 1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43" y="3186749"/>
            <a:ext cx="257333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图片 1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80" y="2931161"/>
            <a:ext cx="25717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文本框 128"/>
          <p:cNvSpPr txBox="1">
            <a:spLocks noChangeArrowheads="1"/>
          </p:cNvSpPr>
          <p:nvPr/>
        </p:nvSpPr>
        <p:spPr bwMode="auto">
          <a:xfrm>
            <a:off x="2394466" y="2469496"/>
            <a:ext cx="3316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平方米</a:t>
            </a:r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=100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平方分米</a:t>
            </a:r>
          </a:p>
        </p:txBody>
      </p:sp>
      <p:sp>
        <p:nvSpPr>
          <p:cNvPr id="1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1" grpId="0"/>
      <p:bldP spid="86" grpId="0"/>
      <p:bldP spid="86" grpId="1"/>
      <p:bldP spid="87" grpId="0" bldLvl="0" animBg="1"/>
      <p:bldP spid="87" grpId="1" bldLvl="0" animBg="1"/>
      <p:bldP spid="89" grpId="0" bldLvl="0" animBg="1"/>
      <p:bldP spid="89" grpId="1" bldLvl="0" animBg="1"/>
      <p:bldP spid="90" grpId="0" bldLvl="0" animBg="1"/>
      <p:bldP spid="90" grpId="1" bldLvl="0" animBg="1"/>
      <p:bldP spid="91" grpId="0" bldLvl="0" animBg="1"/>
      <p:bldP spid="91" grpId="1" bldLvl="0" animBg="1"/>
      <p:bldP spid="92" grpId="0" bldLvl="0" animBg="1"/>
      <p:bldP spid="92" grpId="1" bldLvl="0" animBg="1"/>
      <p:bldP spid="93" grpId="0" bldLvl="0" animBg="1"/>
      <p:bldP spid="93" grpId="1" bldLvl="0" animBg="1"/>
      <p:bldP spid="94" grpId="0" bldLvl="0" animBg="1"/>
      <p:bldP spid="94" grpId="1" bldLvl="0" animBg="1"/>
      <p:bldP spid="95" grpId="0" bldLvl="0" animBg="1"/>
      <p:bldP spid="95" grpId="1" bldLvl="0" animBg="1"/>
      <p:bldP spid="96" grpId="0" bldLvl="0" animBg="1"/>
      <p:bldP spid="96" grpId="1" bldLvl="0" animBg="1"/>
      <p:bldP spid="97" grpId="0" bldLvl="0" animBg="1"/>
      <p:bldP spid="97" grpId="1" bldLvl="0" animBg="1"/>
      <p:bldP spid="98" grpId="0" bldLvl="0" animBg="1"/>
      <p:bldP spid="98" grpId="1" bldLvl="0" animBg="1"/>
      <p:bldP spid="109" grpId="0"/>
      <p:bldP spid="109" grpId="1"/>
      <p:bldP spid="110" grpId="0" bldLvl="0" animBg="1"/>
      <p:bldP spid="110" grpId="1" bldLvl="0" animBg="1"/>
      <p:bldP spid="111" grpId="0" bldLvl="0" animBg="1"/>
      <p:bldP spid="111" grpId="1" bldLvl="0" animBg="1"/>
      <p:bldP spid="112" grpId="0" bldLvl="0" animBg="1"/>
      <p:bldP spid="112" grpId="1" bldLvl="0" animBg="1"/>
      <p:bldP spid="113" grpId="0" bldLvl="0" animBg="1"/>
      <p:bldP spid="113" grpId="1" bldLvl="0" animBg="1"/>
      <p:bldP spid="114" grpId="0" bldLvl="0" animBg="1"/>
      <p:bldP spid="114" grpId="1" bldLvl="0" animBg="1"/>
      <p:bldP spid="115" grpId="0" bldLvl="0" animBg="1"/>
      <p:bldP spid="115" grpId="1" bldLvl="0" animBg="1"/>
      <p:bldP spid="116" grpId="0" bldLvl="0" animBg="1"/>
      <p:bldP spid="116" grpId="1" bldLvl="0" animBg="1"/>
      <p:bldP spid="117" grpId="0" bldLvl="0" animBg="1"/>
      <p:bldP spid="117" grpId="1" bldLvl="0" animBg="1"/>
      <p:bldP spid="118" grpId="0" bldLvl="0" animBg="1"/>
      <p:bldP spid="118" grpId="1" bldLvl="0" animBg="1"/>
      <p:bldP spid="119" grpId="0" bldLvl="0" animBg="1"/>
      <p:bldP spid="119" grpId="1" bldLvl="0" animBg="1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268528" y="3011493"/>
            <a:ext cx="2557462" cy="2549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07504" y="2376821"/>
            <a:ext cx="5310188" cy="5365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>
            <a:off x="3409757" y="3822018"/>
            <a:ext cx="4057331" cy="2042410"/>
          </a:xfrm>
          <a:custGeom>
            <a:avLst/>
            <a:gdLst>
              <a:gd name="connsiteX0" fmla="*/ 937561 w 937561"/>
              <a:gd name="connsiteY0" fmla="*/ 250278 h 944099"/>
              <a:gd name="connsiteX1" fmla="*/ 723358 w 937561"/>
              <a:gd name="connsiteY1" fmla="*/ 0 h 944099"/>
              <a:gd name="connsiteX2" fmla="*/ 937561 w 937561"/>
              <a:gd name="connsiteY2" fmla="*/ 0 h 944099"/>
              <a:gd name="connsiteX3" fmla="*/ 937561 w 937561"/>
              <a:gd name="connsiteY3" fmla="*/ 944099 h 944099"/>
              <a:gd name="connsiteX4" fmla="*/ 0 w 937561"/>
              <a:gd name="connsiteY4" fmla="*/ 944099 h 944099"/>
              <a:gd name="connsiteX5" fmla="*/ 0 w 937561"/>
              <a:gd name="connsiteY5" fmla="*/ 0 h 944099"/>
              <a:gd name="connsiteX6" fmla="*/ 650841 w 937561"/>
              <a:gd name="connsiteY6" fmla="*/ 0 h 944099"/>
              <a:gd name="connsiteX7" fmla="*/ 487325 w 937561"/>
              <a:gd name="connsiteY7" fmla="*/ 183928 h 944099"/>
              <a:gd name="connsiteX8" fmla="*/ 857800 w 937561"/>
              <a:gd name="connsiteY8" fmla="*/ 456051 h 944099"/>
              <a:gd name="connsiteX9" fmla="*/ 937561 w 937561"/>
              <a:gd name="connsiteY9" fmla="*/ 364573 h 94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561" h="944099">
                <a:moveTo>
                  <a:pt x="937561" y="250278"/>
                </a:moveTo>
                <a:lnTo>
                  <a:pt x="723358" y="0"/>
                </a:lnTo>
                <a:lnTo>
                  <a:pt x="937561" y="0"/>
                </a:lnTo>
                <a:close/>
                <a:moveTo>
                  <a:pt x="937561" y="944099"/>
                </a:moveTo>
                <a:lnTo>
                  <a:pt x="0" y="944099"/>
                </a:lnTo>
                <a:lnTo>
                  <a:pt x="0" y="0"/>
                </a:lnTo>
                <a:lnTo>
                  <a:pt x="650841" y="0"/>
                </a:lnTo>
                <a:lnTo>
                  <a:pt x="487325" y="183928"/>
                </a:lnTo>
                <a:lnTo>
                  <a:pt x="857800" y="456051"/>
                </a:lnTo>
                <a:lnTo>
                  <a:pt x="937561" y="364573"/>
                </a:lnTo>
                <a:close/>
              </a:path>
            </a:pathLst>
          </a:custGeom>
        </p:spPr>
      </p:pic>
      <p:sp>
        <p:nvSpPr>
          <p:cNvPr id="36" name="文本框 14"/>
          <p:cNvSpPr txBox="1">
            <a:spLocks noChangeArrowheads="1"/>
          </p:cNvSpPr>
          <p:nvPr/>
        </p:nvSpPr>
        <p:spPr bwMode="auto">
          <a:xfrm>
            <a:off x="3117215" y="5013330"/>
            <a:ext cx="4571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1cm</a:t>
            </a:r>
            <a:endParaRPr lang="zh-CN" altLang="en-US" sz="1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660" y="1269985"/>
            <a:ext cx="1127125" cy="160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27"/>
          <p:cNvSpPr>
            <a:spLocks noChangeArrowheads="1"/>
          </p:cNvSpPr>
          <p:nvPr/>
        </p:nvSpPr>
        <p:spPr bwMode="auto">
          <a:xfrm>
            <a:off x="2101935" y="1248774"/>
            <a:ext cx="4132263" cy="585787"/>
          </a:xfrm>
          <a:prstGeom prst="wedgeRoundRectCallout">
            <a:avLst>
              <a:gd name="adj1" fmla="val -56979"/>
              <a:gd name="adj2" fmla="val 31889"/>
              <a:gd name="adj3" fmla="val 16667"/>
            </a:avLst>
          </a:prstGeom>
          <a:solidFill>
            <a:srgbClr val="FFFFFF"/>
          </a:solidFill>
          <a:ln w="19050">
            <a:solidFill>
              <a:srgbClr val="FC6E51"/>
            </a:solidFill>
            <a:miter lim="800000"/>
          </a:ln>
        </p:spPr>
        <p:txBody>
          <a:bodyPr/>
          <a:lstStyle/>
          <a:p>
            <a:pPr>
              <a:defRPr/>
            </a:pP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它们之间有怎样的关系？</a:t>
            </a:r>
          </a:p>
        </p:txBody>
      </p:sp>
      <p:sp>
        <p:nvSpPr>
          <p:cNvPr id="39" name="矩形 38"/>
          <p:cNvSpPr/>
          <p:nvPr/>
        </p:nvSpPr>
        <p:spPr>
          <a:xfrm>
            <a:off x="5365115" y="5080005"/>
            <a:ext cx="255588" cy="2555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275965" y="5249868"/>
            <a:ext cx="47625" cy="460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" name="文本框 12"/>
          <p:cNvSpPr txBox="1">
            <a:spLocks noChangeArrowheads="1"/>
          </p:cNvSpPr>
          <p:nvPr/>
        </p:nvSpPr>
        <p:spPr bwMode="auto">
          <a:xfrm>
            <a:off x="4742815" y="5586418"/>
            <a:ext cx="1632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平方分米</a:t>
            </a:r>
          </a:p>
        </p:txBody>
      </p:sp>
      <p:sp>
        <p:nvSpPr>
          <p:cNvPr id="42" name="文本框 13"/>
          <p:cNvSpPr txBox="1">
            <a:spLocks noChangeArrowheads="1"/>
          </p:cNvSpPr>
          <p:nvPr/>
        </p:nvSpPr>
        <p:spPr bwMode="auto">
          <a:xfrm>
            <a:off x="2539365" y="5588005"/>
            <a:ext cx="1632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平方厘米</a:t>
            </a:r>
          </a:p>
        </p:txBody>
      </p:sp>
      <p:sp>
        <p:nvSpPr>
          <p:cNvPr id="43" name="文本框 28"/>
          <p:cNvSpPr txBox="1">
            <a:spLocks noChangeArrowheads="1"/>
          </p:cNvSpPr>
          <p:nvPr/>
        </p:nvSpPr>
        <p:spPr bwMode="auto">
          <a:xfrm>
            <a:off x="8076565" y="5586418"/>
            <a:ext cx="131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平方米</a:t>
            </a:r>
          </a:p>
        </p:txBody>
      </p:sp>
      <p:sp>
        <p:nvSpPr>
          <p:cNvPr id="44" name="文本框 15"/>
          <p:cNvSpPr txBox="1">
            <a:spLocks noChangeArrowheads="1"/>
          </p:cNvSpPr>
          <p:nvPr/>
        </p:nvSpPr>
        <p:spPr bwMode="auto">
          <a:xfrm>
            <a:off x="5214303" y="4675193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1dm</a:t>
            </a: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5" name="左大括号 44"/>
          <p:cNvSpPr/>
          <p:nvPr/>
        </p:nvSpPr>
        <p:spPr>
          <a:xfrm rot="5400000">
            <a:off x="5477034" y="4898237"/>
            <a:ext cx="46037" cy="228600"/>
          </a:xfrm>
          <a:prstGeom prst="leftBrace">
            <a:avLst>
              <a:gd name="adj1" fmla="val 355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6" name="左大括号 45"/>
          <p:cNvSpPr/>
          <p:nvPr/>
        </p:nvSpPr>
        <p:spPr>
          <a:xfrm rot="5400000">
            <a:off x="8417084" y="1659737"/>
            <a:ext cx="231775" cy="2528887"/>
          </a:xfrm>
          <a:prstGeom prst="leftBrace">
            <a:avLst>
              <a:gd name="adj1" fmla="val 3554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7" name="文本框 19"/>
          <p:cNvSpPr txBox="1">
            <a:spLocks noChangeArrowheads="1"/>
          </p:cNvSpPr>
          <p:nvPr/>
        </p:nvSpPr>
        <p:spPr bwMode="auto">
          <a:xfrm>
            <a:off x="8301990" y="2486030"/>
            <a:ext cx="546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1m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8" name="文本框 50"/>
          <p:cNvSpPr txBox="1">
            <a:spLocks noChangeArrowheads="1"/>
          </p:cNvSpPr>
          <p:nvPr/>
        </p:nvSpPr>
        <p:spPr bwMode="auto">
          <a:xfrm>
            <a:off x="2101935" y="1929463"/>
            <a:ext cx="3632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平方分米</a:t>
            </a:r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=100</a:t>
            </a: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平方厘米</a:t>
            </a:r>
          </a:p>
        </p:txBody>
      </p:sp>
      <p:sp>
        <p:nvSpPr>
          <p:cNvPr id="49" name="文本框 72"/>
          <p:cNvSpPr txBox="1">
            <a:spLocks noChangeArrowheads="1"/>
          </p:cNvSpPr>
          <p:nvPr/>
        </p:nvSpPr>
        <p:spPr bwMode="auto">
          <a:xfrm>
            <a:off x="2158365" y="2420292"/>
            <a:ext cx="3316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平方米</a:t>
            </a:r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=100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平方分米</a:t>
            </a: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5203190" y="3887793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放入</a:t>
            </a:r>
          </a:p>
        </p:txBody>
      </p:sp>
      <p:grpSp>
        <p:nvGrpSpPr>
          <p:cNvPr id="51" name="组合 50"/>
          <p:cNvGrpSpPr/>
          <p:nvPr/>
        </p:nvGrpSpPr>
        <p:grpSpPr bwMode="auto">
          <a:xfrm>
            <a:off x="6020753" y="4098930"/>
            <a:ext cx="2913062" cy="3119438"/>
            <a:chOff x="4100201" y="2853643"/>
            <a:chExt cx="2912988" cy="3119569"/>
          </a:xfrm>
        </p:grpSpPr>
        <p:sp>
          <p:nvSpPr>
            <p:cNvPr id="52" name="任意多边形: 形状 85"/>
            <p:cNvSpPr/>
            <p:nvPr/>
          </p:nvSpPr>
          <p:spPr>
            <a:xfrm rot="17562922">
              <a:off x="4628772" y="3241066"/>
              <a:ext cx="1558990" cy="1692232"/>
            </a:xfrm>
            <a:custGeom>
              <a:avLst/>
              <a:gdLst>
                <a:gd name="connsiteX0" fmla="*/ 1507951 w 1560321"/>
                <a:gd name="connsiteY0" fmla="*/ 454775 h 1692694"/>
                <a:gd name="connsiteX1" fmla="*/ 1560321 w 1560321"/>
                <a:gd name="connsiteY1" fmla="*/ 834284 h 1692694"/>
                <a:gd name="connsiteX2" fmla="*/ 1412155 w 1560321"/>
                <a:gd name="connsiteY2" fmla="*/ 1224009 h 1692694"/>
                <a:gd name="connsiteX3" fmla="*/ 1140619 w 1560321"/>
                <a:gd name="connsiteY3" fmla="*/ 1534299 h 1692694"/>
                <a:gd name="connsiteX4" fmla="*/ 878644 w 1560321"/>
                <a:gd name="connsiteY4" fmla="*/ 1652161 h 1692694"/>
                <a:gd name="connsiteX5" fmla="*/ 625260 w 1560321"/>
                <a:gd name="connsiteY5" fmla="*/ 1692694 h 1692694"/>
                <a:gd name="connsiteX6" fmla="*/ 503423 w 1560321"/>
                <a:gd name="connsiteY6" fmla="*/ 1692321 h 1692694"/>
                <a:gd name="connsiteX7" fmla="*/ 0 w 1560321"/>
                <a:gd name="connsiteY7" fmla="*/ 476386 h 1692694"/>
                <a:gd name="connsiteX8" fmla="*/ 1139820 w 1560321"/>
                <a:gd name="connsiteY8" fmla="*/ 0 h 1692694"/>
                <a:gd name="connsiteX9" fmla="*/ 1365125 w 1560321"/>
                <a:gd name="connsiteY9" fmla="*/ 211445 h 169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0321" h="1692694">
                  <a:moveTo>
                    <a:pt x="1507951" y="454775"/>
                  </a:moveTo>
                  <a:lnTo>
                    <a:pt x="1560321" y="834284"/>
                  </a:lnTo>
                  <a:lnTo>
                    <a:pt x="1412155" y="1224009"/>
                  </a:lnTo>
                  <a:lnTo>
                    <a:pt x="1140619" y="1534299"/>
                  </a:lnTo>
                  <a:lnTo>
                    <a:pt x="878644" y="1652161"/>
                  </a:lnTo>
                  <a:lnTo>
                    <a:pt x="625260" y="1692694"/>
                  </a:lnTo>
                  <a:lnTo>
                    <a:pt x="503423" y="1692321"/>
                  </a:lnTo>
                  <a:lnTo>
                    <a:pt x="0" y="476386"/>
                  </a:lnTo>
                  <a:lnTo>
                    <a:pt x="1139820" y="0"/>
                  </a:lnTo>
                  <a:lnTo>
                    <a:pt x="1365125" y="211445"/>
                  </a:lnTo>
                  <a:close/>
                </a:path>
              </a:pathLst>
            </a:custGeom>
            <a:solidFill>
              <a:srgbClr val="FFE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pic>
          <p:nvPicPr>
            <p:cNvPr id="53" name="图片 8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22"/>
            <a:stretch>
              <a:fillRect/>
            </a:stretch>
          </p:blipFill>
          <p:spPr bwMode="auto">
            <a:xfrm rot="-6221545">
              <a:off x="3996907" y="2956931"/>
              <a:ext cx="3119569" cy="291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矩形 53"/>
          <p:cNvSpPr/>
          <p:nvPr/>
        </p:nvSpPr>
        <p:spPr>
          <a:xfrm>
            <a:off x="6692265" y="5695955"/>
            <a:ext cx="212725" cy="21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904990" y="5699130"/>
            <a:ext cx="214313" cy="2111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109778" y="5697543"/>
            <a:ext cx="214312" cy="21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7292340" y="552768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……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58" name="图片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15" y="5478468"/>
            <a:ext cx="6397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15" y="5272093"/>
            <a:ext cx="6397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6830675" y="4718055"/>
            <a:ext cx="4616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pPr eaLnBrk="0" hangingPunct="0"/>
            <a:r>
              <a:rPr lang="en-US" altLang="zh-CN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……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8041640" y="5103818"/>
            <a:ext cx="2000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每排：</a:t>
            </a:r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</a:t>
            </a: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个</a:t>
            </a:r>
          </a:p>
        </p:txBody>
      </p:sp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9792653" y="4105280"/>
            <a:ext cx="105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</a:t>
            </a: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排</a:t>
            </a: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5177904" y="2422750"/>
            <a:ext cx="2553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=10000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平方厘米</a:t>
            </a:r>
          </a:p>
        </p:txBody>
      </p:sp>
      <p:sp>
        <p:nvSpPr>
          <p:cNvPr id="10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50" grpId="0"/>
      <p:bldP spid="50" grpId="1"/>
      <p:bldP spid="54" grpId="0" bldLvl="0" animBg="1"/>
      <p:bldP spid="54" grpId="1" bldLvl="0" animBg="1"/>
      <p:bldP spid="55" grpId="0" bldLvl="0" animBg="1"/>
      <p:bldP spid="55" grpId="1" bldLvl="0" animBg="1"/>
      <p:bldP spid="56" grpId="0" bldLvl="0" animBg="1"/>
      <p:bldP spid="56" grpId="1" bldLvl="0" animBg="1"/>
      <p:bldP spid="57" grpId="0"/>
      <p:bldP spid="57" grpId="1"/>
      <p:bldP spid="60" grpId="0"/>
      <p:bldP spid="60" grpId="1"/>
      <p:bldP spid="61" grpId="0"/>
      <p:bldP spid="61" grpId="1"/>
      <p:bldP spid="62" grpId="0"/>
      <p:bldP spid="62" grpId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163" y="1240631"/>
            <a:ext cx="4877673" cy="32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660400" y="5512051"/>
            <a:ext cx="81138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defTabSz="1219200" eaLnBrk="0" hangingPunct="0"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鸟巢”真壮观呀！它的占地面积约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" name="对话气泡: 圆角矩形 3"/>
          <p:cNvSpPr/>
          <p:nvPr/>
        </p:nvSpPr>
        <p:spPr>
          <a:xfrm>
            <a:off x="185194" y="4803494"/>
            <a:ext cx="6777685" cy="628309"/>
          </a:xfrm>
          <a:prstGeom prst="wedgeRoundRectCallout">
            <a:avLst>
              <a:gd name="adj1" fmla="val 35428"/>
              <a:gd name="adj2" fmla="val 7136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zh-CN" altLang="en-US" sz="2400" kern="0" dirty="0">
                <a:solidFill>
                  <a:srgbClr val="99003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测量土地的面积，可以用“公顷”做单位。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467" y="3319210"/>
            <a:ext cx="1731433" cy="173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7238303" y="2200437"/>
            <a:ext cx="2549164" cy="765978"/>
          </a:xfrm>
          <a:prstGeom prst="wedgeRoundRectCallout">
            <a:avLst>
              <a:gd name="adj1" fmla="val 58137"/>
              <a:gd name="adj2" fmla="val 49062"/>
              <a:gd name="adj3" fmla="val 16667"/>
            </a:avLst>
          </a:prstGeom>
          <a:solidFill>
            <a:srgbClr val="FFFFFF"/>
          </a:solidFill>
          <a:ln w="19050">
            <a:solidFill>
              <a:srgbClr val="FC6E51"/>
            </a:solidFill>
            <a:miter lim="800000"/>
          </a:ln>
        </p:spPr>
        <p:txBody>
          <a:bodyPr/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公顷有多大呢？</a:t>
            </a:r>
          </a:p>
        </p:txBody>
      </p:sp>
      <p:sp>
        <p:nvSpPr>
          <p:cNvPr id="6" name="矩形 5"/>
          <p:cNvSpPr/>
          <p:nvPr/>
        </p:nvSpPr>
        <p:spPr>
          <a:xfrm>
            <a:off x="1820334" y="1308261"/>
            <a:ext cx="4635500" cy="4631267"/>
          </a:xfrm>
          <a:prstGeom prst="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650808" y="1308260"/>
            <a:ext cx="973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100m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650808" y="3429277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20334" y="1308261"/>
            <a:ext cx="463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820333" y="1308261"/>
            <a:ext cx="0" cy="4631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820333" y="3198445"/>
            <a:ext cx="973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100m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t="6905" r="1794" b="7697"/>
          <a:stretch>
            <a:fillRect/>
          </a:stretch>
        </p:blipFill>
        <p:spPr bwMode="auto">
          <a:xfrm>
            <a:off x="5729468" y="1908723"/>
            <a:ext cx="4925270" cy="273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539" y="3669878"/>
            <a:ext cx="1615251" cy="23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对话气泡: 圆角矩形 14"/>
          <p:cNvSpPr/>
          <p:nvPr/>
        </p:nvSpPr>
        <p:spPr>
          <a:xfrm>
            <a:off x="2098041" y="2272797"/>
            <a:ext cx="3063239" cy="1494366"/>
          </a:xfrm>
          <a:prstGeom prst="wedgeRoundRectCallout">
            <a:avLst>
              <a:gd name="adj1" fmla="val -38359"/>
              <a:gd name="adj2" fmla="val 64122"/>
              <a:gd name="adj3" fmla="val 16667"/>
            </a:avLst>
          </a:prstGeom>
          <a:solidFill>
            <a:srgbClr val="FFFD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400m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跑道围起来的部分的面积大约是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公顷。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6015344" y="2272797"/>
            <a:ext cx="4353518" cy="2004977"/>
          </a:xfrm>
          <a:prstGeom prst="roundRect">
            <a:avLst>
              <a:gd name="adj" fmla="val 46151"/>
            </a:avLst>
          </a:prstGeom>
          <a:solidFill>
            <a:srgbClr val="6F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" grpId="0" bldLvl="0" animBg="1"/>
      <p:bldP spid="2" grpId="1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宽屏</PresentationFormat>
  <Paragraphs>219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FandolFang R</vt:lpstr>
      <vt:lpstr>思源黑体 CN Light</vt:lpstr>
      <vt:lpstr>思源黑体 CN Medium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2020-07-02T02:23:18Z</dcterms:created>
  <dcterms:modified xsi:type="dcterms:W3CDTF">2021-01-08T23:15:35Z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