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7" r:id="rId12"/>
    <p:sldId id="267" r:id="rId13"/>
    <p:sldId id="269" r:id="rId14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BF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416"/>
        <p:guide pos="7256"/>
        <p:guide orient="horz" pos="600"/>
        <p:guide orient="horz" pos="664"/>
        <p:guide orient="horz" pos="3928"/>
        <p:guide orient="horz" pos="386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F2EA437-B6AA-41E9-B7F6-6348D0BA3E12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4EB2CB0-8294-4AB9-A844-D9FA6B17003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08D0FF8-3DBC-4E67-AD28-2044A47AE014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4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B4BF8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B4BF8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u5xt02.sw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4015" y="2060575"/>
            <a:ext cx="7335520" cy="2824480"/>
            <a:chOff x="6147269" y="2844265"/>
            <a:chExt cx="5309554" cy="2076459"/>
          </a:xfrm>
        </p:grpSpPr>
        <p:grpSp>
          <p:nvGrpSpPr>
            <p:cNvPr id="3" name="组合 2"/>
            <p:cNvGrpSpPr/>
            <p:nvPr/>
          </p:nvGrpSpPr>
          <p:grpSpPr>
            <a:xfrm>
              <a:off x="6147269" y="3331609"/>
              <a:ext cx="5309554" cy="1589115"/>
              <a:chOff x="-4714868" y="2110674"/>
              <a:chExt cx="5309554" cy="1589115"/>
            </a:xfrm>
          </p:grpSpPr>
          <p:sp>
            <p:nvSpPr>
              <p:cNvPr id="5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90A05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>
                <a:off x="-4714868" y="2110674"/>
                <a:ext cx="5309554" cy="1036393"/>
                <a:chOff x="-4714868" y="2110674"/>
                <a:chExt cx="5309554" cy="1036393"/>
              </a:xfrm>
            </p:grpSpPr>
            <p:sp>
              <p:nvSpPr>
                <p:cNvPr id="7" name="文本框 6"/>
                <p:cNvSpPr txBox="1"/>
                <p:nvPr/>
              </p:nvSpPr>
              <p:spPr>
                <a:xfrm>
                  <a:off x="-4714868" y="2808615"/>
                  <a:ext cx="5033249" cy="338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8" name="直接连接符 7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9" name="文本占位符 19"/>
                <p:cNvSpPr txBox="1"/>
                <p:nvPr/>
              </p:nvSpPr>
              <p:spPr>
                <a:xfrm>
                  <a:off x="-4708756" y="2110674"/>
                  <a:ext cx="5303442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4800" b="1" dirty="0">
                      <a:solidFill>
                        <a:srgbClr val="90A056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3</a:t>
                  </a:r>
                  <a:r>
                    <a:rPr kumimoji="0" lang="en-US" altLang="zh-C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90A056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.5 </a:t>
                  </a:r>
                  <a:r>
                    <a:rPr lang="zh-CN" altLang="en-US" sz="4800" b="1" dirty="0">
                      <a:solidFill>
                        <a:srgbClr val="90A056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 点到直线的距离 </a:t>
                  </a:r>
                </a:p>
              </p:txBody>
            </p:sp>
          </p:grpSp>
        </p:grpSp>
        <p:sp>
          <p:nvSpPr>
            <p:cNvPr id="4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第三单元  角的度量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90A056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人教版小学数学四年级上册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5" t="343" r="13089" b="54637"/>
          <a:stretch>
            <a:fillRect/>
          </a:stretch>
        </p:blipFill>
        <p:spPr>
          <a:xfrm>
            <a:off x="9682146" y="-11575"/>
            <a:ext cx="2694241" cy="3125318"/>
          </a:xfrm>
          <a:custGeom>
            <a:avLst/>
            <a:gdLst>
              <a:gd name="connsiteX0" fmla="*/ 0 w 2265031"/>
              <a:gd name="connsiteY0" fmla="*/ 0 h 2627435"/>
              <a:gd name="connsiteX1" fmla="*/ 2265031 w 2265031"/>
              <a:gd name="connsiteY1" fmla="*/ 1313717 h 2627435"/>
              <a:gd name="connsiteX2" fmla="*/ 0 w 2265031"/>
              <a:gd name="connsiteY2" fmla="*/ 2627435 h 2627435"/>
              <a:gd name="connsiteX3" fmla="*/ 0 w 2265031"/>
              <a:gd name="connsiteY3" fmla="*/ 0 h 262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5031" h="2627435">
                <a:moveTo>
                  <a:pt x="0" y="0"/>
                </a:moveTo>
                <a:lnTo>
                  <a:pt x="2265031" y="1313717"/>
                </a:lnTo>
                <a:lnTo>
                  <a:pt x="0" y="262743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2" t="1039" r="41772" b="53941"/>
          <a:stretch>
            <a:fillRect/>
          </a:stretch>
        </p:blipFill>
        <p:spPr>
          <a:xfrm>
            <a:off x="6927658" y="11575"/>
            <a:ext cx="2694241" cy="3125318"/>
          </a:xfrm>
          <a:custGeom>
            <a:avLst/>
            <a:gdLst>
              <a:gd name="connsiteX0" fmla="*/ 2265031 w 2265031"/>
              <a:gd name="connsiteY0" fmla="*/ 0 h 2627435"/>
              <a:gd name="connsiteX1" fmla="*/ 2265031 w 2265031"/>
              <a:gd name="connsiteY1" fmla="*/ 2627435 h 2627435"/>
              <a:gd name="connsiteX2" fmla="*/ 0 w 2265031"/>
              <a:gd name="connsiteY2" fmla="*/ 1313717 h 2627435"/>
              <a:gd name="connsiteX3" fmla="*/ 2265031 w 2265031"/>
              <a:gd name="connsiteY3" fmla="*/ 0 h 262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5031" h="2627435">
                <a:moveTo>
                  <a:pt x="2265031" y="0"/>
                </a:moveTo>
                <a:lnTo>
                  <a:pt x="2265031" y="2627435"/>
                </a:lnTo>
                <a:lnTo>
                  <a:pt x="0" y="1313717"/>
                </a:lnTo>
                <a:lnTo>
                  <a:pt x="2265031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0" t="24420" r="12964" b="30560"/>
          <a:stretch>
            <a:fillRect/>
          </a:stretch>
        </p:blipFill>
        <p:spPr>
          <a:xfrm>
            <a:off x="9692593" y="1609810"/>
            <a:ext cx="2694241" cy="3125318"/>
          </a:xfrm>
          <a:custGeom>
            <a:avLst/>
            <a:gdLst>
              <a:gd name="connsiteX0" fmla="*/ 2265031 w 2265031"/>
              <a:gd name="connsiteY0" fmla="*/ 0 h 2627435"/>
              <a:gd name="connsiteX1" fmla="*/ 2265031 w 2265031"/>
              <a:gd name="connsiteY1" fmla="*/ 2627435 h 2627435"/>
              <a:gd name="connsiteX2" fmla="*/ 0 w 2265031"/>
              <a:gd name="connsiteY2" fmla="*/ 1313717 h 2627435"/>
              <a:gd name="connsiteX3" fmla="*/ 2265031 w 2265031"/>
              <a:gd name="connsiteY3" fmla="*/ 0 h 262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5031" h="2627435">
                <a:moveTo>
                  <a:pt x="2265031" y="0"/>
                </a:moveTo>
                <a:lnTo>
                  <a:pt x="2265031" y="2627435"/>
                </a:lnTo>
                <a:lnTo>
                  <a:pt x="0" y="1313717"/>
                </a:lnTo>
                <a:lnTo>
                  <a:pt x="2265031" y="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3" t="31684" r="33501" b="23296"/>
          <a:stretch>
            <a:fillRect/>
          </a:stretch>
        </p:blipFill>
        <p:spPr>
          <a:xfrm>
            <a:off x="7743645" y="2133218"/>
            <a:ext cx="2694241" cy="3125318"/>
          </a:xfrm>
          <a:custGeom>
            <a:avLst/>
            <a:gdLst>
              <a:gd name="connsiteX0" fmla="*/ 0 w 2265031"/>
              <a:gd name="connsiteY0" fmla="*/ 0 h 2627435"/>
              <a:gd name="connsiteX1" fmla="*/ 2265031 w 2265031"/>
              <a:gd name="connsiteY1" fmla="*/ 1313717 h 2627435"/>
              <a:gd name="connsiteX2" fmla="*/ 0 w 2265031"/>
              <a:gd name="connsiteY2" fmla="*/ 2627435 h 2627435"/>
              <a:gd name="connsiteX3" fmla="*/ 0 w 2265031"/>
              <a:gd name="connsiteY3" fmla="*/ 0 h 262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5031" h="2627435">
                <a:moveTo>
                  <a:pt x="0" y="0"/>
                </a:moveTo>
                <a:lnTo>
                  <a:pt x="2265031" y="1313717"/>
                </a:lnTo>
                <a:lnTo>
                  <a:pt x="0" y="262743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5" t="55234" r="32700"/>
          <a:stretch>
            <a:fillRect/>
          </a:stretch>
        </p:blipFill>
        <p:spPr>
          <a:xfrm>
            <a:off x="7802764" y="3747860"/>
            <a:ext cx="2710708" cy="3107731"/>
          </a:xfrm>
          <a:custGeom>
            <a:avLst/>
            <a:gdLst>
              <a:gd name="connsiteX0" fmla="*/ 2278875 w 2278875"/>
              <a:gd name="connsiteY0" fmla="*/ 0 h 2612650"/>
              <a:gd name="connsiteX1" fmla="*/ 2266813 w 2278875"/>
              <a:gd name="connsiteY1" fmla="*/ 2612650 h 2612650"/>
              <a:gd name="connsiteX2" fmla="*/ 2256823 w 2278875"/>
              <a:gd name="connsiteY2" fmla="*/ 2612650 h 2612650"/>
              <a:gd name="connsiteX3" fmla="*/ 0 w 2278875"/>
              <a:gd name="connsiteY3" fmla="*/ 1307725 h 2612650"/>
              <a:gd name="connsiteX4" fmla="*/ 2278875 w 2278875"/>
              <a:gd name="connsiteY4" fmla="*/ 0 h 261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8875" h="2612650">
                <a:moveTo>
                  <a:pt x="2278875" y="0"/>
                </a:moveTo>
                <a:lnTo>
                  <a:pt x="2266813" y="2612650"/>
                </a:lnTo>
                <a:lnTo>
                  <a:pt x="2256823" y="2612650"/>
                </a:lnTo>
                <a:lnTo>
                  <a:pt x="0" y="1307725"/>
                </a:lnTo>
                <a:lnTo>
                  <a:pt x="2278875" y="0"/>
                </a:lnTo>
                <a:close/>
              </a:path>
            </a:pathLst>
          </a:cu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6" t="55323" r="4188"/>
          <a:stretch>
            <a:fillRect/>
          </a:stretch>
        </p:blipFill>
        <p:spPr>
          <a:xfrm>
            <a:off x="10586230" y="3772561"/>
            <a:ext cx="2694240" cy="3101497"/>
          </a:xfrm>
          <a:custGeom>
            <a:avLst/>
            <a:gdLst>
              <a:gd name="connsiteX0" fmla="*/ 0 w 2265031"/>
              <a:gd name="connsiteY0" fmla="*/ 0 h 2607409"/>
              <a:gd name="connsiteX1" fmla="*/ 2265031 w 2265031"/>
              <a:gd name="connsiteY1" fmla="*/ 1313717 h 2607409"/>
              <a:gd name="connsiteX2" fmla="*/ 34528 w 2265031"/>
              <a:gd name="connsiteY2" fmla="*/ 2607409 h 2607409"/>
              <a:gd name="connsiteX3" fmla="*/ 0 w 2265031"/>
              <a:gd name="connsiteY3" fmla="*/ 2607409 h 2607409"/>
              <a:gd name="connsiteX4" fmla="*/ 0 w 2265031"/>
              <a:gd name="connsiteY4" fmla="*/ 0 h 260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5031" h="2607409">
                <a:moveTo>
                  <a:pt x="0" y="0"/>
                </a:moveTo>
                <a:lnTo>
                  <a:pt x="2265031" y="1313717"/>
                </a:lnTo>
                <a:lnTo>
                  <a:pt x="34528" y="2607409"/>
                </a:lnTo>
                <a:lnTo>
                  <a:pt x="0" y="260740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0" t="100000" r="32847" b="-99"/>
          <a:stretch>
            <a:fillRect/>
          </a:stretch>
        </p:blipFill>
        <p:spPr>
          <a:xfrm>
            <a:off x="10571347" y="6010883"/>
            <a:ext cx="9990" cy="5761"/>
          </a:xfrm>
          <a:custGeom>
            <a:avLst/>
            <a:gdLst>
              <a:gd name="connsiteX0" fmla="*/ 0 w 9990"/>
              <a:gd name="connsiteY0" fmla="*/ 0 h 5761"/>
              <a:gd name="connsiteX1" fmla="*/ 9990 w 9990"/>
              <a:gd name="connsiteY1" fmla="*/ 0 h 5761"/>
              <a:gd name="connsiteX2" fmla="*/ 9963 w 9990"/>
              <a:gd name="connsiteY2" fmla="*/ 5761 h 5761"/>
              <a:gd name="connsiteX3" fmla="*/ 0 w 9990"/>
              <a:gd name="connsiteY3" fmla="*/ 0 h 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0" h="5761">
                <a:moveTo>
                  <a:pt x="0" y="0"/>
                </a:moveTo>
                <a:lnTo>
                  <a:pt x="9990" y="0"/>
                </a:lnTo>
                <a:lnTo>
                  <a:pt x="9963" y="576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6" t="100000" r="31550" b="-343"/>
          <a:stretch>
            <a:fillRect/>
          </a:stretch>
        </p:blipFill>
        <p:spPr>
          <a:xfrm>
            <a:off x="10652574" y="6010882"/>
            <a:ext cx="34528" cy="20026"/>
          </a:xfrm>
          <a:custGeom>
            <a:avLst/>
            <a:gdLst>
              <a:gd name="connsiteX0" fmla="*/ 0 w 34528"/>
              <a:gd name="connsiteY0" fmla="*/ 0 h 20026"/>
              <a:gd name="connsiteX1" fmla="*/ 34528 w 34528"/>
              <a:gd name="connsiteY1" fmla="*/ 0 h 20026"/>
              <a:gd name="connsiteX2" fmla="*/ 0 w 34528"/>
              <a:gd name="connsiteY2" fmla="*/ 20026 h 20026"/>
              <a:gd name="connsiteX3" fmla="*/ 0 w 34528"/>
              <a:gd name="connsiteY3" fmla="*/ 0 h 2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" h="20026">
                <a:moveTo>
                  <a:pt x="0" y="0"/>
                </a:moveTo>
                <a:lnTo>
                  <a:pt x="34528" y="0"/>
                </a:lnTo>
                <a:lnTo>
                  <a:pt x="0" y="2002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2" name="直角三角形 21"/>
          <p:cNvSpPr/>
          <p:nvPr/>
        </p:nvSpPr>
        <p:spPr>
          <a:xfrm>
            <a:off x="0" y="5296274"/>
            <a:ext cx="1570892" cy="1570892"/>
          </a:xfrm>
          <a:prstGeom prst="rtTriangle">
            <a:avLst/>
          </a:prstGeom>
          <a:solidFill>
            <a:srgbClr val="90A056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直角三角形 20"/>
          <p:cNvSpPr/>
          <p:nvPr/>
        </p:nvSpPr>
        <p:spPr>
          <a:xfrm rot="10280671">
            <a:off x="9974666" y="-190315"/>
            <a:ext cx="2313458" cy="1687784"/>
          </a:xfrm>
          <a:custGeom>
            <a:avLst/>
            <a:gdLst>
              <a:gd name="connsiteX0" fmla="*/ 0 w 1570892"/>
              <a:gd name="connsiteY0" fmla="*/ 1570892 h 1570892"/>
              <a:gd name="connsiteX1" fmla="*/ 0 w 1570892"/>
              <a:gd name="connsiteY1" fmla="*/ 0 h 1570892"/>
              <a:gd name="connsiteX2" fmla="*/ 1570892 w 1570892"/>
              <a:gd name="connsiteY2" fmla="*/ 1570892 h 1570892"/>
              <a:gd name="connsiteX3" fmla="*/ 0 w 1570892"/>
              <a:gd name="connsiteY3" fmla="*/ 1570892 h 1570892"/>
              <a:gd name="connsiteX0-1" fmla="*/ 0 w 2313458"/>
              <a:gd name="connsiteY0-2" fmla="*/ 1570892 h 1918247"/>
              <a:gd name="connsiteX1-3" fmla="*/ 0 w 2313458"/>
              <a:gd name="connsiteY1-4" fmla="*/ 0 h 1918247"/>
              <a:gd name="connsiteX2-5" fmla="*/ 2313458 w 2313458"/>
              <a:gd name="connsiteY2-6" fmla="*/ 1918247 h 1918247"/>
              <a:gd name="connsiteX3-7" fmla="*/ 0 w 2313458"/>
              <a:gd name="connsiteY3-8" fmla="*/ 1570892 h 1918247"/>
              <a:gd name="connsiteX0-9" fmla="*/ 0 w 2313458"/>
              <a:gd name="connsiteY0-10" fmla="*/ 1339511 h 1686866"/>
              <a:gd name="connsiteX1-11" fmla="*/ 223761 w 2313458"/>
              <a:gd name="connsiteY1-12" fmla="*/ 0 h 1686866"/>
              <a:gd name="connsiteX2-13" fmla="*/ 2313458 w 2313458"/>
              <a:gd name="connsiteY2-14" fmla="*/ 1686866 h 1686866"/>
              <a:gd name="connsiteX3-15" fmla="*/ 0 w 2313458"/>
              <a:gd name="connsiteY3-16" fmla="*/ 1339511 h 1686866"/>
              <a:gd name="connsiteX0-17" fmla="*/ 0 w 2313458"/>
              <a:gd name="connsiteY0-18" fmla="*/ 1340429 h 1687784"/>
              <a:gd name="connsiteX1-19" fmla="*/ 217735 w 2313458"/>
              <a:gd name="connsiteY1-20" fmla="*/ 0 h 1687784"/>
              <a:gd name="connsiteX2-21" fmla="*/ 2313458 w 2313458"/>
              <a:gd name="connsiteY2-22" fmla="*/ 1687784 h 1687784"/>
              <a:gd name="connsiteX3-23" fmla="*/ 0 w 2313458"/>
              <a:gd name="connsiteY3-24" fmla="*/ 1340429 h 16877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313458" h="1687784">
                <a:moveTo>
                  <a:pt x="0" y="1340429"/>
                </a:moveTo>
                <a:lnTo>
                  <a:pt x="217735" y="0"/>
                </a:lnTo>
                <a:lnTo>
                  <a:pt x="2313458" y="1687784"/>
                </a:lnTo>
                <a:lnTo>
                  <a:pt x="0" y="1340429"/>
                </a:lnTo>
                <a:close/>
              </a:path>
            </a:pathLst>
          </a:custGeom>
          <a:solidFill>
            <a:srgbClr val="90A056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直角三角形 22"/>
          <p:cNvSpPr/>
          <p:nvPr/>
        </p:nvSpPr>
        <p:spPr>
          <a:xfrm>
            <a:off x="7778370" y="5369245"/>
            <a:ext cx="2513566" cy="1486346"/>
          </a:xfrm>
          <a:custGeom>
            <a:avLst/>
            <a:gdLst>
              <a:gd name="connsiteX0" fmla="*/ 0 w 1570892"/>
              <a:gd name="connsiteY0" fmla="*/ 1570892 h 1570892"/>
              <a:gd name="connsiteX1" fmla="*/ 0 w 1570892"/>
              <a:gd name="connsiteY1" fmla="*/ 0 h 1570892"/>
              <a:gd name="connsiteX2" fmla="*/ 1570892 w 1570892"/>
              <a:gd name="connsiteY2" fmla="*/ 1570892 h 1570892"/>
              <a:gd name="connsiteX3" fmla="*/ 0 w 1570892"/>
              <a:gd name="connsiteY3" fmla="*/ 1570892 h 1570892"/>
              <a:gd name="connsiteX0-1" fmla="*/ 762000 w 2332892"/>
              <a:gd name="connsiteY0-2" fmla="*/ 1418492 h 1418492"/>
              <a:gd name="connsiteX1-3" fmla="*/ 0 w 2332892"/>
              <a:gd name="connsiteY1-4" fmla="*/ 0 h 1418492"/>
              <a:gd name="connsiteX2-5" fmla="*/ 2332892 w 2332892"/>
              <a:gd name="connsiteY2-6" fmla="*/ 1418492 h 1418492"/>
              <a:gd name="connsiteX3-7" fmla="*/ 762000 w 2332892"/>
              <a:gd name="connsiteY3-8" fmla="*/ 1418492 h 14184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332892" h="1418492">
                <a:moveTo>
                  <a:pt x="762000" y="1418492"/>
                </a:moveTo>
                <a:lnTo>
                  <a:pt x="0" y="0"/>
                </a:lnTo>
                <a:lnTo>
                  <a:pt x="2332892" y="1418492"/>
                </a:lnTo>
                <a:lnTo>
                  <a:pt x="762000" y="1418492"/>
                </a:lnTo>
                <a:close/>
              </a:path>
            </a:pathLst>
          </a:custGeom>
          <a:solidFill>
            <a:srgbClr val="90A056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660400" y="1141940"/>
            <a:ext cx="10835217" cy="46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怎样挂画又正又快？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三、巩固提高</a:t>
            </a:r>
          </a:p>
        </p:txBody>
      </p:sp>
      <p:pic>
        <p:nvPicPr>
          <p:cNvPr id="47" name="图片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2087563"/>
            <a:ext cx="5699125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直接连接符 47"/>
          <p:cNvCxnSpPr/>
          <p:nvPr/>
        </p:nvCxnSpPr>
        <p:spPr>
          <a:xfrm flipH="1">
            <a:off x="1639888" y="2246313"/>
            <a:ext cx="4660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29"/>
          <p:cNvGrpSpPr/>
          <p:nvPr/>
        </p:nvGrpSpPr>
        <p:grpSpPr bwMode="auto">
          <a:xfrm rot="10800000">
            <a:off x="6002338" y="2260600"/>
            <a:ext cx="180975" cy="180975"/>
            <a:chOff x="1799" y="2442"/>
            <a:chExt cx="114" cy="114"/>
          </a:xfrm>
        </p:grpSpPr>
        <p:cxnSp>
          <p:nvCxnSpPr>
            <p:cNvPr id="50" name="直接连接符 20"/>
            <p:cNvCxnSpPr>
              <a:cxnSpLocks noChangeShapeType="1"/>
            </p:cNvCxnSpPr>
            <p:nvPr/>
          </p:nvCxnSpPr>
          <p:spPr bwMode="auto">
            <a:xfrm>
              <a:off x="1799" y="2444"/>
              <a:ext cx="114" cy="0"/>
            </a:xfrm>
            <a:prstGeom prst="line">
              <a:avLst/>
            </a:prstGeom>
            <a:noFill/>
            <a:ln w="28575">
              <a:solidFill>
                <a:srgbClr val="E8112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直接连接符 21"/>
            <p:cNvCxnSpPr>
              <a:cxnSpLocks noChangeShapeType="1"/>
            </p:cNvCxnSpPr>
            <p:nvPr/>
          </p:nvCxnSpPr>
          <p:spPr bwMode="auto">
            <a:xfrm rot="-5400000">
              <a:off x="1853" y="2499"/>
              <a:ext cx="114" cy="0"/>
            </a:xfrm>
            <a:prstGeom prst="line">
              <a:avLst/>
            </a:prstGeom>
            <a:noFill/>
            <a:ln w="28575">
              <a:solidFill>
                <a:srgbClr val="E8112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2" name="Group 29"/>
          <p:cNvGrpSpPr/>
          <p:nvPr/>
        </p:nvGrpSpPr>
        <p:grpSpPr bwMode="auto">
          <a:xfrm rot="5400000">
            <a:off x="4746625" y="2260600"/>
            <a:ext cx="180975" cy="180975"/>
            <a:chOff x="1799" y="2442"/>
            <a:chExt cx="114" cy="114"/>
          </a:xfrm>
        </p:grpSpPr>
        <p:cxnSp>
          <p:nvCxnSpPr>
            <p:cNvPr id="54" name="直接连接符 20"/>
            <p:cNvCxnSpPr>
              <a:cxnSpLocks noChangeShapeType="1"/>
            </p:cNvCxnSpPr>
            <p:nvPr/>
          </p:nvCxnSpPr>
          <p:spPr bwMode="auto">
            <a:xfrm>
              <a:off x="1799" y="2444"/>
              <a:ext cx="114" cy="0"/>
            </a:xfrm>
            <a:prstGeom prst="line">
              <a:avLst/>
            </a:prstGeom>
            <a:noFill/>
            <a:ln w="28575">
              <a:solidFill>
                <a:srgbClr val="E8112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直接连接符 21"/>
            <p:cNvCxnSpPr>
              <a:cxnSpLocks noChangeShapeType="1"/>
            </p:cNvCxnSpPr>
            <p:nvPr/>
          </p:nvCxnSpPr>
          <p:spPr bwMode="auto">
            <a:xfrm rot="-5400000">
              <a:off x="1853" y="2499"/>
              <a:ext cx="114" cy="0"/>
            </a:xfrm>
            <a:prstGeom prst="line">
              <a:avLst/>
            </a:prstGeom>
            <a:noFill/>
            <a:ln w="28575">
              <a:solidFill>
                <a:srgbClr val="E8112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57" name="直接连接符 56"/>
          <p:cNvCxnSpPr/>
          <p:nvPr/>
        </p:nvCxnSpPr>
        <p:spPr>
          <a:xfrm flipV="1">
            <a:off x="5065713" y="2273300"/>
            <a:ext cx="11112" cy="412750"/>
          </a:xfrm>
          <a:prstGeom prst="line">
            <a:avLst/>
          </a:prstGeom>
          <a:ln w="38100">
            <a:solidFill>
              <a:srgbClr val="0066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V="1">
            <a:off x="5772150" y="2254250"/>
            <a:ext cx="0" cy="434975"/>
          </a:xfrm>
          <a:prstGeom prst="line">
            <a:avLst/>
          </a:prstGeom>
          <a:ln w="38100">
            <a:solidFill>
              <a:srgbClr val="0066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29"/>
          <p:cNvGrpSpPr/>
          <p:nvPr/>
        </p:nvGrpSpPr>
        <p:grpSpPr bwMode="auto">
          <a:xfrm rot="5400000">
            <a:off x="5089526" y="2281237"/>
            <a:ext cx="120650" cy="130175"/>
            <a:chOff x="1799" y="2442"/>
            <a:chExt cx="114" cy="114"/>
          </a:xfrm>
        </p:grpSpPr>
        <p:cxnSp>
          <p:nvCxnSpPr>
            <p:cNvPr id="60" name="直接连接符 20"/>
            <p:cNvCxnSpPr>
              <a:cxnSpLocks noChangeShapeType="1"/>
            </p:cNvCxnSpPr>
            <p:nvPr/>
          </p:nvCxnSpPr>
          <p:spPr bwMode="auto">
            <a:xfrm>
              <a:off x="1799" y="2444"/>
              <a:ext cx="114" cy="0"/>
            </a:xfrm>
            <a:prstGeom prst="line">
              <a:avLst/>
            </a:prstGeom>
            <a:noFill/>
            <a:ln w="28575">
              <a:solidFill>
                <a:srgbClr val="E8112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直接连接符 21"/>
            <p:cNvCxnSpPr>
              <a:cxnSpLocks noChangeShapeType="1"/>
            </p:cNvCxnSpPr>
            <p:nvPr/>
          </p:nvCxnSpPr>
          <p:spPr bwMode="auto">
            <a:xfrm rot="-5400000">
              <a:off x="1853" y="2499"/>
              <a:ext cx="114" cy="0"/>
            </a:xfrm>
            <a:prstGeom prst="line">
              <a:avLst/>
            </a:prstGeom>
            <a:noFill/>
            <a:ln w="28575">
              <a:solidFill>
                <a:srgbClr val="E8112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" name="Group 29"/>
          <p:cNvGrpSpPr/>
          <p:nvPr/>
        </p:nvGrpSpPr>
        <p:grpSpPr bwMode="auto">
          <a:xfrm rot="10800000">
            <a:off x="5605463" y="2257425"/>
            <a:ext cx="173037" cy="146050"/>
            <a:chOff x="1799" y="2442"/>
            <a:chExt cx="114" cy="114"/>
          </a:xfrm>
        </p:grpSpPr>
        <p:cxnSp>
          <p:nvCxnSpPr>
            <p:cNvPr id="63" name="直接连接符 20"/>
            <p:cNvCxnSpPr>
              <a:cxnSpLocks noChangeShapeType="1"/>
            </p:cNvCxnSpPr>
            <p:nvPr/>
          </p:nvCxnSpPr>
          <p:spPr bwMode="auto">
            <a:xfrm>
              <a:off x="1799" y="2444"/>
              <a:ext cx="114" cy="0"/>
            </a:xfrm>
            <a:prstGeom prst="line">
              <a:avLst/>
            </a:prstGeom>
            <a:noFill/>
            <a:ln w="28575">
              <a:solidFill>
                <a:srgbClr val="E8112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直接连接符 21"/>
            <p:cNvCxnSpPr>
              <a:cxnSpLocks noChangeShapeType="1"/>
            </p:cNvCxnSpPr>
            <p:nvPr/>
          </p:nvCxnSpPr>
          <p:spPr bwMode="auto">
            <a:xfrm rot="-5400000">
              <a:off x="1853" y="2499"/>
              <a:ext cx="114" cy="0"/>
            </a:xfrm>
            <a:prstGeom prst="line">
              <a:avLst/>
            </a:prstGeom>
            <a:noFill/>
            <a:ln w="28575">
              <a:solidFill>
                <a:srgbClr val="E8112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5" name="文本框 64"/>
          <p:cNvSpPr txBox="1">
            <a:spLocks noChangeArrowheads="1"/>
          </p:cNvSpPr>
          <p:nvPr/>
        </p:nvSpPr>
        <p:spPr bwMode="auto">
          <a:xfrm>
            <a:off x="6732587" y="2903538"/>
            <a:ext cx="47630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平行且相等，这样挂画又快又正</a:t>
            </a:r>
          </a:p>
        </p:txBody>
      </p:sp>
      <p:sp>
        <p:nvSpPr>
          <p:cNvPr id="66" name="矩形 65"/>
          <p:cNvSpPr/>
          <p:nvPr/>
        </p:nvSpPr>
        <p:spPr>
          <a:xfrm>
            <a:off x="4645025" y="3963988"/>
            <a:ext cx="1668463" cy="1106487"/>
          </a:xfrm>
          <a:prstGeom prst="rect">
            <a:avLst/>
          </a:prstGeom>
          <a:solidFill>
            <a:srgbClr val="E2E8E1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67" name="图片 66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011613"/>
            <a:ext cx="1455737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椭圆 67"/>
          <p:cNvSpPr/>
          <p:nvPr/>
        </p:nvSpPr>
        <p:spPr>
          <a:xfrm>
            <a:off x="4725988" y="5005388"/>
            <a:ext cx="65087" cy="63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69" name="直接连接符 68"/>
          <p:cNvCxnSpPr/>
          <p:nvPr/>
        </p:nvCxnSpPr>
        <p:spPr>
          <a:xfrm flipV="1">
            <a:off x="6183313" y="2219325"/>
            <a:ext cx="11112" cy="282098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椭圆 69"/>
          <p:cNvSpPr/>
          <p:nvPr/>
        </p:nvSpPr>
        <p:spPr>
          <a:xfrm>
            <a:off x="6146800" y="5013325"/>
            <a:ext cx="63500" cy="63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71" name="直接连接符 70"/>
          <p:cNvCxnSpPr/>
          <p:nvPr/>
        </p:nvCxnSpPr>
        <p:spPr>
          <a:xfrm flipH="1" flipV="1">
            <a:off x="4732338" y="2212975"/>
            <a:ext cx="22225" cy="282098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V="1">
            <a:off x="4735513" y="2239963"/>
            <a:ext cx="1587" cy="515937"/>
          </a:xfrm>
          <a:prstGeom prst="line">
            <a:avLst/>
          </a:prstGeom>
          <a:ln w="38100">
            <a:solidFill>
              <a:srgbClr val="0066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V="1">
            <a:off x="6189663" y="2265363"/>
            <a:ext cx="11112" cy="509587"/>
          </a:xfrm>
          <a:prstGeom prst="line">
            <a:avLst/>
          </a:prstGeom>
          <a:ln w="38100">
            <a:solidFill>
              <a:srgbClr val="0066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5679E-6 L -0.00035 -0.2645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5679E-6 L 0.2809 -0.0030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-2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5052 -2.22222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8" grpId="0" bldLvl="0" animBg="1"/>
      <p:bldP spid="7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4" name="组合 12"/>
          <p:cNvGrpSpPr/>
          <p:nvPr/>
        </p:nvGrpSpPr>
        <p:grpSpPr bwMode="auto">
          <a:xfrm>
            <a:off x="1741451" y="1917700"/>
            <a:ext cx="6660869" cy="1880871"/>
            <a:chOff x="350891" y="1548251"/>
            <a:chExt cx="7267786" cy="2052320"/>
          </a:xfrm>
        </p:grpSpPr>
        <p:sp>
          <p:nvSpPr>
            <p:cNvPr id="6" name="思想气泡: 云 5"/>
            <p:cNvSpPr/>
            <p:nvPr/>
          </p:nvSpPr>
          <p:spPr>
            <a:xfrm>
              <a:off x="350891" y="1548251"/>
              <a:ext cx="7267786" cy="2052320"/>
            </a:xfrm>
            <a:prstGeom prst="cloudCallout">
              <a:avLst>
                <a:gd name="adj1" fmla="val 34828"/>
                <a:gd name="adj2" fmla="val 84077"/>
              </a:avLst>
            </a:prstGeom>
            <a:solidFill>
              <a:srgbClr val="FFFEF2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86" name="矩形 2"/>
            <p:cNvSpPr>
              <a:spLocks noChangeArrowheads="1"/>
            </p:cNvSpPr>
            <p:nvPr/>
          </p:nvSpPr>
          <p:spPr bwMode="auto">
            <a:xfrm>
              <a:off x="1251797" y="2228217"/>
              <a:ext cx="3927255" cy="346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通过本节课的学习，你有什么收获？</a:t>
              </a:r>
            </a:p>
          </p:txBody>
        </p:sp>
      </p:grpSp>
      <p:sp>
        <p:nvSpPr>
          <p:cNvPr id="3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四、课堂小结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0577" y="2974312"/>
            <a:ext cx="2477303" cy="3531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34975" y="2132330"/>
            <a:ext cx="7075805" cy="2824480"/>
            <a:chOff x="6147269" y="2844265"/>
            <a:chExt cx="5112385" cy="2076459"/>
          </a:xfrm>
        </p:grpSpPr>
        <p:grpSp>
          <p:nvGrpSpPr>
            <p:cNvPr id="3" name="组合 2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5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90A05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>
                <a:off x="-4714868" y="2110674"/>
                <a:ext cx="5033250" cy="1036393"/>
                <a:chOff x="-4714868" y="2110674"/>
                <a:chExt cx="5033250" cy="1036393"/>
              </a:xfrm>
            </p:grpSpPr>
            <p:sp>
              <p:nvSpPr>
                <p:cNvPr id="7" name="文本框 6"/>
                <p:cNvSpPr txBox="1"/>
                <p:nvPr/>
              </p:nvSpPr>
              <p:spPr>
                <a:xfrm>
                  <a:off x="-4714868" y="2808615"/>
                  <a:ext cx="5033249" cy="338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8" name="直接连接符 7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9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90A056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4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第三单元  角的度量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90A056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人教版小学数学四年级上册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5" t="343" r="13089" b="54637"/>
          <a:stretch>
            <a:fillRect/>
          </a:stretch>
        </p:blipFill>
        <p:spPr>
          <a:xfrm>
            <a:off x="9682146" y="-11575"/>
            <a:ext cx="2694241" cy="3125318"/>
          </a:xfrm>
          <a:custGeom>
            <a:avLst/>
            <a:gdLst>
              <a:gd name="connsiteX0" fmla="*/ 0 w 2265031"/>
              <a:gd name="connsiteY0" fmla="*/ 0 h 2627435"/>
              <a:gd name="connsiteX1" fmla="*/ 2265031 w 2265031"/>
              <a:gd name="connsiteY1" fmla="*/ 1313717 h 2627435"/>
              <a:gd name="connsiteX2" fmla="*/ 0 w 2265031"/>
              <a:gd name="connsiteY2" fmla="*/ 2627435 h 2627435"/>
              <a:gd name="connsiteX3" fmla="*/ 0 w 2265031"/>
              <a:gd name="connsiteY3" fmla="*/ 0 h 262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5031" h="2627435">
                <a:moveTo>
                  <a:pt x="0" y="0"/>
                </a:moveTo>
                <a:lnTo>
                  <a:pt x="2265031" y="1313717"/>
                </a:lnTo>
                <a:lnTo>
                  <a:pt x="0" y="262743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2" t="1039" r="41772" b="53941"/>
          <a:stretch>
            <a:fillRect/>
          </a:stretch>
        </p:blipFill>
        <p:spPr>
          <a:xfrm>
            <a:off x="6927658" y="11575"/>
            <a:ext cx="2694241" cy="3125318"/>
          </a:xfrm>
          <a:custGeom>
            <a:avLst/>
            <a:gdLst>
              <a:gd name="connsiteX0" fmla="*/ 2265031 w 2265031"/>
              <a:gd name="connsiteY0" fmla="*/ 0 h 2627435"/>
              <a:gd name="connsiteX1" fmla="*/ 2265031 w 2265031"/>
              <a:gd name="connsiteY1" fmla="*/ 2627435 h 2627435"/>
              <a:gd name="connsiteX2" fmla="*/ 0 w 2265031"/>
              <a:gd name="connsiteY2" fmla="*/ 1313717 h 2627435"/>
              <a:gd name="connsiteX3" fmla="*/ 2265031 w 2265031"/>
              <a:gd name="connsiteY3" fmla="*/ 0 h 262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5031" h="2627435">
                <a:moveTo>
                  <a:pt x="2265031" y="0"/>
                </a:moveTo>
                <a:lnTo>
                  <a:pt x="2265031" y="2627435"/>
                </a:lnTo>
                <a:lnTo>
                  <a:pt x="0" y="1313717"/>
                </a:lnTo>
                <a:lnTo>
                  <a:pt x="2265031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0" t="24420" r="12964" b="30560"/>
          <a:stretch>
            <a:fillRect/>
          </a:stretch>
        </p:blipFill>
        <p:spPr>
          <a:xfrm>
            <a:off x="9692593" y="1609810"/>
            <a:ext cx="2694241" cy="3125318"/>
          </a:xfrm>
          <a:custGeom>
            <a:avLst/>
            <a:gdLst>
              <a:gd name="connsiteX0" fmla="*/ 2265031 w 2265031"/>
              <a:gd name="connsiteY0" fmla="*/ 0 h 2627435"/>
              <a:gd name="connsiteX1" fmla="*/ 2265031 w 2265031"/>
              <a:gd name="connsiteY1" fmla="*/ 2627435 h 2627435"/>
              <a:gd name="connsiteX2" fmla="*/ 0 w 2265031"/>
              <a:gd name="connsiteY2" fmla="*/ 1313717 h 2627435"/>
              <a:gd name="connsiteX3" fmla="*/ 2265031 w 2265031"/>
              <a:gd name="connsiteY3" fmla="*/ 0 h 262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5031" h="2627435">
                <a:moveTo>
                  <a:pt x="2265031" y="0"/>
                </a:moveTo>
                <a:lnTo>
                  <a:pt x="2265031" y="2627435"/>
                </a:lnTo>
                <a:lnTo>
                  <a:pt x="0" y="1313717"/>
                </a:lnTo>
                <a:lnTo>
                  <a:pt x="2265031" y="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3" t="31684" r="33501" b="23296"/>
          <a:stretch>
            <a:fillRect/>
          </a:stretch>
        </p:blipFill>
        <p:spPr>
          <a:xfrm>
            <a:off x="7743645" y="2133218"/>
            <a:ext cx="2694241" cy="3125318"/>
          </a:xfrm>
          <a:custGeom>
            <a:avLst/>
            <a:gdLst>
              <a:gd name="connsiteX0" fmla="*/ 0 w 2265031"/>
              <a:gd name="connsiteY0" fmla="*/ 0 h 2627435"/>
              <a:gd name="connsiteX1" fmla="*/ 2265031 w 2265031"/>
              <a:gd name="connsiteY1" fmla="*/ 1313717 h 2627435"/>
              <a:gd name="connsiteX2" fmla="*/ 0 w 2265031"/>
              <a:gd name="connsiteY2" fmla="*/ 2627435 h 2627435"/>
              <a:gd name="connsiteX3" fmla="*/ 0 w 2265031"/>
              <a:gd name="connsiteY3" fmla="*/ 0 h 262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5031" h="2627435">
                <a:moveTo>
                  <a:pt x="0" y="0"/>
                </a:moveTo>
                <a:lnTo>
                  <a:pt x="2265031" y="1313717"/>
                </a:lnTo>
                <a:lnTo>
                  <a:pt x="0" y="262743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5" t="55234" r="32700"/>
          <a:stretch>
            <a:fillRect/>
          </a:stretch>
        </p:blipFill>
        <p:spPr>
          <a:xfrm>
            <a:off x="7802764" y="3747860"/>
            <a:ext cx="2710708" cy="3107731"/>
          </a:xfrm>
          <a:custGeom>
            <a:avLst/>
            <a:gdLst>
              <a:gd name="connsiteX0" fmla="*/ 2278875 w 2278875"/>
              <a:gd name="connsiteY0" fmla="*/ 0 h 2612650"/>
              <a:gd name="connsiteX1" fmla="*/ 2266813 w 2278875"/>
              <a:gd name="connsiteY1" fmla="*/ 2612650 h 2612650"/>
              <a:gd name="connsiteX2" fmla="*/ 2256823 w 2278875"/>
              <a:gd name="connsiteY2" fmla="*/ 2612650 h 2612650"/>
              <a:gd name="connsiteX3" fmla="*/ 0 w 2278875"/>
              <a:gd name="connsiteY3" fmla="*/ 1307725 h 2612650"/>
              <a:gd name="connsiteX4" fmla="*/ 2278875 w 2278875"/>
              <a:gd name="connsiteY4" fmla="*/ 0 h 261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8875" h="2612650">
                <a:moveTo>
                  <a:pt x="2278875" y="0"/>
                </a:moveTo>
                <a:lnTo>
                  <a:pt x="2266813" y="2612650"/>
                </a:lnTo>
                <a:lnTo>
                  <a:pt x="2256823" y="2612650"/>
                </a:lnTo>
                <a:lnTo>
                  <a:pt x="0" y="1307725"/>
                </a:lnTo>
                <a:lnTo>
                  <a:pt x="2278875" y="0"/>
                </a:lnTo>
                <a:close/>
              </a:path>
            </a:pathLst>
          </a:cu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6" t="55323" r="4188"/>
          <a:stretch>
            <a:fillRect/>
          </a:stretch>
        </p:blipFill>
        <p:spPr>
          <a:xfrm>
            <a:off x="10586230" y="3772561"/>
            <a:ext cx="2694240" cy="3101497"/>
          </a:xfrm>
          <a:custGeom>
            <a:avLst/>
            <a:gdLst>
              <a:gd name="connsiteX0" fmla="*/ 0 w 2265031"/>
              <a:gd name="connsiteY0" fmla="*/ 0 h 2607409"/>
              <a:gd name="connsiteX1" fmla="*/ 2265031 w 2265031"/>
              <a:gd name="connsiteY1" fmla="*/ 1313717 h 2607409"/>
              <a:gd name="connsiteX2" fmla="*/ 34528 w 2265031"/>
              <a:gd name="connsiteY2" fmla="*/ 2607409 h 2607409"/>
              <a:gd name="connsiteX3" fmla="*/ 0 w 2265031"/>
              <a:gd name="connsiteY3" fmla="*/ 2607409 h 2607409"/>
              <a:gd name="connsiteX4" fmla="*/ 0 w 2265031"/>
              <a:gd name="connsiteY4" fmla="*/ 0 h 260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5031" h="2607409">
                <a:moveTo>
                  <a:pt x="0" y="0"/>
                </a:moveTo>
                <a:lnTo>
                  <a:pt x="2265031" y="1313717"/>
                </a:lnTo>
                <a:lnTo>
                  <a:pt x="34528" y="2607409"/>
                </a:lnTo>
                <a:lnTo>
                  <a:pt x="0" y="260740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0" t="100000" r="32847" b="-99"/>
          <a:stretch>
            <a:fillRect/>
          </a:stretch>
        </p:blipFill>
        <p:spPr>
          <a:xfrm>
            <a:off x="10571347" y="6010883"/>
            <a:ext cx="9990" cy="5761"/>
          </a:xfrm>
          <a:custGeom>
            <a:avLst/>
            <a:gdLst>
              <a:gd name="connsiteX0" fmla="*/ 0 w 9990"/>
              <a:gd name="connsiteY0" fmla="*/ 0 h 5761"/>
              <a:gd name="connsiteX1" fmla="*/ 9990 w 9990"/>
              <a:gd name="connsiteY1" fmla="*/ 0 h 5761"/>
              <a:gd name="connsiteX2" fmla="*/ 9963 w 9990"/>
              <a:gd name="connsiteY2" fmla="*/ 5761 h 5761"/>
              <a:gd name="connsiteX3" fmla="*/ 0 w 9990"/>
              <a:gd name="connsiteY3" fmla="*/ 0 h 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0" h="5761">
                <a:moveTo>
                  <a:pt x="0" y="0"/>
                </a:moveTo>
                <a:lnTo>
                  <a:pt x="9990" y="0"/>
                </a:lnTo>
                <a:lnTo>
                  <a:pt x="9963" y="576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6" t="100000" r="31550" b="-343"/>
          <a:stretch>
            <a:fillRect/>
          </a:stretch>
        </p:blipFill>
        <p:spPr>
          <a:xfrm>
            <a:off x="10652574" y="6010882"/>
            <a:ext cx="34528" cy="20026"/>
          </a:xfrm>
          <a:custGeom>
            <a:avLst/>
            <a:gdLst>
              <a:gd name="connsiteX0" fmla="*/ 0 w 34528"/>
              <a:gd name="connsiteY0" fmla="*/ 0 h 20026"/>
              <a:gd name="connsiteX1" fmla="*/ 34528 w 34528"/>
              <a:gd name="connsiteY1" fmla="*/ 0 h 20026"/>
              <a:gd name="connsiteX2" fmla="*/ 0 w 34528"/>
              <a:gd name="connsiteY2" fmla="*/ 20026 h 20026"/>
              <a:gd name="connsiteX3" fmla="*/ 0 w 34528"/>
              <a:gd name="connsiteY3" fmla="*/ 0 h 2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" h="20026">
                <a:moveTo>
                  <a:pt x="0" y="0"/>
                </a:moveTo>
                <a:lnTo>
                  <a:pt x="34528" y="0"/>
                </a:lnTo>
                <a:lnTo>
                  <a:pt x="0" y="2002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2" name="直角三角形 21"/>
          <p:cNvSpPr/>
          <p:nvPr/>
        </p:nvSpPr>
        <p:spPr>
          <a:xfrm>
            <a:off x="0" y="5296274"/>
            <a:ext cx="1570892" cy="1570892"/>
          </a:xfrm>
          <a:prstGeom prst="rtTriangle">
            <a:avLst/>
          </a:prstGeom>
          <a:solidFill>
            <a:srgbClr val="90A056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直角三角形 20"/>
          <p:cNvSpPr/>
          <p:nvPr/>
        </p:nvSpPr>
        <p:spPr>
          <a:xfrm rot="10280671">
            <a:off x="9974666" y="-190315"/>
            <a:ext cx="2313458" cy="1687784"/>
          </a:xfrm>
          <a:custGeom>
            <a:avLst/>
            <a:gdLst>
              <a:gd name="connsiteX0" fmla="*/ 0 w 1570892"/>
              <a:gd name="connsiteY0" fmla="*/ 1570892 h 1570892"/>
              <a:gd name="connsiteX1" fmla="*/ 0 w 1570892"/>
              <a:gd name="connsiteY1" fmla="*/ 0 h 1570892"/>
              <a:gd name="connsiteX2" fmla="*/ 1570892 w 1570892"/>
              <a:gd name="connsiteY2" fmla="*/ 1570892 h 1570892"/>
              <a:gd name="connsiteX3" fmla="*/ 0 w 1570892"/>
              <a:gd name="connsiteY3" fmla="*/ 1570892 h 1570892"/>
              <a:gd name="connsiteX0-1" fmla="*/ 0 w 2313458"/>
              <a:gd name="connsiteY0-2" fmla="*/ 1570892 h 1918247"/>
              <a:gd name="connsiteX1-3" fmla="*/ 0 w 2313458"/>
              <a:gd name="connsiteY1-4" fmla="*/ 0 h 1918247"/>
              <a:gd name="connsiteX2-5" fmla="*/ 2313458 w 2313458"/>
              <a:gd name="connsiteY2-6" fmla="*/ 1918247 h 1918247"/>
              <a:gd name="connsiteX3-7" fmla="*/ 0 w 2313458"/>
              <a:gd name="connsiteY3-8" fmla="*/ 1570892 h 1918247"/>
              <a:gd name="connsiteX0-9" fmla="*/ 0 w 2313458"/>
              <a:gd name="connsiteY0-10" fmla="*/ 1339511 h 1686866"/>
              <a:gd name="connsiteX1-11" fmla="*/ 223761 w 2313458"/>
              <a:gd name="connsiteY1-12" fmla="*/ 0 h 1686866"/>
              <a:gd name="connsiteX2-13" fmla="*/ 2313458 w 2313458"/>
              <a:gd name="connsiteY2-14" fmla="*/ 1686866 h 1686866"/>
              <a:gd name="connsiteX3-15" fmla="*/ 0 w 2313458"/>
              <a:gd name="connsiteY3-16" fmla="*/ 1339511 h 1686866"/>
              <a:gd name="connsiteX0-17" fmla="*/ 0 w 2313458"/>
              <a:gd name="connsiteY0-18" fmla="*/ 1340429 h 1687784"/>
              <a:gd name="connsiteX1-19" fmla="*/ 217735 w 2313458"/>
              <a:gd name="connsiteY1-20" fmla="*/ 0 h 1687784"/>
              <a:gd name="connsiteX2-21" fmla="*/ 2313458 w 2313458"/>
              <a:gd name="connsiteY2-22" fmla="*/ 1687784 h 1687784"/>
              <a:gd name="connsiteX3-23" fmla="*/ 0 w 2313458"/>
              <a:gd name="connsiteY3-24" fmla="*/ 1340429 h 16877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313458" h="1687784">
                <a:moveTo>
                  <a:pt x="0" y="1340429"/>
                </a:moveTo>
                <a:lnTo>
                  <a:pt x="217735" y="0"/>
                </a:lnTo>
                <a:lnTo>
                  <a:pt x="2313458" y="1687784"/>
                </a:lnTo>
                <a:lnTo>
                  <a:pt x="0" y="1340429"/>
                </a:lnTo>
                <a:close/>
              </a:path>
            </a:pathLst>
          </a:custGeom>
          <a:solidFill>
            <a:srgbClr val="90A056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直角三角形 22"/>
          <p:cNvSpPr/>
          <p:nvPr/>
        </p:nvSpPr>
        <p:spPr>
          <a:xfrm>
            <a:off x="7778370" y="5369245"/>
            <a:ext cx="2513566" cy="1486346"/>
          </a:xfrm>
          <a:custGeom>
            <a:avLst/>
            <a:gdLst>
              <a:gd name="connsiteX0" fmla="*/ 0 w 1570892"/>
              <a:gd name="connsiteY0" fmla="*/ 1570892 h 1570892"/>
              <a:gd name="connsiteX1" fmla="*/ 0 w 1570892"/>
              <a:gd name="connsiteY1" fmla="*/ 0 h 1570892"/>
              <a:gd name="connsiteX2" fmla="*/ 1570892 w 1570892"/>
              <a:gd name="connsiteY2" fmla="*/ 1570892 h 1570892"/>
              <a:gd name="connsiteX3" fmla="*/ 0 w 1570892"/>
              <a:gd name="connsiteY3" fmla="*/ 1570892 h 1570892"/>
              <a:gd name="connsiteX0-1" fmla="*/ 762000 w 2332892"/>
              <a:gd name="connsiteY0-2" fmla="*/ 1418492 h 1418492"/>
              <a:gd name="connsiteX1-3" fmla="*/ 0 w 2332892"/>
              <a:gd name="connsiteY1-4" fmla="*/ 0 h 1418492"/>
              <a:gd name="connsiteX2-5" fmla="*/ 2332892 w 2332892"/>
              <a:gd name="connsiteY2-6" fmla="*/ 1418492 h 1418492"/>
              <a:gd name="connsiteX3-7" fmla="*/ 762000 w 2332892"/>
              <a:gd name="connsiteY3-8" fmla="*/ 1418492 h 14184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332892" h="1418492">
                <a:moveTo>
                  <a:pt x="762000" y="1418492"/>
                </a:moveTo>
                <a:lnTo>
                  <a:pt x="0" y="0"/>
                </a:lnTo>
                <a:lnTo>
                  <a:pt x="2332892" y="1418492"/>
                </a:lnTo>
                <a:lnTo>
                  <a:pt x="762000" y="1418492"/>
                </a:lnTo>
                <a:close/>
              </a:path>
            </a:pathLst>
          </a:custGeom>
          <a:solidFill>
            <a:srgbClr val="90A056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572407" y="1105030"/>
            <a:ext cx="9732433" cy="77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1219200">
              <a:lnSpc>
                <a:spcPct val="12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画一画，过点画已知直线的垂线。</a:t>
            </a:r>
          </a:p>
        </p:txBody>
      </p:sp>
      <p:grpSp>
        <p:nvGrpSpPr>
          <p:cNvPr id="5" name="Group 76"/>
          <p:cNvGrpSpPr/>
          <p:nvPr/>
        </p:nvGrpSpPr>
        <p:grpSpPr bwMode="auto">
          <a:xfrm>
            <a:off x="3473683" y="3746270"/>
            <a:ext cx="2161117" cy="97367"/>
            <a:chOff x="845" y="2756"/>
            <a:chExt cx="1021" cy="46"/>
          </a:xfrm>
        </p:grpSpPr>
        <p:cxnSp>
          <p:nvCxnSpPr>
            <p:cNvPr id="10244" name="直接连接符 14"/>
            <p:cNvCxnSpPr>
              <a:cxnSpLocks noChangeShapeType="1"/>
            </p:cNvCxnSpPr>
            <p:nvPr/>
          </p:nvCxnSpPr>
          <p:spPr bwMode="auto">
            <a:xfrm>
              <a:off x="845" y="2787"/>
              <a:ext cx="102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45" name="椭圆 15"/>
            <p:cNvSpPr>
              <a:spLocks noChangeArrowheads="1"/>
            </p:cNvSpPr>
            <p:nvPr/>
          </p:nvSpPr>
          <p:spPr bwMode="auto">
            <a:xfrm>
              <a:off x="1072" y="2756"/>
              <a:ext cx="46" cy="4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</a:ln>
          </p:spPr>
          <p:txBody>
            <a:bodyPr anchor="ctr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8" name="直接连接符 25"/>
          <p:cNvCxnSpPr>
            <a:cxnSpLocks noChangeShapeType="1"/>
          </p:cNvCxnSpPr>
          <p:nvPr/>
        </p:nvCxnSpPr>
        <p:spPr bwMode="auto">
          <a:xfrm>
            <a:off x="4000733" y="2256136"/>
            <a:ext cx="0" cy="24024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" name="Group 80"/>
          <p:cNvGrpSpPr/>
          <p:nvPr/>
        </p:nvGrpSpPr>
        <p:grpSpPr bwMode="auto">
          <a:xfrm>
            <a:off x="4000734" y="3572703"/>
            <a:ext cx="241300" cy="241300"/>
            <a:chOff x="1094" y="2674"/>
            <a:chExt cx="114" cy="114"/>
          </a:xfrm>
        </p:grpSpPr>
        <p:cxnSp>
          <p:nvCxnSpPr>
            <p:cNvPr id="10248" name="直接连接符 27"/>
            <p:cNvCxnSpPr>
              <a:cxnSpLocks noChangeShapeType="1"/>
            </p:cNvCxnSpPr>
            <p:nvPr/>
          </p:nvCxnSpPr>
          <p:spPr bwMode="auto">
            <a:xfrm>
              <a:off x="1094" y="2679"/>
              <a:ext cx="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9" name="直接连接符 28"/>
            <p:cNvCxnSpPr>
              <a:cxnSpLocks noChangeShapeType="1"/>
            </p:cNvCxnSpPr>
            <p:nvPr/>
          </p:nvCxnSpPr>
          <p:spPr bwMode="auto">
            <a:xfrm rot="-5400000">
              <a:off x="1148" y="2731"/>
              <a:ext cx="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2" name="Picture 46" descr="sanjiao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000" y="2158770"/>
            <a:ext cx="1155700" cy="168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79"/>
          <p:cNvGrpSpPr/>
          <p:nvPr/>
        </p:nvGrpSpPr>
        <p:grpSpPr bwMode="auto">
          <a:xfrm>
            <a:off x="7173616" y="3198052"/>
            <a:ext cx="2161117" cy="493184"/>
            <a:chOff x="4404" y="2311"/>
            <a:chExt cx="1021" cy="233"/>
          </a:xfrm>
        </p:grpSpPr>
        <p:sp>
          <p:nvSpPr>
            <p:cNvPr id="10252" name="椭圆 18"/>
            <p:cNvSpPr>
              <a:spLocks noChangeArrowheads="1"/>
            </p:cNvSpPr>
            <p:nvPr/>
          </p:nvSpPr>
          <p:spPr bwMode="auto">
            <a:xfrm rot="-6155333">
              <a:off x="4566" y="2496"/>
              <a:ext cx="45" cy="4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</a:ln>
          </p:spPr>
          <p:txBody>
            <a:bodyPr rot="10800000" anchor="ctr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0253" name="直接连接符 22"/>
            <p:cNvCxnSpPr>
              <a:cxnSpLocks noChangeShapeType="1"/>
            </p:cNvCxnSpPr>
            <p:nvPr/>
          </p:nvCxnSpPr>
          <p:spPr bwMode="auto">
            <a:xfrm rot="2244667">
              <a:off x="4404" y="2311"/>
              <a:ext cx="102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6" name="直接连接符 25"/>
          <p:cNvCxnSpPr>
            <a:cxnSpLocks noChangeShapeType="1"/>
          </p:cNvCxnSpPr>
          <p:nvPr/>
        </p:nvCxnSpPr>
        <p:spPr bwMode="auto">
          <a:xfrm flipV="1">
            <a:off x="7124933" y="2541885"/>
            <a:ext cx="1295400" cy="17102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7" name="Group 83"/>
          <p:cNvGrpSpPr/>
          <p:nvPr/>
        </p:nvGrpSpPr>
        <p:grpSpPr bwMode="auto">
          <a:xfrm>
            <a:off x="7679500" y="2867852"/>
            <a:ext cx="241300" cy="275167"/>
            <a:chOff x="4643" y="2155"/>
            <a:chExt cx="114" cy="130"/>
          </a:xfrm>
        </p:grpSpPr>
        <p:cxnSp>
          <p:nvCxnSpPr>
            <p:cNvPr id="10256" name="直接连接符 27"/>
            <p:cNvCxnSpPr>
              <a:cxnSpLocks noChangeShapeType="1"/>
            </p:cNvCxnSpPr>
            <p:nvPr/>
          </p:nvCxnSpPr>
          <p:spPr bwMode="auto">
            <a:xfrm rot="-8613653">
              <a:off x="4643" y="2285"/>
              <a:ext cx="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7" name="直接连接符 28"/>
            <p:cNvCxnSpPr>
              <a:cxnSpLocks noChangeShapeType="1"/>
            </p:cNvCxnSpPr>
            <p:nvPr/>
          </p:nvCxnSpPr>
          <p:spPr bwMode="auto">
            <a:xfrm rot="7586347">
              <a:off x="4629" y="2212"/>
              <a:ext cx="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0" name="Picture 75" descr="sanjiao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20000">
            <a:off x="7362000" y="3176886"/>
            <a:ext cx="1155700" cy="168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一、情景导入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512232" y="803495"/>
            <a:ext cx="9829800" cy="13843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1219200" eaLnBrk="1" hangingPunct="1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zh-CN" altLang="en-US" sz="20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）从直线外一点</a:t>
            </a:r>
            <a:r>
              <a:rPr lang="en-US" altLang="zh-CN" sz="2000" i="1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，到这条直线画几条线段。量一量所画线段的长度，哪一条最短？</a:t>
            </a:r>
            <a:endParaRPr lang="zh-CN" altLang="en-US" sz="2000" kern="0" dirty="0"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4" name="Group 20"/>
          <p:cNvGrpSpPr/>
          <p:nvPr/>
        </p:nvGrpSpPr>
        <p:grpSpPr bwMode="auto">
          <a:xfrm>
            <a:off x="4467013" y="5210970"/>
            <a:ext cx="148167" cy="148167"/>
            <a:chOff x="3187" y="2138"/>
            <a:chExt cx="45" cy="45"/>
          </a:xfrm>
        </p:grpSpPr>
        <p:sp>
          <p:nvSpPr>
            <p:cNvPr id="11268" name="Line 18"/>
            <p:cNvSpPr>
              <a:spLocks noChangeShapeType="1"/>
            </p:cNvSpPr>
            <p:nvPr/>
          </p:nvSpPr>
          <p:spPr bwMode="auto">
            <a:xfrm>
              <a:off x="3187" y="2140"/>
              <a:ext cx="45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69" name="Line 19"/>
            <p:cNvSpPr>
              <a:spLocks noChangeShapeType="1"/>
            </p:cNvSpPr>
            <p:nvPr/>
          </p:nvSpPr>
          <p:spPr bwMode="auto">
            <a:xfrm>
              <a:off x="3232" y="2138"/>
              <a:ext cx="0" cy="45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270" name="Line 11"/>
          <p:cNvSpPr>
            <a:spLocks noChangeShapeType="1"/>
          </p:cNvSpPr>
          <p:nvPr/>
        </p:nvSpPr>
        <p:spPr bwMode="auto">
          <a:xfrm>
            <a:off x="2276261" y="5361252"/>
            <a:ext cx="534246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4471245" y="3058319"/>
            <a:ext cx="0" cy="230293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2" name="Oval 13"/>
          <p:cNvSpPr>
            <a:spLocks noChangeArrowheads="1"/>
          </p:cNvSpPr>
          <p:nvPr/>
        </p:nvSpPr>
        <p:spPr bwMode="auto">
          <a:xfrm>
            <a:off x="4420446" y="3005403"/>
            <a:ext cx="112183" cy="112183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</a:ln>
        </p:spPr>
        <p:txBody>
          <a:bodyPr wrap="none" anchor="ctr"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 flipV="1">
            <a:off x="2995928" y="3054086"/>
            <a:ext cx="1481667" cy="2317751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>
            <a:off x="4467012" y="3054085"/>
            <a:ext cx="1185333" cy="2296584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Line 16"/>
          <p:cNvSpPr>
            <a:spLocks noChangeShapeType="1"/>
          </p:cNvSpPr>
          <p:nvPr/>
        </p:nvSpPr>
        <p:spPr bwMode="auto">
          <a:xfrm flipH="1" flipV="1">
            <a:off x="4496646" y="3075253"/>
            <a:ext cx="2103967" cy="227541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6" name="Text Box 17"/>
          <p:cNvSpPr txBox="1">
            <a:spLocks noChangeArrowheads="1"/>
          </p:cNvSpPr>
          <p:nvPr/>
        </p:nvSpPr>
        <p:spPr bwMode="auto">
          <a:xfrm>
            <a:off x="4174913" y="2332302"/>
            <a:ext cx="7154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grpSp>
        <p:nvGrpSpPr>
          <p:cNvPr id="15" name="Group 47"/>
          <p:cNvGrpSpPr/>
          <p:nvPr/>
        </p:nvGrpSpPr>
        <p:grpSpPr bwMode="auto">
          <a:xfrm>
            <a:off x="6081184" y="2584611"/>
            <a:ext cx="4614334" cy="2372783"/>
            <a:chOff x="3237" y="2579"/>
            <a:chExt cx="2180" cy="1121"/>
          </a:xfrm>
        </p:grpSpPr>
        <p:sp>
          <p:nvSpPr>
            <p:cNvPr id="11279" name="AutoShape 27"/>
            <p:cNvSpPr>
              <a:spLocks noChangeArrowheads="1"/>
            </p:cNvSpPr>
            <p:nvPr/>
          </p:nvSpPr>
          <p:spPr bwMode="auto">
            <a:xfrm>
              <a:off x="3237" y="2579"/>
              <a:ext cx="1456" cy="259"/>
            </a:xfrm>
            <a:prstGeom prst="wedgeRoundRectCallout">
              <a:avLst>
                <a:gd name="adj1" fmla="val 60227"/>
                <a:gd name="adj2" fmla="val 92889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______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的线段最短。</a:t>
              </a:r>
              <a:endPara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11280" name="Picture 4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07" y="3090"/>
              <a:ext cx="610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193368" y="2596807"/>
            <a:ext cx="1528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垂直</a:t>
            </a:r>
          </a:p>
        </p:txBody>
      </p:sp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 bwMode="auto">
          <a:xfrm>
            <a:off x="3835399" y="2163658"/>
            <a:ext cx="5342467" cy="3039533"/>
            <a:chOff x="2546" y="1258"/>
            <a:chExt cx="1633" cy="929"/>
          </a:xfrm>
        </p:grpSpPr>
        <p:grpSp>
          <p:nvGrpSpPr>
            <p:cNvPr id="12290" name="Group 20"/>
            <p:cNvGrpSpPr/>
            <p:nvPr/>
          </p:nvGrpSpPr>
          <p:grpSpPr bwMode="auto">
            <a:xfrm>
              <a:off x="3216" y="2138"/>
              <a:ext cx="45" cy="45"/>
              <a:chOff x="3187" y="2138"/>
              <a:chExt cx="45" cy="45"/>
            </a:xfrm>
          </p:grpSpPr>
          <p:sp>
            <p:nvSpPr>
              <p:cNvPr id="12291" name="Line 18"/>
              <p:cNvSpPr>
                <a:spLocks noChangeShapeType="1"/>
              </p:cNvSpPr>
              <p:nvPr/>
            </p:nvSpPr>
            <p:spPr bwMode="auto">
              <a:xfrm>
                <a:off x="3187" y="2140"/>
                <a:ext cx="45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292" name="Line 19"/>
              <p:cNvSpPr>
                <a:spLocks noChangeShapeType="1"/>
              </p:cNvSpPr>
              <p:nvPr/>
            </p:nvSpPr>
            <p:spPr bwMode="auto">
              <a:xfrm>
                <a:off x="3232" y="2138"/>
                <a:ext cx="0" cy="45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293" name="Line 11"/>
            <p:cNvSpPr>
              <a:spLocks noChangeShapeType="1"/>
            </p:cNvSpPr>
            <p:nvPr/>
          </p:nvSpPr>
          <p:spPr bwMode="auto">
            <a:xfrm>
              <a:off x="2546" y="2184"/>
              <a:ext cx="163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94" name="Oval 13"/>
            <p:cNvSpPr>
              <a:spLocks noChangeArrowheads="1"/>
            </p:cNvSpPr>
            <p:nvPr/>
          </p:nvSpPr>
          <p:spPr bwMode="auto">
            <a:xfrm>
              <a:off x="3201" y="1464"/>
              <a:ext cx="34" cy="3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95" name="Line 14"/>
            <p:cNvSpPr>
              <a:spLocks noChangeShapeType="1"/>
            </p:cNvSpPr>
            <p:nvPr/>
          </p:nvSpPr>
          <p:spPr bwMode="auto">
            <a:xfrm flipV="1">
              <a:off x="2766" y="1479"/>
              <a:ext cx="453" cy="70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96" name="Line 16"/>
            <p:cNvSpPr>
              <a:spLocks noChangeShapeType="1"/>
            </p:cNvSpPr>
            <p:nvPr/>
          </p:nvSpPr>
          <p:spPr bwMode="auto">
            <a:xfrm flipH="1" flipV="1">
              <a:off x="3225" y="1485"/>
              <a:ext cx="643" cy="69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97" name="Text Box 17"/>
            <p:cNvSpPr txBox="1">
              <a:spLocks noChangeArrowheads="1"/>
            </p:cNvSpPr>
            <p:nvPr/>
          </p:nvSpPr>
          <p:spPr bwMode="auto">
            <a:xfrm>
              <a:off x="3114" y="1258"/>
              <a:ext cx="219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12298" name="Line 15"/>
            <p:cNvSpPr>
              <a:spLocks noChangeShapeType="1"/>
            </p:cNvSpPr>
            <p:nvPr/>
          </p:nvSpPr>
          <p:spPr bwMode="auto">
            <a:xfrm>
              <a:off x="3216" y="1479"/>
              <a:ext cx="362" cy="70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99" name="Line 12"/>
            <p:cNvSpPr>
              <a:spLocks noChangeShapeType="1"/>
            </p:cNvSpPr>
            <p:nvPr/>
          </p:nvSpPr>
          <p:spPr bwMode="auto">
            <a:xfrm>
              <a:off x="3217" y="1480"/>
              <a:ext cx="0" cy="704"/>
            </a:xfrm>
            <a:prstGeom prst="line">
              <a:avLst/>
            </a:prstGeom>
            <a:noFill/>
            <a:ln w="31750">
              <a:solidFill>
                <a:srgbClr val="E8112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660400" y="5252268"/>
            <a:ext cx="12120882" cy="803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19200">
              <a:lnSpc>
                <a:spcPct val="120000"/>
              </a:lnSpc>
              <a:defRPr/>
            </a:pPr>
            <a:r>
              <a:rPr lang="zh-CN" altLang="en-US" sz="20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小结：</a:t>
            </a:r>
            <a:endParaRPr lang="en-US" altLang="zh-CN" sz="2000" kern="0" dirty="0">
              <a:solidFill>
                <a:srgbClr val="0066CC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20000"/>
              </a:lnSpc>
              <a:defRPr/>
            </a:pPr>
            <a:r>
              <a:rPr lang="en-US" altLang="zh-CN" sz="20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从直线外一点到这条直线所画的垂直线段最短，它的长度叫做这点到直线的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距离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1" name="矩形 20"/>
          <p:cNvSpPr/>
          <p:nvPr/>
        </p:nvSpPr>
        <p:spPr>
          <a:xfrm>
            <a:off x="4555066" y="1987974"/>
            <a:ext cx="1363133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200" eaLnBrk="0" hangingPunct="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距离</a:t>
            </a:r>
          </a:p>
        </p:txBody>
      </p:sp>
      <p:sp>
        <p:nvSpPr>
          <p:cNvPr id="22" name="左大括号 21"/>
          <p:cNvSpPr/>
          <p:nvPr/>
        </p:nvSpPr>
        <p:spPr>
          <a:xfrm>
            <a:off x="5698066" y="1240791"/>
            <a:ext cx="279400" cy="2281767"/>
          </a:xfrm>
          <a:prstGeom prst="leftBrace">
            <a:avLst>
              <a:gd name="adj1" fmla="val 63257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20988E-6 L 0.00104 -0.241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/>
      <p:bldP spid="21" grpId="0"/>
      <p:bldP spid="2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 bwMode="auto">
          <a:xfrm>
            <a:off x="4540674" y="3023269"/>
            <a:ext cx="3958167" cy="2739858"/>
            <a:chOff x="2456" y="1338"/>
            <a:chExt cx="1149" cy="796"/>
          </a:xfrm>
        </p:grpSpPr>
        <p:sp>
          <p:nvSpPr>
            <p:cNvPr id="14338" name="Line 17"/>
            <p:cNvSpPr>
              <a:spLocks noChangeShapeType="1"/>
            </p:cNvSpPr>
            <p:nvPr/>
          </p:nvSpPr>
          <p:spPr bwMode="auto">
            <a:xfrm>
              <a:off x="2456" y="1555"/>
              <a:ext cx="114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39" name="Line 18"/>
            <p:cNvSpPr>
              <a:spLocks noChangeShapeType="1"/>
            </p:cNvSpPr>
            <p:nvPr/>
          </p:nvSpPr>
          <p:spPr bwMode="auto">
            <a:xfrm>
              <a:off x="2456" y="1986"/>
              <a:ext cx="114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40" name="Text Box 24"/>
            <p:cNvSpPr txBox="1">
              <a:spLocks noChangeArrowheads="1"/>
            </p:cNvSpPr>
            <p:nvPr/>
          </p:nvSpPr>
          <p:spPr bwMode="auto">
            <a:xfrm>
              <a:off x="2947" y="1338"/>
              <a:ext cx="20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200">
                <a:spcBef>
                  <a:spcPct val="50000"/>
                </a:spcBef>
              </a:pPr>
              <a:r>
                <a:rPr lang="en-US" altLang="zh-CN" sz="24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14341" name="Text Box 25"/>
            <p:cNvSpPr txBox="1">
              <a:spLocks noChangeArrowheads="1"/>
            </p:cNvSpPr>
            <p:nvPr/>
          </p:nvSpPr>
          <p:spPr bwMode="auto">
            <a:xfrm>
              <a:off x="2941" y="2000"/>
              <a:ext cx="24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200">
                <a:spcBef>
                  <a:spcPct val="50000"/>
                </a:spcBef>
              </a:pPr>
              <a:r>
                <a:rPr lang="en-US" altLang="zh-CN" sz="24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99018" y="673767"/>
            <a:ext cx="10919882" cy="219921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）下图中，</a:t>
            </a:r>
            <a:r>
              <a:rPr lang="en-US" altLang="zh-CN" sz="2400" i="1" kern="0" dirty="0" err="1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400" kern="0" dirty="0" err="1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∥</a:t>
            </a:r>
            <a:r>
              <a:rPr lang="en-US" altLang="zh-CN" sz="2400" i="1" kern="0" dirty="0" err="1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。在</a:t>
            </a:r>
            <a:r>
              <a:rPr lang="en-US" altLang="zh-CN" sz="2400" i="1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上任选几个点，分别向</a:t>
            </a:r>
            <a:r>
              <a:rPr lang="en-US" altLang="zh-CN" sz="2400" i="1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画垂直的线段。量一量自己所画这些线段的长度，你发现了什么？</a:t>
            </a:r>
            <a:endParaRPr lang="zh-CN" altLang="en-US" sz="2400" kern="0" dirty="0"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6" name="直接连接符 15"/>
          <p:cNvCxnSpPr>
            <a:cxnSpLocks noChangeShapeType="1"/>
          </p:cNvCxnSpPr>
          <p:nvPr/>
        </p:nvCxnSpPr>
        <p:spPr bwMode="auto">
          <a:xfrm>
            <a:off x="5516457" y="3738702"/>
            <a:ext cx="0" cy="153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7" name="Group 29"/>
          <p:cNvGrpSpPr/>
          <p:nvPr/>
        </p:nvGrpSpPr>
        <p:grpSpPr bwMode="auto">
          <a:xfrm>
            <a:off x="5516458" y="5025635"/>
            <a:ext cx="241300" cy="241300"/>
            <a:chOff x="1799" y="2442"/>
            <a:chExt cx="114" cy="114"/>
          </a:xfrm>
        </p:grpSpPr>
        <p:cxnSp>
          <p:nvCxnSpPr>
            <p:cNvPr id="14345" name="直接连接符 20"/>
            <p:cNvCxnSpPr>
              <a:cxnSpLocks noChangeShapeType="1"/>
            </p:cNvCxnSpPr>
            <p:nvPr/>
          </p:nvCxnSpPr>
          <p:spPr bwMode="auto">
            <a:xfrm>
              <a:off x="1799" y="2444"/>
              <a:ext cx="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46" name="直接连接符 21"/>
            <p:cNvCxnSpPr>
              <a:cxnSpLocks noChangeShapeType="1"/>
            </p:cNvCxnSpPr>
            <p:nvPr/>
          </p:nvCxnSpPr>
          <p:spPr bwMode="auto">
            <a:xfrm rot="-5400000">
              <a:off x="1853" y="2499"/>
              <a:ext cx="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" name="椭圆 20"/>
          <p:cNvSpPr/>
          <p:nvPr/>
        </p:nvSpPr>
        <p:spPr>
          <a:xfrm>
            <a:off x="5469891" y="3717535"/>
            <a:ext cx="97367" cy="9736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5" name="直接连接符 24"/>
          <p:cNvCxnSpPr>
            <a:cxnSpLocks noChangeShapeType="1"/>
          </p:cNvCxnSpPr>
          <p:nvPr/>
        </p:nvCxnSpPr>
        <p:spPr bwMode="auto">
          <a:xfrm>
            <a:off x="7465907" y="3738702"/>
            <a:ext cx="0" cy="153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6" name="Group 29"/>
          <p:cNvGrpSpPr/>
          <p:nvPr/>
        </p:nvGrpSpPr>
        <p:grpSpPr bwMode="auto">
          <a:xfrm>
            <a:off x="7465907" y="5025635"/>
            <a:ext cx="241300" cy="241300"/>
            <a:chOff x="1799" y="2442"/>
            <a:chExt cx="114" cy="114"/>
          </a:xfrm>
        </p:grpSpPr>
        <p:cxnSp>
          <p:nvCxnSpPr>
            <p:cNvPr id="14350" name="直接连接符 20"/>
            <p:cNvCxnSpPr>
              <a:cxnSpLocks noChangeShapeType="1"/>
            </p:cNvCxnSpPr>
            <p:nvPr/>
          </p:nvCxnSpPr>
          <p:spPr bwMode="auto">
            <a:xfrm>
              <a:off x="1799" y="2444"/>
              <a:ext cx="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1" name="直接连接符 21"/>
            <p:cNvCxnSpPr>
              <a:cxnSpLocks noChangeShapeType="1"/>
            </p:cNvCxnSpPr>
            <p:nvPr/>
          </p:nvCxnSpPr>
          <p:spPr bwMode="auto">
            <a:xfrm rot="-5400000">
              <a:off x="1853" y="2499"/>
              <a:ext cx="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" name="椭圆 28"/>
          <p:cNvSpPr/>
          <p:nvPr/>
        </p:nvSpPr>
        <p:spPr>
          <a:xfrm>
            <a:off x="7419341" y="3717535"/>
            <a:ext cx="97367" cy="9736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32" name="直接连接符 31"/>
          <p:cNvCxnSpPr>
            <a:cxnSpLocks noChangeShapeType="1"/>
          </p:cNvCxnSpPr>
          <p:nvPr/>
        </p:nvCxnSpPr>
        <p:spPr bwMode="auto">
          <a:xfrm>
            <a:off x="6430857" y="3738702"/>
            <a:ext cx="0" cy="153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3" name="Group 29"/>
          <p:cNvGrpSpPr/>
          <p:nvPr/>
        </p:nvGrpSpPr>
        <p:grpSpPr bwMode="auto">
          <a:xfrm>
            <a:off x="6430858" y="5025635"/>
            <a:ext cx="241300" cy="241300"/>
            <a:chOff x="1799" y="2442"/>
            <a:chExt cx="114" cy="114"/>
          </a:xfrm>
        </p:grpSpPr>
        <p:cxnSp>
          <p:nvCxnSpPr>
            <p:cNvPr id="14355" name="直接连接符 20"/>
            <p:cNvCxnSpPr>
              <a:cxnSpLocks noChangeShapeType="1"/>
            </p:cNvCxnSpPr>
            <p:nvPr/>
          </p:nvCxnSpPr>
          <p:spPr bwMode="auto">
            <a:xfrm>
              <a:off x="1799" y="2444"/>
              <a:ext cx="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6" name="直接连接符 21"/>
            <p:cNvCxnSpPr>
              <a:cxnSpLocks noChangeShapeType="1"/>
            </p:cNvCxnSpPr>
            <p:nvPr/>
          </p:nvCxnSpPr>
          <p:spPr bwMode="auto">
            <a:xfrm rot="-5400000">
              <a:off x="1853" y="2499"/>
              <a:ext cx="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6" name="椭圆 35"/>
          <p:cNvSpPr/>
          <p:nvPr/>
        </p:nvSpPr>
        <p:spPr>
          <a:xfrm>
            <a:off x="6384291" y="3717535"/>
            <a:ext cx="97367" cy="9736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Picture 27" descr="sanjiao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940" y="2872984"/>
            <a:ext cx="1651000" cy="239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7" descr="sanjiao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873" y="2872984"/>
            <a:ext cx="1651000" cy="239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31 L 0.07466 -1.48148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1.48148E-6 L 0.08472 -1.48148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 bldLvl="0" animBg="1"/>
      <p:bldP spid="29" grpId="0" bldLvl="0" animBg="1"/>
      <p:bldP spid="3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6"/>
          <p:cNvGrpSpPr/>
          <p:nvPr/>
        </p:nvGrpSpPr>
        <p:grpSpPr bwMode="auto">
          <a:xfrm>
            <a:off x="2205020" y="1452121"/>
            <a:ext cx="8041217" cy="2413446"/>
            <a:chOff x="-2728" y="2997"/>
            <a:chExt cx="3799" cy="2494"/>
          </a:xfrm>
        </p:grpSpPr>
        <p:pic>
          <p:nvPicPr>
            <p:cNvPr id="15362" name="Picture 13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0" y="3979"/>
              <a:ext cx="691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3" name="AutoShape 27"/>
            <p:cNvSpPr>
              <a:spLocks noChangeArrowheads="1"/>
            </p:cNvSpPr>
            <p:nvPr/>
          </p:nvSpPr>
          <p:spPr bwMode="auto">
            <a:xfrm>
              <a:off x="-2728" y="2997"/>
              <a:ext cx="3067" cy="1026"/>
            </a:xfrm>
            <a:prstGeom prst="wedgeRoundRectCallout">
              <a:avLst>
                <a:gd name="adj1" fmla="val 57641"/>
                <a:gd name="adj2" fmla="val 37842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defTabSz="1219200"/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端点分别在两条平行线上，且与平行线垂直的所有线段的长度都</a:t>
              </a: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________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。</a:t>
              </a:r>
              <a:endPara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364" name="组合 26"/>
          <p:cNvGrpSpPr/>
          <p:nvPr/>
        </p:nvGrpSpPr>
        <p:grpSpPr bwMode="auto">
          <a:xfrm>
            <a:off x="3829050" y="2870120"/>
            <a:ext cx="3958167" cy="2946381"/>
            <a:chOff x="2973251" y="2306190"/>
            <a:chExt cx="2967993" cy="2211121"/>
          </a:xfrm>
        </p:grpSpPr>
        <p:grpSp>
          <p:nvGrpSpPr>
            <p:cNvPr id="15365" name="Group 31"/>
            <p:cNvGrpSpPr/>
            <p:nvPr/>
          </p:nvGrpSpPr>
          <p:grpSpPr bwMode="auto">
            <a:xfrm>
              <a:off x="2973251" y="2306190"/>
              <a:ext cx="2967993" cy="2211121"/>
              <a:chOff x="2456" y="1338"/>
              <a:chExt cx="1149" cy="856"/>
            </a:xfrm>
          </p:grpSpPr>
          <p:sp>
            <p:nvSpPr>
              <p:cNvPr id="15366" name="Line 17"/>
              <p:cNvSpPr>
                <a:spLocks noChangeShapeType="1"/>
              </p:cNvSpPr>
              <p:nvPr/>
            </p:nvSpPr>
            <p:spPr bwMode="auto">
              <a:xfrm>
                <a:off x="2456" y="1555"/>
                <a:ext cx="1149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367" name="Line 18"/>
              <p:cNvSpPr>
                <a:spLocks noChangeShapeType="1"/>
              </p:cNvSpPr>
              <p:nvPr/>
            </p:nvSpPr>
            <p:spPr bwMode="auto">
              <a:xfrm>
                <a:off x="2456" y="1986"/>
                <a:ext cx="1149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368" name="Text Box 24"/>
              <p:cNvSpPr txBox="1">
                <a:spLocks noChangeArrowheads="1"/>
              </p:cNvSpPr>
              <p:nvPr/>
            </p:nvSpPr>
            <p:spPr bwMode="auto">
              <a:xfrm>
                <a:off x="2947" y="1338"/>
                <a:ext cx="205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spcBef>
                    <a:spcPct val="50000"/>
                  </a:spcBef>
                </a:pPr>
                <a:r>
                  <a:rPr lang="en-US" altLang="zh-CN" sz="3735" b="1" i="1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15369" name="Text Box 25"/>
              <p:cNvSpPr txBox="1">
                <a:spLocks noChangeArrowheads="1"/>
              </p:cNvSpPr>
              <p:nvPr/>
            </p:nvSpPr>
            <p:spPr bwMode="auto">
              <a:xfrm>
                <a:off x="2941" y="2000"/>
                <a:ext cx="24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200">
                  <a:spcBef>
                    <a:spcPct val="50000"/>
                  </a:spcBef>
                </a:pPr>
                <a:r>
                  <a:rPr lang="en-US" altLang="zh-CN" sz="3735" b="1" i="1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b</a:t>
                </a:r>
              </a:p>
            </p:txBody>
          </p:sp>
        </p:grpSp>
        <p:cxnSp>
          <p:nvCxnSpPr>
            <p:cNvPr id="15370" name="直接连接符 9"/>
            <p:cNvCxnSpPr>
              <a:cxnSpLocks noChangeShapeType="1"/>
            </p:cNvCxnSpPr>
            <p:nvPr/>
          </p:nvCxnSpPr>
          <p:spPr bwMode="auto">
            <a:xfrm>
              <a:off x="3705520" y="2844006"/>
              <a:ext cx="0" cy="1152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5371" name="Group 29"/>
            <p:cNvGrpSpPr/>
            <p:nvPr/>
          </p:nvGrpSpPr>
          <p:grpSpPr bwMode="auto">
            <a:xfrm>
              <a:off x="3705520" y="3807619"/>
              <a:ext cx="180975" cy="180975"/>
              <a:chOff x="1799" y="2442"/>
              <a:chExt cx="114" cy="114"/>
            </a:xfrm>
          </p:grpSpPr>
          <p:cxnSp>
            <p:nvCxnSpPr>
              <p:cNvPr id="15372" name="直接连接符 20"/>
              <p:cNvCxnSpPr>
                <a:cxnSpLocks noChangeShapeType="1"/>
              </p:cNvCxnSpPr>
              <p:nvPr/>
            </p:nvCxnSpPr>
            <p:spPr bwMode="auto">
              <a:xfrm>
                <a:off x="1799" y="2444"/>
                <a:ext cx="11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373" name="直接连接符 21"/>
              <p:cNvCxnSpPr>
                <a:cxnSpLocks noChangeShapeType="1"/>
              </p:cNvCxnSpPr>
              <p:nvPr/>
            </p:nvCxnSpPr>
            <p:spPr bwMode="auto">
              <a:xfrm rot="-5400000">
                <a:off x="1853" y="2499"/>
                <a:ext cx="11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4" name="椭圆 13"/>
            <p:cNvSpPr/>
            <p:nvPr/>
          </p:nvSpPr>
          <p:spPr>
            <a:xfrm>
              <a:off x="3670015" y="2827204"/>
              <a:ext cx="73009" cy="730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5375" name="直接连接符 14"/>
            <p:cNvCxnSpPr>
              <a:cxnSpLocks noChangeShapeType="1"/>
            </p:cNvCxnSpPr>
            <p:nvPr/>
          </p:nvCxnSpPr>
          <p:spPr bwMode="auto">
            <a:xfrm>
              <a:off x="5166675" y="2844006"/>
              <a:ext cx="0" cy="1152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5376" name="Group 29"/>
            <p:cNvGrpSpPr/>
            <p:nvPr/>
          </p:nvGrpSpPr>
          <p:grpSpPr bwMode="auto">
            <a:xfrm>
              <a:off x="5166675" y="3807619"/>
              <a:ext cx="180975" cy="180975"/>
              <a:chOff x="1799" y="2442"/>
              <a:chExt cx="114" cy="114"/>
            </a:xfrm>
          </p:grpSpPr>
          <p:cxnSp>
            <p:nvCxnSpPr>
              <p:cNvPr id="15377" name="直接连接符 20"/>
              <p:cNvCxnSpPr>
                <a:cxnSpLocks noChangeShapeType="1"/>
              </p:cNvCxnSpPr>
              <p:nvPr/>
            </p:nvCxnSpPr>
            <p:spPr bwMode="auto">
              <a:xfrm>
                <a:off x="1799" y="2444"/>
                <a:ext cx="11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378" name="直接连接符 21"/>
              <p:cNvCxnSpPr>
                <a:cxnSpLocks noChangeShapeType="1"/>
              </p:cNvCxnSpPr>
              <p:nvPr/>
            </p:nvCxnSpPr>
            <p:spPr bwMode="auto">
              <a:xfrm rot="-5400000">
                <a:off x="1853" y="2499"/>
                <a:ext cx="11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9" name="椭圆 18"/>
            <p:cNvSpPr/>
            <p:nvPr/>
          </p:nvSpPr>
          <p:spPr>
            <a:xfrm>
              <a:off x="5131791" y="2827204"/>
              <a:ext cx="73009" cy="730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5380" name="直接连接符 19"/>
            <p:cNvCxnSpPr>
              <a:cxnSpLocks noChangeShapeType="1"/>
            </p:cNvCxnSpPr>
            <p:nvPr/>
          </p:nvCxnSpPr>
          <p:spPr bwMode="auto">
            <a:xfrm>
              <a:off x="4390387" y="2844006"/>
              <a:ext cx="0" cy="1152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5381" name="Group 29"/>
            <p:cNvGrpSpPr/>
            <p:nvPr/>
          </p:nvGrpSpPr>
          <p:grpSpPr bwMode="auto">
            <a:xfrm>
              <a:off x="4390387" y="3807619"/>
              <a:ext cx="180975" cy="180975"/>
              <a:chOff x="1799" y="2442"/>
              <a:chExt cx="114" cy="114"/>
            </a:xfrm>
          </p:grpSpPr>
          <p:cxnSp>
            <p:nvCxnSpPr>
              <p:cNvPr id="15382" name="直接连接符 20"/>
              <p:cNvCxnSpPr>
                <a:cxnSpLocks noChangeShapeType="1"/>
              </p:cNvCxnSpPr>
              <p:nvPr/>
            </p:nvCxnSpPr>
            <p:spPr bwMode="auto">
              <a:xfrm>
                <a:off x="1799" y="2444"/>
                <a:ext cx="11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383" name="直接连接符 21"/>
              <p:cNvCxnSpPr>
                <a:cxnSpLocks noChangeShapeType="1"/>
              </p:cNvCxnSpPr>
              <p:nvPr/>
            </p:nvCxnSpPr>
            <p:spPr bwMode="auto">
              <a:xfrm rot="-5400000">
                <a:off x="1853" y="2499"/>
                <a:ext cx="11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" name="椭圆 23"/>
            <p:cNvSpPr/>
            <p:nvPr/>
          </p:nvSpPr>
          <p:spPr>
            <a:xfrm>
              <a:off x="4355669" y="2827204"/>
              <a:ext cx="73009" cy="730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5044018" y="1877259"/>
            <a:ext cx="1528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相等</a:t>
            </a:r>
          </a:p>
        </p:txBody>
      </p:sp>
      <p:sp>
        <p:nvSpPr>
          <p:cNvPr id="2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0" descr="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386" y="2726267"/>
            <a:ext cx="4042833" cy="340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85964" y="419522"/>
            <a:ext cx="10732936" cy="255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右图中，小明如果从</a:t>
            </a:r>
            <a:r>
              <a:rPr lang="en-US" altLang="zh-CN" sz="24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点过马路，怎样走路线最短？为什么？把最短的路线画出来。</a:t>
            </a:r>
          </a:p>
        </p:txBody>
      </p:sp>
      <p:sp>
        <p:nvSpPr>
          <p:cNvPr id="5" name="矩形 4"/>
          <p:cNvSpPr/>
          <p:nvPr/>
        </p:nvSpPr>
        <p:spPr>
          <a:xfrm>
            <a:off x="6629234" y="2918884"/>
            <a:ext cx="4411133" cy="2753783"/>
          </a:xfrm>
          <a:prstGeom prst="rect">
            <a:avLst/>
          </a:prstGeom>
          <a:solidFill>
            <a:srgbClr val="F7F7F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9" name="Group 29"/>
          <p:cNvGrpSpPr/>
          <p:nvPr/>
        </p:nvGrpSpPr>
        <p:grpSpPr bwMode="auto">
          <a:xfrm>
            <a:off x="8062219" y="5257800"/>
            <a:ext cx="241300" cy="241300"/>
            <a:chOff x="1799" y="2442"/>
            <a:chExt cx="114" cy="114"/>
          </a:xfrm>
        </p:grpSpPr>
        <p:cxnSp>
          <p:nvCxnSpPr>
            <p:cNvPr id="16390" name="直接连接符 20"/>
            <p:cNvCxnSpPr>
              <a:cxnSpLocks noChangeShapeType="1"/>
            </p:cNvCxnSpPr>
            <p:nvPr/>
          </p:nvCxnSpPr>
          <p:spPr bwMode="auto">
            <a:xfrm>
              <a:off x="1799" y="2444"/>
              <a:ext cx="114" cy="0"/>
            </a:xfrm>
            <a:prstGeom prst="line">
              <a:avLst/>
            </a:prstGeom>
            <a:noFill/>
            <a:ln w="28575">
              <a:solidFill>
                <a:srgbClr val="E8112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91" name="直接连接符 21"/>
            <p:cNvCxnSpPr>
              <a:cxnSpLocks noChangeShapeType="1"/>
            </p:cNvCxnSpPr>
            <p:nvPr/>
          </p:nvCxnSpPr>
          <p:spPr bwMode="auto">
            <a:xfrm rot="-5400000">
              <a:off x="1853" y="2499"/>
              <a:ext cx="114" cy="0"/>
            </a:xfrm>
            <a:prstGeom prst="line">
              <a:avLst/>
            </a:prstGeom>
            <a:noFill/>
            <a:ln w="28575">
              <a:solidFill>
                <a:srgbClr val="E8112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" name="矩形 9"/>
          <p:cNvSpPr/>
          <p:nvPr/>
        </p:nvSpPr>
        <p:spPr>
          <a:xfrm>
            <a:off x="803745" y="297433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沿着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点到对面马路垂直线段走。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7283285" y="5166784"/>
            <a:ext cx="500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点</a:t>
            </a:r>
          </a:p>
        </p:txBody>
      </p:sp>
      <p:sp>
        <p:nvSpPr>
          <p:cNvPr id="3" name="椭圆 2"/>
          <p:cNvSpPr/>
          <p:nvPr/>
        </p:nvSpPr>
        <p:spPr>
          <a:xfrm>
            <a:off x="8015652" y="5473699"/>
            <a:ext cx="86783" cy="867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37" name="直接连接符 36"/>
          <p:cNvCxnSpPr>
            <a:cxnSpLocks noChangeShapeType="1"/>
          </p:cNvCxnSpPr>
          <p:nvPr/>
        </p:nvCxnSpPr>
        <p:spPr bwMode="auto">
          <a:xfrm>
            <a:off x="8057985" y="2918883"/>
            <a:ext cx="0" cy="2641600"/>
          </a:xfrm>
          <a:prstGeom prst="line">
            <a:avLst/>
          </a:prstGeom>
          <a:noFill/>
          <a:ln w="28575">
            <a:solidFill>
              <a:srgbClr val="E8112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8102435" y="2233084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直线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7315034" y="3488266"/>
            <a:ext cx="5757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距离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6923452" y="2876550"/>
            <a:ext cx="39327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三、巩固提高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/>
      <p:bldP spid="2" grpId="0"/>
      <p:bldP spid="3" grpId="0" bldLvl="0" animBg="1"/>
      <p:bldP spid="3" grpId="1" bldLvl="0" animBg="1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49" y="1934634"/>
            <a:ext cx="9463617" cy="330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 rot="3272105">
            <a:off x="1763441" y="2771775"/>
            <a:ext cx="2199216" cy="1214967"/>
            <a:chOff x="3670595" y="2827031"/>
            <a:chExt cx="1677055" cy="1169500"/>
          </a:xfrm>
        </p:grpSpPr>
        <p:cxnSp>
          <p:nvCxnSpPr>
            <p:cNvPr id="17411" name="直接连接符 4"/>
            <p:cNvCxnSpPr>
              <a:cxnSpLocks noChangeShapeType="1"/>
            </p:cNvCxnSpPr>
            <p:nvPr/>
          </p:nvCxnSpPr>
          <p:spPr bwMode="auto">
            <a:xfrm>
              <a:off x="3705520" y="2844006"/>
              <a:ext cx="0" cy="1152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7412" name="Group 29"/>
            <p:cNvGrpSpPr/>
            <p:nvPr/>
          </p:nvGrpSpPr>
          <p:grpSpPr bwMode="auto">
            <a:xfrm>
              <a:off x="3705520" y="3807619"/>
              <a:ext cx="180975" cy="180975"/>
              <a:chOff x="1799" y="2442"/>
              <a:chExt cx="114" cy="114"/>
            </a:xfrm>
          </p:grpSpPr>
          <p:cxnSp>
            <p:nvCxnSpPr>
              <p:cNvPr id="17413" name="直接连接符 20"/>
              <p:cNvCxnSpPr>
                <a:cxnSpLocks noChangeShapeType="1"/>
              </p:cNvCxnSpPr>
              <p:nvPr/>
            </p:nvCxnSpPr>
            <p:spPr bwMode="auto">
              <a:xfrm>
                <a:off x="1799" y="2444"/>
                <a:ext cx="11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14" name="直接连接符 21"/>
              <p:cNvCxnSpPr>
                <a:cxnSpLocks noChangeShapeType="1"/>
              </p:cNvCxnSpPr>
              <p:nvPr/>
            </p:nvCxnSpPr>
            <p:spPr bwMode="auto">
              <a:xfrm rot="-5400000">
                <a:off x="1853" y="2499"/>
                <a:ext cx="11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" name="椭圆 6"/>
            <p:cNvSpPr/>
            <p:nvPr/>
          </p:nvSpPr>
          <p:spPr>
            <a:xfrm>
              <a:off x="3660082" y="2839190"/>
              <a:ext cx="72634" cy="7131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7416" name="直接连接符 7"/>
            <p:cNvCxnSpPr>
              <a:cxnSpLocks noChangeShapeType="1"/>
            </p:cNvCxnSpPr>
            <p:nvPr/>
          </p:nvCxnSpPr>
          <p:spPr bwMode="auto">
            <a:xfrm>
              <a:off x="5166675" y="2844006"/>
              <a:ext cx="0" cy="1152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7417" name="Group 29"/>
            <p:cNvGrpSpPr/>
            <p:nvPr/>
          </p:nvGrpSpPr>
          <p:grpSpPr bwMode="auto">
            <a:xfrm>
              <a:off x="5166675" y="3807619"/>
              <a:ext cx="180975" cy="180975"/>
              <a:chOff x="1799" y="2442"/>
              <a:chExt cx="114" cy="114"/>
            </a:xfrm>
          </p:grpSpPr>
          <p:cxnSp>
            <p:nvCxnSpPr>
              <p:cNvPr id="17418" name="直接连接符 20"/>
              <p:cNvCxnSpPr>
                <a:cxnSpLocks noChangeShapeType="1"/>
              </p:cNvCxnSpPr>
              <p:nvPr/>
            </p:nvCxnSpPr>
            <p:spPr bwMode="auto">
              <a:xfrm>
                <a:off x="1799" y="2444"/>
                <a:ext cx="11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19" name="直接连接符 21"/>
              <p:cNvCxnSpPr>
                <a:cxnSpLocks noChangeShapeType="1"/>
              </p:cNvCxnSpPr>
              <p:nvPr/>
            </p:nvCxnSpPr>
            <p:spPr bwMode="auto">
              <a:xfrm rot="-5400000">
                <a:off x="1853" y="2499"/>
                <a:ext cx="11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" name="椭圆 9"/>
            <p:cNvSpPr/>
            <p:nvPr/>
          </p:nvSpPr>
          <p:spPr>
            <a:xfrm>
              <a:off x="5120641" y="2839215"/>
              <a:ext cx="72635" cy="713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7421" name="直接连接符 10"/>
            <p:cNvCxnSpPr>
              <a:cxnSpLocks noChangeShapeType="1"/>
            </p:cNvCxnSpPr>
            <p:nvPr/>
          </p:nvCxnSpPr>
          <p:spPr bwMode="auto">
            <a:xfrm>
              <a:off x="4390387" y="2844006"/>
              <a:ext cx="0" cy="1152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7422" name="Group 29"/>
            <p:cNvGrpSpPr/>
            <p:nvPr/>
          </p:nvGrpSpPr>
          <p:grpSpPr bwMode="auto">
            <a:xfrm>
              <a:off x="4390387" y="3807619"/>
              <a:ext cx="180975" cy="180975"/>
              <a:chOff x="1799" y="2442"/>
              <a:chExt cx="114" cy="114"/>
            </a:xfrm>
          </p:grpSpPr>
          <p:cxnSp>
            <p:nvCxnSpPr>
              <p:cNvPr id="17423" name="直接连接符 20"/>
              <p:cNvCxnSpPr>
                <a:cxnSpLocks noChangeShapeType="1"/>
              </p:cNvCxnSpPr>
              <p:nvPr/>
            </p:nvCxnSpPr>
            <p:spPr bwMode="auto">
              <a:xfrm>
                <a:off x="1799" y="2444"/>
                <a:ext cx="11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24" name="直接连接符 21"/>
              <p:cNvCxnSpPr>
                <a:cxnSpLocks noChangeShapeType="1"/>
              </p:cNvCxnSpPr>
              <p:nvPr/>
            </p:nvCxnSpPr>
            <p:spPr bwMode="auto">
              <a:xfrm rot="-5400000">
                <a:off x="1853" y="2499"/>
                <a:ext cx="11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3" name="椭圆 12"/>
            <p:cNvSpPr/>
            <p:nvPr/>
          </p:nvSpPr>
          <p:spPr>
            <a:xfrm>
              <a:off x="4352582" y="2829953"/>
              <a:ext cx="74249" cy="733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 rot="16320000">
            <a:off x="5724782" y="3077635"/>
            <a:ext cx="1037167" cy="609600"/>
            <a:chOff x="3670595" y="2827031"/>
            <a:chExt cx="1677055" cy="1171089"/>
          </a:xfrm>
        </p:grpSpPr>
        <p:cxnSp>
          <p:nvCxnSpPr>
            <p:cNvPr id="17427" name="直接连接符 25"/>
            <p:cNvCxnSpPr>
              <a:cxnSpLocks noChangeShapeType="1"/>
            </p:cNvCxnSpPr>
            <p:nvPr/>
          </p:nvCxnSpPr>
          <p:spPr bwMode="auto">
            <a:xfrm>
              <a:off x="3705520" y="2844006"/>
              <a:ext cx="0" cy="1152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7428" name="Group 29"/>
            <p:cNvGrpSpPr/>
            <p:nvPr/>
          </p:nvGrpSpPr>
          <p:grpSpPr bwMode="auto">
            <a:xfrm>
              <a:off x="3705520" y="3807619"/>
              <a:ext cx="180975" cy="180975"/>
              <a:chOff x="1799" y="2442"/>
              <a:chExt cx="114" cy="114"/>
            </a:xfrm>
          </p:grpSpPr>
          <p:cxnSp>
            <p:nvCxnSpPr>
              <p:cNvPr id="17429" name="直接连接符 20"/>
              <p:cNvCxnSpPr>
                <a:cxnSpLocks noChangeShapeType="1"/>
              </p:cNvCxnSpPr>
              <p:nvPr/>
            </p:nvCxnSpPr>
            <p:spPr bwMode="auto">
              <a:xfrm>
                <a:off x="1799" y="2453"/>
                <a:ext cx="11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30" name="直接连接符 21"/>
              <p:cNvCxnSpPr>
                <a:cxnSpLocks noChangeShapeType="1"/>
              </p:cNvCxnSpPr>
              <p:nvPr/>
            </p:nvCxnSpPr>
            <p:spPr bwMode="auto">
              <a:xfrm rot="-5400000">
                <a:off x="1841" y="2499"/>
                <a:ext cx="11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8" name="椭圆 27"/>
            <p:cNvSpPr/>
            <p:nvPr/>
          </p:nvSpPr>
          <p:spPr>
            <a:xfrm>
              <a:off x="3722116" y="2813103"/>
              <a:ext cx="71875" cy="7726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7432" name="直接连接符 28"/>
            <p:cNvCxnSpPr>
              <a:cxnSpLocks noChangeShapeType="1"/>
            </p:cNvCxnSpPr>
            <p:nvPr/>
          </p:nvCxnSpPr>
          <p:spPr bwMode="auto">
            <a:xfrm>
              <a:off x="5166675" y="2844006"/>
              <a:ext cx="0" cy="1152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7433" name="Group 29"/>
            <p:cNvGrpSpPr/>
            <p:nvPr/>
          </p:nvGrpSpPr>
          <p:grpSpPr bwMode="auto">
            <a:xfrm>
              <a:off x="5166675" y="3812382"/>
              <a:ext cx="180975" cy="180975"/>
              <a:chOff x="1799" y="2445"/>
              <a:chExt cx="114" cy="114"/>
            </a:xfrm>
          </p:grpSpPr>
          <p:cxnSp>
            <p:nvCxnSpPr>
              <p:cNvPr id="17434" name="直接连接符 20"/>
              <p:cNvCxnSpPr>
                <a:cxnSpLocks noChangeShapeType="1"/>
              </p:cNvCxnSpPr>
              <p:nvPr/>
            </p:nvCxnSpPr>
            <p:spPr bwMode="auto">
              <a:xfrm>
                <a:off x="1799" y="2456"/>
                <a:ext cx="11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35" name="直接连接符 21"/>
              <p:cNvCxnSpPr>
                <a:cxnSpLocks noChangeShapeType="1"/>
              </p:cNvCxnSpPr>
              <p:nvPr/>
            </p:nvCxnSpPr>
            <p:spPr bwMode="auto">
              <a:xfrm rot="-5400000">
                <a:off x="1841" y="2502"/>
                <a:ext cx="11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1" name="椭圆 30"/>
            <p:cNvSpPr/>
            <p:nvPr/>
          </p:nvSpPr>
          <p:spPr>
            <a:xfrm>
              <a:off x="5163152" y="2789934"/>
              <a:ext cx="71873" cy="73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7437" name="直接连接符 31"/>
            <p:cNvCxnSpPr>
              <a:cxnSpLocks noChangeShapeType="1"/>
            </p:cNvCxnSpPr>
            <p:nvPr/>
          </p:nvCxnSpPr>
          <p:spPr bwMode="auto">
            <a:xfrm>
              <a:off x="4390387" y="2844006"/>
              <a:ext cx="0" cy="1152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7438" name="Group 29"/>
            <p:cNvGrpSpPr/>
            <p:nvPr/>
          </p:nvGrpSpPr>
          <p:grpSpPr bwMode="auto">
            <a:xfrm>
              <a:off x="4390387" y="3817145"/>
              <a:ext cx="180975" cy="180975"/>
              <a:chOff x="1799" y="2448"/>
              <a:chExt cx="114" cy="114"/>
            </a:xfrm>
          </p:grpSpPr>
          <p:cxnSp>
            <p:nvCxnSpPr>
              <p:cNvPr id="17439" name="直接连接符 20"/>
              <p:cNvCxnSpPr>
                <a:cxnSpLocks noChangeShapeType="1"/>
              </p:cNvCxnSpPr>
              <p:nvPr/>
            </p:nvCxnSpPr>
            <p:spPr bwMode="auto">
              <a:xfrm>
                <a:off x="1799" y="2456"/>
                <a:ext cx="11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40" name="直接连接符 21"/>
              <p:cNvCxnSpPr>
                <a:cxnSpLocks noChangeShapeType="1"/>
              </p:cNvCxnSpPr>
              <p:nvPr/>
            </p:nvCxnSpPr>
            <p:spPr bwMode="auto">
              <a:xfrm rot="-5400000">
                <a:off x="1838" y="2505"/>
                <a:ext cx="11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4" name="椭圆 33"/>
            <p:cNvSpPr/>
            <p:nvPr/>
          </p:nvSpPr>
          <p:spPr>
            <a:xfrm>
              <a:off x="4403448" y="2809246"/>
              <a:ext cx="71873" cy="73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 bwMode="auto">
          <a:xfrm rot="21480000">
            <a:off x="8749499" y="3302001"/>
            <a:ext cx="1653116" cy="910167"/>
            <a:chOff x="3670595" y="2827031"/>
            <a:chExt cx="1677055" cy="1177438"/>
          </a:xfrm>
        </p:grpSpPr>
        <p:cxnSp>
          <p:nvCxnSpPr>
            <p:cNvPr id="17443" name="直接连接符 46"/>
            <p:cNvCxnSpPr>
              <a:cxnSpLocks noChangeShapeType="1"/>
            </p:cNvCxnSpPr>
            <p:nvPr/>
          </p:nvCxnSpPr>
          <p:spPr bwMode="auto">
            <a:xfrm>
              <a:off x="3705520" y="2844006"/>
              <a:ext cx="0" cy="1152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7444" name="Group 29"/>
            <p:cNvGrpSpPr/>
            <p:nvPr/>
          </p:nvGrpSpPr>
          <p:grpSpPr bwMode="auto">
            <a:xfrm>
              <a:off x="3705520" y="3813969"/>
              <a:ext cx="180975" cy="180975"/>
              <a:chOff x="1799" y="2446"/>
              <a:chExt cx="114" cy="114"/>
            </a:xfrm>
          </p:grpSpPr>
          <p:cxnSp>
            <p:nvCxnSpPr>
              <p:cNvPr id="17445" name="直接连接符 20"/>
              <p:cNvCxnSpPr>
                <a:cxnSpLocks noChangeShapeType="1"/>
              </p:cNvCxnSpPr>
              <p:nvPr/>
            </p:nvCxnSpPr>
            <p:spPr bwMode="auto">
              <a:xfrm>
                <a:off x="1799" y="2456"/>
                <a:ext cx="11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46" name="直接连接符 21"/>
              <p:cNvCxnSpPr>
                <a:cxnSpLocks noChangeShapeType="1"/>
              </p:cNvCxnSpPr>
              <p:nvPr/>
            </p:nvCxnSpPr>
            <p:spPr bwMode="auto">
              <a:xfrm rot="-5400000">
                <a:off x="1847" y="2503"/>
                <a:ext cx="11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9" name="椭圆 48"/>
            <p:cNvSpPr/>
            <p:nvPr/>
          </p:nvSpPr>
          <p:spPr>
            <a:xfrm>
              <a:off x="3670225" y="2826582"/>
              <a:ext cx="73009" cy="711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7448" name="直接连接符 49"/>
            <p:cNvCxnSpPr>
              <a:cxnSpLocks noChangeShapeType="1"/>
            </p:cNvCxnSpPr>
            <p:nvPr/>
          </p:nvCxnSpPr>
          <p:spPr bwMode="auto">
            <a:xfrm>
              <a:off x="5166563" y="2847226"/>
              <a:ext cx="0" cy="11525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7449" name="Group 29"/>
            <p:cNvGrpSpPr/>
            <p:nvPr/>
          </p:nvGrpSpPr>
          <p:grpSpPr bwMode="auto">
            <a:xfrm>
              <a:off x="5166675" y="3823494"/>
              <a:ext cx="180975" cy="180975"/>
              <a:chOff x="1799" y="2452"/>
              <a:chExt cx="114" cy="114"/>
            </a:xfrm>
          </p:grpSpPr>
          <p:cxnSp>
            <p:nvCxnSpPr>
              <p:cNvPr id="17450" name="直接连接符 20"/>
              <p:cNvCxnSpPr>
                <a:cxnSpLocks noChangeShapeType="1"/>
              </p:cNvCxnSpPr>
              <p:nvPr/>
            </p:nvCxnSpPr>
            <p:spPr bwMode="auto">
              <a:xfrm>
                <a:off x="1799" y="2464"/>
                <a:ext cx="11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51" name="直接连接符 21"/>
              <p:cNvCxnSpPr>
                <a:cxnSpLocks noChangeShapeType="1"/>
              </p:cNvCxnSpPr>
              <p:nvPr/>
            </p:nvCxnSpPr>
            <p:spPr bwMode="auto">
              <a:xfrm rot="-5400000">
                <a:off x="1849" y="2509"/>
                <a:ext cx="11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2" name="椭圆 51"/>
            <p:cNvSpPr/>
            <p:nvPr/>
          </p:nvSpPr>
          <p:spPr>
            <a:xfrm>
              <a:off x="5108641" y="2789260"/>
              <a:ext cx="73009" cy="739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7453" name="直接连接符 52"/>
            <p:cNvCxnSpPr>
              <a:cxnSpLocks noChangeShapeType="1"/>
            </p:cNvCxnSpPr>
            <p:nvPr/>
          </p:nvCxnSpPr>
          <p:spPr bwMode="auto">
            <a:xfrm>
              <a:off x="4390387" y="2844006"/>
              <a:ext cx="0" cy="1152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7454" name="Group 29"/>
            <p:cNvGrpSpPr/>
            <p:nvPr/>
          </p:nvGrpSpPr>
          <p:grpSpPr bwMode="auto">
            <a:xfrm>
              <a:off x="4396737" y="3820319"/>
              <a:ext cx="180975" cy="180975"/>
              <a:chOff x="1803" y="2450"/>
              <a:chExt cx="114" cy="114"/>
            </a:xfrm>
          </p:grpSpPr>
          <p:cxnSp>
            <p:nvCxnSpPr>
              <p:cNvPr id="17455" name="直接连接符 20"/>
              <p:cNvCxnSpPr>
                <a:cxnSpLocks noChangeShapeType="1"/>
              </p:cNvCxnSpPr>
              <p:nvPr/>
            </p:nvCxnSpPr>
            <p:spPr bwMode="auto">
              <a:xfrm>
                <a:off x="1803" y="2460"/>
                <a:ext cx="11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56" name="直接连接符 21"/>
              <p:cNvCxnSpPr>
                <a:cxnSpLocks noChangeShapeType="1"/>
              </p:cNvCxnSpPr>
              <p:nvPr/>
            </p:nvCxnSpPr>
            <p:spPr bwMode="auto">
              <a:xfrm rot="-5400000">
                <a:off x="1849" y="2507"/>
                <a:ext cx="11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5" name="椭圆 54"/>
            <p:cNvSpPr/>
            <p:nvPr/>
          </p:nvSpPr>
          <p:spPr>
            <a:xfrm>
              <a:off x="4355589" y="2826963"/>
              <a:ext cx="73009" cy="739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46449" y="903450"/>
            <a:ext cx="10835217" cy="127846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请用在例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中发现的规律，检验下面各组直线</a:t>
            </a:r>
            <a:r>
              <a:rPr lang="en-US" altLang="zh-CN" sz="24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4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是否平行。</a:t>
            </a:r>
          </a:p>
        </p:txBody>
      </p:sp>
      <p:sp>
        <p:nvSpPr>
          <p:cNvPr id="4" name="矩形 1"/>
          <p:cNvSpPr/>
          <p:nvPr/>
        </p:nvSpPr>
        <p:spPr>
          <a:xfrm>
            <a:off x="660400" y="5478546"/>
            <a:ext cx="11385549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间的垂直线段的长度都相等，所以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互相平行。</a:t>
            </a:r>
          </a:p>
        </p:txBody>
      </p:sp>
      <p:sp>
        <p:nvSpPr>
          <p:cNvPr id="5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三、巩固提高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683683" y="1220258"/>
            <a:ext cx="10835217" cy="46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测定跳远成绩时，应该怎样测量？</a:t>
            </a:r>
          </a:p>
        </p:txBody>
      </p:sp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三、巩固提高</a:t>
            </a:r>
          </a:p>
        </p:txBody>
      </p:sp>
      <p:pic>
        <p:nvPicPr>
          <p:cNvPr id="16" name="图片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805" y="2003994"/>
            <a:ext cx="6262688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2930843" y="2073844"/>
            <a:ext cx="6089650" cy="3549650"/>
          </a:xfrm>
          <a:prstGeom prst="rect">
            <a:avLst/>
          </a:prstGeom>
          <a:solidFill>
            <a:srgbClr val="F7F7F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5080318" y="4229669"/>
            <a:ext cx="500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点</a:t>
            </a:r>
          </a:p>
        </p:txBody>
      </p:sp>
      <p:sp>
        <p:nvSpPr>
          <p:cNvPr id="19" name="椭圆 18"/>
          <p:cNvSpPr/>
          <p:nvPr/>
        </p:nvSpPr>
        <p:spPr>
          <a:xfrm>
            <a:off x="5558155" y="4467794"/>
            <a:ext cx="63500" cy="650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20" name="直接连接符 19"/>
          <p:cNvCxnSpPr>
            <a:cxnSpLocks noChangeShapeType="1"/>
            <a:stCxn id="19" idx="4"/>
          </p:cNvCxnSpPr>
          <p:nvPr/>
        </p:nvCxnSpPr>
        <p:spPr bwMode="auto">
          <a:xfrm>
            <a:off x="5589905" y="4532881"/>
            <a:ext cx="1757363" cy="1588"/>
          </a:xfrm>
          <a:prstGeom prst="line">
            <a:avLst/>
          </a:prstGeom>
          <a:noFill/>
          <a:ln w="28575">
            <a:solidFill>
              <a:srgbClr val="E8112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7329805" y="4140769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直线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6042343" y="4070919"/>
            <a:ext cx="873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距离</a:t>
            </a:r>
          </a:p>
        </p:txBody>
      </p:sp>
      <p:cxnSp>
        <p:nvCxnSpPr>
          <p:cNvPr id="24" name="直接连接符 23"/>
          <p:cNvCxnSpPr>
            <a:stCxn id="19" idx="4"/>
          </p:cNvCxnSpPr>
          <p:nvPr/>
        </p:nvCxnSpPr>
        <p:spPr>
          <a:xfrm>
            <a:off x="7005955" y="3716906"/>
            <a:ext cx="646113" cy="16129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4210368" y="5178994"/>
            <a:ext cx="3105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测量点到直线的距离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/>
      <p:bldP spid="19" grpId="0" bldLvl="0" animBg="1"/>
      <p:bldP spid="19" grpId="1" bldLvl="0" animBg="1"/>
      <p:bldP spid="22" grpId="0"/>
      <p:bldP spid="23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550</Words>
  <Application>Microsoft Office PowerPoint</Application>
  <PresentationFormat>宽屏</PresentationFormat>
  <Paragraphs>69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FandolFang R</vt:lpstr>
      <vt:lpstr>思源黑体 CN Light</vt:lpstr>
      <vt:lpstr>思源黑体 CN Medium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2020-07-02T02:27:00Z</dcterms:created>
  <dcterms:modified xsi:type="dcterms:W3CDTF">2021-01-08T23:16:33Z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